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78" r:id="rId3"/>
    <p:sldId id="279" r:id="rId4"/>
    <p:sldId id="289" r:id="rId5"/>
    <p:sldId id="290" r:id="rId6"/>
    <p:sldId id="291" r:id="rId7"/>
    <p:sldId id="292" r:id="rId8"/>
    <p:sldId id="293" r:id="rId9"/>
    <p:sldId id="29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9" autoAdjust="0"/>
    <p:restoredTop sz="94660"/>
  </p:normalViewPr>
  <p:slideViewPr>
    <p:cSldViewPr>
      <p:cViewPr>
        <p:scale>
          <a:sx n="75" d="100"/>
          <a:sy n="75" d="100"/>
        </p:scale>
        <p:origin x="-49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E74D8-0E2E-4A32-B93D-0FF7E90C1F2A}" type="datetimeFigureOut">
              <a:rPr lang="en-US" smtClean="0"/>
              <a:pPr/>
              <a:t>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0C273-807E-4E80-BE6A-B7046436F7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66525-174D-4DC0-A39E-1C718142F0E0}" type="slidenum">
              <a:rPr lang="en-US"/>
              <a:pPr/>
              <a:t>1</a:t>
            </a:fld>
            <a:endParaRPr lang="en-US"/>
          </a:p>
        </p:txBody>
      </p:sp>
      <p:sp>
        <p:nvSpPr>
          <p:cNvPr id="1490946" name="Rectangle 2"/>
          <p:cNvSpPr>
            <a:spLocks noGrp="1" noRot="1" noChangeAspect="1" noChangeArrowheads="1" noTextEdit="1"/>
          </p:cNvSpPr>
          <p:nvPr>
            <p:ph type="sldImg"/>
          </p:nvPr>
        </p:nvSpPr>
        <p:spPr>
          <a:ln/>
        </p:spPr>
      </p:sp>
      <p:sp>
        <p:nvSpPr>
          <p:cNvPr id="1490947" name="Rectangle 3"/>
          <p:cNvSpPr>
            <a:spLocks noGrp="1" noChangeArrowheads="1"/>
          </p:cNvSpPr>
          <p:nvPr>
            <p:ph type="body" idx="1"/>
          </p:nvPr>
        </p:nvSpPr>
        <p:spPr/>
        <p:txBody>
          <a:bodyPr/>
          <a:lstStyle/>
          <a:p>
            <a:pPr marL="228600" indent="-22860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90DA7D1-DD1B-4083-9D80-97ED816B9251}" type="datetimeFigureOut">
              <a:rPr lang="en-US" smtClean="0"/>
              <a:pPr/>
              <a:t>1/25/2012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365760" marR="0" indent="-256032" algn="l" defTabSz="914400" rtl="0" eaLnBrk="1" fontAlgn="auto" latinLnBrk="0" hangingPunct="1">
              <a:lnSpc>
                <a:spcPct val="100000"/>
              </a:lnSpc>
              <a:spcBef>
                <a:spcPts val="300"/>
              </a:spcBef>
              <a:spcAft>
                <a:spcPts val="0"/>
              </a:spcAft>
              <a:buClr>
                <a:srgbClr val="A04DA3"/>
              </a:buClr>
              <a:buSzTx/>
              <a:buFont typeface="Georgia"/>
              <a:buChar char="•"/>
              <a:tabLst/>
              <a:defRPr/>
            </a:lvl1pPr>
            <a:lvl5pPr marL="1389888" marR="0" indent="-182880" algn="l" defTabSz="914400" rtl="0" eaLnBrk="1" fontAlgn="auto" latinLnBrk="0" hangingPunct="1">
              <a:lnSpc>
                <a:spcPct val="100000"/>
              </a:lnSpc>
              <a:spcBef>
                <a:spcPts val="300"/>
              </a:spcBef>
              <a:spcAft>
                <a:spcPts val="0"/>
              </a:spcAft>
              <a:buClr>
                <a:schemeClr val="accent3"/>
              </a:buClr>
              <a:buSzTx/>
              <a:buFont typeface="Georgia"/>
              <a:buChar char="▫"/>
              <a:tabL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en-US" sz="28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lvl="4" eaLnBrk="1" latinLnBrk="0" hangingPunct="1"/>
            <a:endParaRPr kumimoji="0" lang="en-US" dirty="0"/>
          </a:p>
        </p:txBody>
      </p:sp>
      <p:sp>
        <p:nvSpPr>
          <p:cNvPr id="4" name="Date Placeholder 3"/>
          <p:cNvSpPr>
            <a:spLocks noGrp="1"/>
          </p:cNvSpPr>
          <p:nvPr>
            <p:ph type="dt" sz="half" idx="10"/>
          </p:nvPr>
        </p:nvSpPr>
        <p:spPr/>
        <p:txBody>
          <a:bodyPr/>
          <a:lstStyle/>
          <a:p>
            <a:fld id="{790DA7D1-DD1B-4083-9D80-97ED816B9251}"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0DA7D1-DD1B-4083-9D80-97ED816B9251}"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90DA7D1-DD1B-4083-9D80-97ED816B9251}" type="datetimeFigureOut">
              <a:rPr lang="en-US" smtClean="0"/>
              <a:pPr/>
              <a:t>1/25/2012</a:t>
            </a:fld>
            <a:endParaRPr lang="en-US"/>
          </a:p>
        </p:txBody>
      </p:sp>
      <p:sp>
        <p:nvSpPr>
          <p:cNvPr id="27" name="Slide Number Placeholder 26"/>
          <p:cNvSpPr>
            <a:spLocks noGrp="1"/>
          </p:cNvSpPr>
          <p:nvPr>
            <p:ph type="sldNum" sz="quarter" idx="11"/>
          </p:nvPr>
        </p:nvSpPr>
        <p:spPr/>
        <p:txBody>
          <a:bodyPr rtlCol="0"/>
          <a:lstStyle/>
          <a:p>
            <a:fld id="{9B8CE85F-7BC8-45AC-97E6-8D4DCDBD0D8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90DA7D1-DD1B-4083-9D80-97ED816B9251}" type="datetimeFigureOut">
              <a:rPr lang="en-US" smtClean="0"/>
              <a:pPr/>
              <a:t>1/25/2012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B8CE85F-7BC8-45AC-97E6-8D4DCDBD0D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A7D1-DD1B-4083-9D80-97ED816B9251}" type="datetimeFigureOut">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0DA7D1-DD1B-4083-9D80-97ED816B9251}"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0DA7D1-DD1B-4083-9D80-97ED816B9251}" type="datetimeFigureOut">
              <a:rPr lang="en-US" smtClean="0"/>
              <a:pPr/>
              <a:t>1/25/2012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B8CE85F-7BC8-45AC-97E6-8D4DCDBD0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Text Box 2"/>
          <p:cNvSpPr txBox="1">
            <a:spLocks noChangeArrowheads="1"/>
          </p:cNvSpPr>
          <p:nvPr/>
        </p:nvSpPr>
        <p:spPr bwMode="auto">
          <a:xfrm>
            <a:off x="228600" y="2133600"/>
            <a:ext cx="1600200" cy="304800"/>
          </a:xfrm>
          <a:prstGeom prst="rect">
            <a:avLst/>
          </a:prstGeom>
          <a:noFill/>
          <a:ln w="9525">
            <a:noFill/>
            <a:miter lim="800000"/>
            <a:headEnd/>
            <a:tailEnd/>
          </a:ln>
          <a:effectLst/>
        </p:spPr>
        <p:txBody>
          <a:bodyPr>
            <a:spAutoFit/>
          </a:bodyPr>
          <a:lstStyle/>
          <a:p>
            <a:pPr algn="l">
              <a:spcBef>
                <a:spcPct val="50000"/>
              </a:spcBef>
            </a:pPr>
            <a:endParaRPr lang="en-US" sz="1400">
              <a:effectLst>
                <a:outerShdw blurRad="38100" dist="38100" dir="2700000" algn="tl">
                  <a:srgbClr val="C0C0C0"/>
                </a:outerShdw>
              </a:effectLst>
              <a:latin typeface="Times New Roman" pitchFamily="18" charset="0"/>
            </a:endParaRPr>
          </a:p>
        </p:txBody>
      </p:sp>
      <p:sp>
        <p:nvSpPr>
          <p:cNvPr id="1489923" name="Rectangle 3"/>
          <p:cNvSpPr>
            <a:spLocks noGrp="1" noChangeArrowheads="1"/>
          </p:cNvSpPr>
          <p:nvPr>
            <p:ph type="ctrTitle"/>
          </p:nvPr>
        </p:nvSpPr>
        <p:spPr>
          <a:xfrm>
            <a:off x="2743200" y="2209800"/>
            <a:ext cx="6172200" cy="1371600"/>
          </a:xfrm>
        </p:spPr>
        <p:txBody>
          <a:bodyPr>
            <a:normAutofit fontScale="90000"/>
          </a:bodyPr>
          <a:lstStyle/>
          <a:p>
            <a:r>
              <a:rPr lang="en-US" sz="2400" dirty="0" smtClean="0">
                <a:effectLst/>
              </a:rPr>
              <a:t> </a:t>
            </a:r>
            <a:br>
              <a:rPr lang="en-US" sz="2400" dirty="0" smtClean="0">
                <a:effectLst/>
              </a:rPr>
            </a:br>
            <a:r>
              <a:rPr lang="en-US" sz="2400" dirty="0" smtClean="0">
                <a:effectLst/>
              </a:rPr>
              <a:t>Lecture 2:</a:t>
            </a:r>
            <a:br>
              <a:rPr lang="en-US" sz="2400" dirty="0" smtClean="0">
                <a:effectLst/>
              </a:rPr>
            </a:br>
            <a:r>
              <a:rPr lang="en-US" sz="2400" dirty="0" smtClean="0">
                <a:effectLst/>
              </a:rPr>
              <a:t>Lines and circles on the complex plane; complex multiplication and division</a:t>
            </a:r>
            <a:r>
              <a:rPr lang="en-US" sz="2400" dirty="0">
                <a:effectLst/>
              </a:rPr>
              <a:t/>
            </a:r>
            <a:br>
              <a:rPr lang="en-US" sz="2400" dirty="0">
                <a:effectLst/>
              </a:rPr>
            </a:br>
            <a:endParaRPr lang="en-US" sz="2400" dirty="0">
              <a:effectLst/>
            </a:endParaRPr>
          </a:p>
        </p:txBody>
      </p:sp>
      <p:sp>
        <p:nvSpPr>
          <p:cNvPr id="1489926" name="Rectangle 6"/>
          <p:cNvSpPr>
            <a:spLocks noChangeArrowheads="1"/>
          </p:cNvSpPr>
          <p:nvPr/>
        </p:nvSpPr>
        <p:spPr bwMode="auto">
          <a:xfrm>
            <a:off x="2743200" y="1066800"/>
            <a:ext cx="6324600" cy="609600"/>
          </a:xfrm>
          <a:prstGeom prst="rect">
            <a:avLst/>
          </a:prstGeom>
          <a:no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dirty="0" smtClean="0"/>
              <a:t>Key Points</a:t>
            </a:r>
            <a:endParaRPr lang="en-US" dirty="0"/>
          </a:p>
        </p:txBody>
      </p:sp>
      <p:sp>
        <p:nvSpPr>
          <p:cNvPr id="3" name="Content Placeholder 2"/>
          <p:cNvSpPr>
            <a:spLocks noGrp="1"/>
          </p:cNvSpPr>
          <p:nvPr>
            <p:ph idx="1"/>
          </p:nvPr>
        </p:nvSpPr>
        <p:spPr>
          <a:xfrm>
            <a:off x="457200" y="1524000"/>
            <a:ext cx="8229600" cy="5050536"/>
          </a:xfrm>
        </p:spPr>
        <p:txBody>
          <a:bodyPr>
            <a:normAutofit/>
          </a:bodyPr>
          <a:lstStyle/>
          <a:p>
            <a:pPr>
              <a:spcAft>
                <a:spcPts val="800"/>
              </a:spcAft>
            </a:pPr>
            <a:r>
              <a:rPr lang="en-US" sz="2400" i="1" dirty="0" smtClean="0"/>
              <a:t>Two complex numbers can be multiplied by expressing each number in the form z = x + </a:t>
            </a:r>
            <a:r>
              <a:rPr lang="en-US" sz="2400" i="1" dirty="0" err="1" smtClean="0"/>
              <a:t>jy</a:t>
            </a:r>
            <a:r>
              <a:rPr lang="en-US" sz="2400" i="1" dirty="0" smtClean="0"/>
              <a:t>, </a:t>
            </a:r>
            <a:r>
              <a:rPr lang="en-US" sz="2400" dirty="0" smtClean="0"/>
              <a:t>then using </a:t>
            </a:r>
            <a:r>
              <a:rPr lang="en-US" sz="2400" dirty="0" err="1" smtClean="0"/>
              <a:t>distributivity</a:t>
            </a:r>
            <a:r>
              <a:rPr lang="en-US" sz="2400" dirty="0" smtClean="0"/>
              <a:t> and the rule </a:t>
            </a:r>
            <a:r>
              <a:rPr lang="en-US" sz="2400" i="1" dirty="0" smtClean="0"/>
              <a:t>j</a:t>
            </a:r>
            <a:r>
              <a:rPr lang="en-US" sz="2400" i="1" baseline="30000" dirty="0" smtClean="0"/>
              <a:t>2</a:t>
            </a:r>
            <a:r>
              <a:rPr lang="en-US" sz="2400" i="1" dirty="0" smtClean="0"/>
              <a:t> = -1 (i.e., j is treated as the square root of -1).</a:t>
            </a:r>
          </a:p>
          <a:p>
            <a:pPr>
              <a:spcAft>
                <a:spcPts val="800"/>
              </a:spcAft>
            </a:pPr>
            <a:r>
              <a:rPr lang="en-US" sz="2400" i="1" dirty="0" smtClean="0"/>
              <a:t>The product of two complex numbers with polar coordinates (r</a:t>
            </a:r>
            <a:r>
              <a:rPr lang="en-US" sz="2400" i="1" baseline="-25000" dirty="0" smtClean="0"/>
              <a:t>1</a:t>
            </a:r>
            <a:r>
              <a:rPr lang="en-US" sz="2400" i="1" dirty="0" smtClean="0"/>
              <a:t>, </a:t>
            </a:r>
            <a:r>
              <a:rPr lang="el-GR" sz="2400" i="1" dirty="0" smtClean="0"/>
              <a:t>θ</a:t>
            </a:r>
            <a:r>
              <a:rPr lang="en-US" sz="2400" i="1" baseline="-25000" dirty="0" smtClean="0"/>
              <a:t>1</a:t>
            </a:r>
            <a:r>
              <a:rPr lang="en-US" sz="2400" i="1" dirty="0" smtClean="0"/>
              <a:t>) and (r</a:t>
            </a:r>
            <a:r>
              <a:rPr lang="en-US" sz="2400" i="1" baseline="-25000" dirty="0" smtClean="0"/>
              <a:t>2</a:t>
            </a:r>
            <a:r>
              <a:rPr lang="en-US" sz="2400" i="1" dirty="0" smtClean="0"/>
              <a:t>, </a:t>
            </a:r>
            <a:r>
              <a:rPr lang="el-GR" sz="2400" i="1" dirty="0" smtClean="0"/>
              <a:t>θ</a:t>
            </a:r>
            <a:r>
              <a:rPr lang="en-US" sz="2400" i="1" baseline="-25000" dirty="0" smtClean="0"/>
              <a:t>2</a:t>
            </a:r>
            <a:r>
              <a:rPr lang="en-US" sz="2400" i="1" dirty="0" smtClean="0"/>
              <a:t>) is the complex</a:t>
            </a:r>
          </a:p>
          <a:p>
            <a:pPr>
              <a:spcAft>
                <a:spcPts val="800"/>
              </a:spcAft>
            </a:pPr>
            <a:r>
              <a:rPr lang="en-US" sz="2400" dirty="0" smtClean="0"/>
              <a:t>number with polar coordinates (</a:t>
            </a:r>
            <a:r>
              <a:rPr lang="en-US" sz="2400" i="1" dirty="0" smtClean="0"/>
              <a:t>r</a:t>
            </a:r>
            <a:r>
              <a:rPr lang="en-US" sz="2400" i="1" baseline="-25000" dirty="0" smtClean="0"/>
              <a:t>1</a:t>
            </a:r>
            <a:r>
              <a:rPr lang="en-US" sz="2400" i="1" dirty="0" smtClean="0"/>
              <a:t>r</a:t>
            </a:r>
            <a:r>
              <a:rPr lang="en-US" sz="2400" i="1" baseline="-25000" dirty="0" smtClean="0"/>
              <a:t>2</a:t>
            </a:r>
            <a:r>
              <a:rPr lang="en-US" sz="2400" i="1" dirty="0" smtClean="0"/>
              <a:t>, </a:t>
            </a:r>
            <a:r>
              <a:rPr lang="el-GR" sz="2400" i="1" dirty="0" smtClean="0"/>
              <a:t>θ</a:t>
            </a:r>
            <a:r>
              <a:rPr lang="en-US" sz="2400" i="1" baseline="-25000" dirty="0" smtClean="0"/>
              <a:t>1</a:t>
            </a:r>
            <a:r>
              <a:rPr lang="en-US" sz="2400" i="1" dirty="0" smtClean="0"/>
              <a:t> + </a:t>
            </a:r>
            <a:r>
              <a:rPr lang="el-GR" sz="2400" i="1" dirty="0" smtClean="0"/>
              <a:t>θ</a:t>
            </a:r>
            <a:r>
              <a:rPr lang="en-US" sz="2400" i="1" baseline="-25000" dirty="0" smtClean="0"/>
              <a:t>2</a:t>
            </a:r>
            <a:r>
              <a:rPr lang="en-US" sz="2400" i="1" dirty="0" smtClean="0"/>
              <a:t>).</a:t>
            </a:r>
          </a:p>
          <a:p>
            <a:pPr>
              <a:spcAft>
                <a:spcPts val="800"/>
              </a:spcAft>
            </a:pPr>
            <a:r>
              <a:rPr lang="en-US" sz="2400" i="1" dirty="0" smtClean="0"/>
              <a:t>The product of a complex number z and its conjugate z* equals the square modulus |z|</a:t>
            </a:r>
            <a:r>
              <a:rPr lang="en-US" sz="2400" i="1" baseline="30000" dirty="0" smtClean="0"/>
              <a:t>2</a:t>
            </a:r>
            <a:r>
              <a:rPr lang="en-US" sz="2400" i="1" dirty="0" smtClean="0"/>
              <a:t>.</a:t>
            </a:r>
          </a:p>
          <a:p>
            <a:pPr>
              <a:spcAft>
                <a:spcPts val="800"/>
              </a:spcAft>
            </a:pPr>
            <a:r>
              <a:rPr lang="en-US" sz="2400" i="1" dirty="0" smtClean="0"/>
              <a:t>If z has polar coordinates (r, </a:t>
            </a:r>
            <a:r>
              <a:rPr lang="el-GR" sz="2400" i="1" dirty="0" smtClean="0"/>
              <a:t>θ</a:t>
            </a:r>
            <a:r>
              <a:rPr lang="en-US" sz="2400" i="1" dirty="0" smtClean="0"/>
              <a:t>), its inverse z</a:t>
            </a:r>
            <a:r>
              <a:rPr lang="en-US" sz="2400" i="1" baseline="30000" dirty="0" smtClean="0"/>
              <a:t>-1</a:t>
            </a:r>
            <a:r>
              <a:rPr lang="en-US" sz="2400" i="1" dirty="0" smtClean="0"/>
              <a:t> has polar coordinates (r</a:t>
            </a:r>
            <a:r>
              <a:rPr lang="en-US" sz="2400" i="1" baseline="30000" dirty="0" smtClean="0"/>
              <a:t>-1</a:t>
            </a:r>
            <a:r>
              <a:rPr lang="en-US" sz="2400" i="1" dirty="0" smtClean="0"/>
              <a:t>; -</a:t>
            </a:r>
            <a:r>
              <a:rPr lang="el-GR" sz="2400" i="1" dirty="0" smtClean="0"/>
              <a:t>θ</a:t>
            </a:r>
            <a:r>
              <a:rPr lang="en-US" sz="2400" i="1" dirty="0" smtClean="0"/>
              <a: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a:bodyPr>
          <a:lstStyle/>
          <a:p>
            <a:r>
              <a:rPr lang="en-US" sz="2800" dirty="0" smtClean="0"/>
              <a:t>Equations and Curves</a:t>
            </a:r>
            <a:endParaRPr lang="en-US" sz="2800" dirty="0"/>
          </a:p>
        </p:txBody>
      </p:sp>
      <p:sp>
        <p:nvSpPr>
          <p:cNvPr id="3" name="Content Placeholder 2"/>
          <p:cNvSpPr>
            <a:spLocks noGrp="1"/>
          </p:cNvSpPr>
          <p:nvPr>
            <p:ph idx="1"/>
          </p:nvPr>
        </p:nvSpPr>
        <p:spPr>
          <a:xfrm>
            <a:off x="457200" y="1447800"/>
            <a:ext cx="8229600" cy="5126736"/>
          </a:xfrm>
        </p:spPr>
        <p:txBody>
          <a:bodyPr>
            <a:normAutofit fontScale="92500" lnSpcReduction="10000"/>
          </a:bodyPr>
          <a:lstStyle/>
          <a:p>
            <a:r>
              <a:rPr lang="en-US" sz="2400" dirty="0" smtClean="0"/>
              <a:t>The modulus </a:t>
            </a:r>
            <a:r>
              <a:rPr lang="en-US" sz="2400" i="1" dirty="0" smtClean="0"/>
              <a:t>|z| represents the length of the vector z. Similarly, the expression |z</a:t>
            </a:r>
            <a:r>
              <a:rPr lang="en-US" sz="2400" i="1" baseline="-25000" dirty="0" smtClean="0"/>
              <a:t>1</a:t>
            </a:r>
            <a:r>
              <a:rPr lang="en-US" sz="2400" i="1" dirty="0" smtClean="0"/>
              <a:t>-z</a:t>
            </a:r>
            <a:r>
              <a:rPr lang="en-US" sz="2400" i="1" baseline="-25000" dirty="0" smtClean="0"/>
              <a:t>2</a:t>
            </a:r>
            <a:r>
              <a:rPr lang="en-US" sz="2400" i="1" dirty="0" smtClean="0"/>
              <a:t>| gives </a:t>
            </a:r>
            <a:r>
              <a:rPr lang="en-US" sz="2400" dirty="0" smtClean="0"/>
              <a:t>the distance between the points </a:t>
            </a:r>
            <a:r>
              <a:rPr lang="en-US" sz="2400" i="1" dirty="0" smtClean="0"/>
              <a:t>z</a:t>
            </a:r>
            <a:r>
              <a:rPr lang="en-US" sz="2400" i="1" baseline="-25000" dirty="0" smtClean="0"/>
              <a:t>1 </a:t>
            </a:r>
            <a:r>
              <a:rPr lang="en-US" sz="2400" i="1" dirty="0" smtClean="0"/>
              <a:t>and z</a:t>
            </a:r>
            <a:r>
              <a:rPr lang="en-US" sz="2400" i="1" baseline="-25000" dirty="0" smtClean="0"/>
              <a:t>2</a:t>
            </a:r>
            <a:r>
              <a:rPr lang="en-US" sz="2400" i="1" dirty="0" smtClean="0"/>
              <a:t>. </a:t>
            </a:r>
          </a:p>
          <a:p>
            <a:endParaRPr lang="en-US" sz="1100" i="1" dirty="0" smtClean="0"/>
          </a:p>
          <a:p>
            <a:r>
              <a:rPr lang="en-US" sz="2400" i="1" dirty="0" smtClean="0"/>
              <a:t>Using this concept, we see that the following two </a:t>
            </a:r>
            <a:r>
              <a:rPr lang="en-US" sz="2400" dirty="0" smtClean="0"/>
              <a:t>equations in the variable </a:t>
            </a:r>
            <a:r>
              <a:rPr lang="en-US" sz="2400" i="1" dirty="0" smtClean="0"/>
              <a:t>z each have a familiar geometrical interpretation:</a:t>
            </a:r>
          </a:p>
          <a:p>
            <a:endParaRPr lang="en-US" sz="1200" i="1" dirty="0" smtClean="0"/>
          </a:p>
          <a:p>
            <a:pPr lvl="1"/>
            <a:r>
              <a:rPr lang="en-US" sz="1900" i="1" dirty="0" smtClean="0"/>
              <a:t>|z – z</a:t>
            </a:r>
            <a:r>
              <a:rPr lang="en-US" sz="1900" i="1" baseline="-25000" dirty="0" smtClean="0"/>
              <a:t>0</a:t>
            </a:r>
            <a:r>
              <a:rPr lang="en-US" sz="1900" i="1" dirty="0" smtClean="0"/>
              <a:t>|= a, where a is a positive constant, is the set of points z on the complex plane </a:t>
            </a:r>
            <a:r>
              <a:rPr lang="en-US" sz="1900" dirty="0" smtClean="0"/>
              <a:t>which are at a fixed distance, </a:t>
            </a:r>
            <a:r>
              <a:rPr lang="en-US" sz="1900" i="1" dirty="0" smtClean="0"/>
              <a:t>a,  from the point z</a:t>
            </a:r>
            <a:r>
              <a:rPr lang="en-US" sz="1900" i="1" baseline="-25000" dirty="0" smtClean="0"/>
              <a:t>0</a:t>
            </a:r>
            <a:r>
              <a:rPr lang="en-US" sz="1900" i="1" dirty="0" smtClean="0"/>
              <a:t>. This is a circle of radius a centered at z</a:t>
            </a:r>
            <a:r>
              <a:rPr lang="en-US" sz="1900" i="1" baseline="-25000" dirty="0" smtClean="0"/>
              <a:t>0</a:t>
            </a:r>
            <a:r>
              <a:rPr lang="en-US" sz="1900" i="1" dirty="0" smtClean="0"/>
              <a:t>.</a:t>
            </a:r>
          </a:p>
          <a:p>
            <a:pPr lvl="1"/>
            <a:r>
              <a:rPr lang="en-US" sz="1900" i="1" dirty="0" smtClean="0"/>
              <a:t>|z - z</a:t>
            </a:r>
            <a:r>
              <a:rPr lang="en-US" sz="1900" i="1" baseline="-25000" dirty="0" smtClean="0"/>
              <a:t>1</a:t>
            </a:r>
            <a:r>
              <a:rPr lang="en-US" sz="1900" i="1" dirty="0" smtClean="0"/>
              <a:t>| = |z - z</a:t>
            </a:r>
            <a:r>
              <a:rPr lang="en-US" sz="1900" i="1" baseline="-25000" dirty="0" smtClean="0"/>
              <a:t>2</a:t>
            </a:r>
            <a:r>
              <a:rPr lang="en-US" sz="1900" i="1" dirty="0" smtClean="0"/>
              <a:t>| is the set of points z on the complex plane which are equidistant from </a:t>
            </a:r>
            <a:r>
              <a:rPr lang="en-US" sz="1900" dirty="0" smtClean="0"/>
              <a:t>the points </a:t>
            </a:r>
            <a:r>
              <a:rPr lang="en-US" sz="1900" i="1" dirty="0" smtClean="0"/>
              <a:t>z</a:t>
            </a:r>
            <a:r>
              <a:rPr lang="en-US" sz="1900" i="1" baseline="-25000" dirty="0" smtClean="0"/>
              <a:t>1</a:t>
            </a:r>
            <a:r>
              <a:rPr lang="en-US" sz="1900" i="1" dirty="0" smtClean="0"/>
              <a:t> and z</a:t>
            </a:r>
            <a:r>
              <a:rPr lang="en-US" sz="1900" i="1" baseline="-25000" dirty="0" smtClean="0"/>
              <a:t>2</a:t>
            </a:r>
            <a:r>
              <a:rPr lang="en-US" sz="1900" i="1" dirty="0" smtClean="0"/>
              <a:t>. This is the same as the perpendicular bisector of the line segment joining z</a:t>
            </a:r>
            <a:r>
              <a:rPr lang="en-US" sz="1900" i="1" baseline="-25000" dirty="0" smtClean="0"/>
              <a:t>1</a:t>
            </a:r>
            <a:r>
              <a:rPr lang="en-US" sz="1900" i="1" dirty="0" smtClean="0"/>
              <a:t> and z</a:t>
            </a:r>
            <a:r>
              <a:rPr lang="en-US" sz="1900" i="1" baseline="-25000" dirty="0" smtClean="0"/>
              <a:t>2</a:t>
            </a:r>
            <a:r>
              <a:rPr lang="en-US" sz="1900" i="1" dirty="0" smtClean="0"/>
              <a:t>.</a:t>
            </a:r>
          </a:p>
          <a:p>
            <a:pPr lvl="1"/>
            <a:endParaRPr lang="en-US" sz="1900" i="1" dirty="0" smtClean="0"/>
          </a:p>
          <a:p>
            <a:r>
              <a:rPr lang="en-US" sz="2400" dirty="0" smtClean="0"/>
              <a:t>Your task: Sketch the two curves given by the equations</a:t>
            </a:r>
          </a:p>
          <a:p>
            <a:pPr lvl="1"/>
            <a:r>
              <a:rPr lang="en-US" sz="2200" i="1" dirty="0" smtClean="0"/>
              <a:t>|z-3 + 4j| = 5 </a:t>
            </a:r>
            <a:r>
              <a:rPr lang="en-US" sz="2200" dirty="0" smtClean="0"/>
              <a:t>and |</a:t>
            </a:r>
            <a:r>
              <a:rPr lang="en-US" sz="2200" i="1" dirty="0" smtClean="0"/>
              <a:t>z – 3|= |z + 4j|</a:t>
            </a: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fontScale="90000"/>
          </a:bodyPr>
          <a:lstStyle/>
          <a:p>
            <a:r>
              <a:rPr lang="en-US" sz="2800" dirty="0" smtClean="0"/>
              <a:t>Multiplying Two Complex Numbers – Cartesian Form</a:t>
            </a:r>
            <a:endParaRPr lang="en-US" sz="2800" dirty="0"/>
          </a:p>
        </p:txBody>
      </p:sp>
      <p:sp>
        <p:nvSpPr>
          <p:cNvPr id="3" name="Content Placeholder 2"/>
          <p:cNvSpPr>
            <a:spLocks noGrp="1"/>
          </p:cNvSpPr>
          <p:nvPr>
            <p:ph idx="1"/>
          </p:nvPr>
        </p:nvSpPr>
        <p:spPr>
          <a:xfrm>
            <a:off x="457200" y="1447800"/>
            <a:ext cx="8458200" cy="5126736"/>
          </a:xfrm>
        </p:spPr>
        <p:txBody>
          <a:bodyPr>
            <a:normAutofit/>
          </a:bodyPr>
          <a:lstStyle/>
          <a:p>
            <a:r>
              <a:rPr lang="en-US" sz="2400" dirty="0" smtClean="0"/>
              <a:t>The most common form for a complex number </a:t>
            </a:r>
            <a:r>
              <a:rPr lang="en-US" sz="2400" i="1" dirty="0" smtClean="0"/>
              <a:t>z incorporates the real and imaginary parts </a:t>
            </a:r>
            <a:r>
              <a:rPr lang="en-US" sz="2400" dirty="0" smtClean="0"/>
              <a:t>as follows:</a:t>
            </a:r>
          </a:p>
          <a:p>
            <a:pPr algn="ctr">
              <a:buNone/>
            </a:pPr>
            <a:r>
              <a:rPr lang="en-US" sz="2400" i="1" dirty="0" smtClean="0"/>
              <a:t>z = x + </a:t>
            </a:r>
            <a:r>
              <a:rPr lang="en-US" sz="2400" i="1" dirty="0" err="1" smtClean="0"/>
              <a:t>jy</a:t>
            </a:r>
            <a:endParaRPr lang="en-US" sz="2400" i="1" dirty="0" smtClean="0"/>
          </a:p>
          <a:p>
            <a:r>
              <a:rPr lang="en-US" sz="2400" dirty="0" smtClean="0"/>
              <a:t>This form, together with the convention that </a:t>
            </a:r>
            <a:r>
              <a:rPr lang="en-US" sz="2400" i="1" dirty="0" smtClean="0"/>
              <a:t>j </a:t>
            </a:r>
            <a:r>
              <a:rPr lang="en-US" sz="2400" i="1" dirty="0" smtClean="0">
                <a:latin typeface="Arial" pitchFamily="34" charset="0"/>
                <a:cs typeface="Arial" pitchFamily="34" charset="0"/>
              </a:rPr>
              <a:t>x</a:t>
            </a:r>
            <a:r>
              <a:rPr lang="en-US" sz="2400" i="1" dirty="0" smtClean="0"/>
              <a:t> j = j</a:t>
            </a:r>
            <a:r>
              <a:rPr lang="en-US" sz="2400" i="1" baseline="30000" dirty="0" smtClean="0"/>
              <a:t>2</a:t>
            </a:r>
            <a:r>
              <a:rPr lang="en-US" sz="2400" i="1" dirty="0" smtClean="0"/>
              <a:t> = -1, allows us to multiply two </a:t>
            </a:r>
            <a:r>
              <a:rPr lang="en-US" sz="2400" dirty="0" smtClean="0"/>
              <a:t>complex numbers together. </a:t>
            </a:r>
          </a:p>
          <a:p>
            <a:r>
              <a:rPr lang="en-US" sz="2400" dirty="0" smtClean="0"/>
              <a:t>For example,</a:t>
            </a:r>
          </a:p>
          <a:p>
            <a:pPr lvl="1"/>
            <a:r>
              <a:rPr lang="en-US" sz="2200" dirty="0" smtClean="0"/>
              <a:t>(5 </a:t>
            </a:r>
            <a:r>
              <a:rPr lang="en-US" sz="2200" i="1" dirty="0" smtClean="0"/>
              <a:t>- 2j)(3 - 4j) = 15 - 20j - 6j + 8j2</a:t>
            </a:r>
          </a:p>
          <a:p>
            <a:pPr lvl="1"/>
            <a:r>
              <a:rPr lang="en-US" sz="2200" dirty="0" smtClean="0"/>
              <a:t>= 7 </a:t>
            </a:r>
            <a:r>
              <a:rPr lang="en-US" sz="2200" i="1" dirty="0" smtClean="0"/>
              <a:t>- 26j</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fontScale="90000"/>
          </a:bodyPr>
          <a:lstStyle/>
          <a:p>
            <a:r>
              <a:rPr lang="en-US" sz="3200" dirty="0" smtClean="0"/>
              <a:t>Multiplying Two Complex Numbers – Polar Form</a:t>
            </a:r>
            <a:endParaRPr lang="en-US" sz="3200" dirty="0"/>
          </a:p>
        </p:txBody>
      </p:sp>
      <p:sp>
        <p:nvSpPr>
          <p:cNvPr id="3" name="Content Placeholder 2"/>
          <p:cNvSpPr>
            <a:spLocks noGrp="1"/>
          </p:cNvSpPr>
          <p:nvPr>
            <p:ph idx="1"/>
          </p:nvPr>
        </p:nvSpPr>
        <p:spPr>
          <a:xfrm>
            <a:off x="457200" y="1447800"/>
            <a:ext cx="8458200" cy="5126736"/>
          </a:xfrm>
        </p:spPr>
        <p:txBody>
          <a:bodyPr>
            <a:normAutofit/>
          </a:bodyPr>
          <a:lstStyle/>
          <a:p>
            <a:r>
              <a:rPr lang="en-US" sz="2400" dirty="0" smtClean="0"/>
              <a:t>In polar form, multiplication of complex numbers is simple. If</a:t>
            </a:r>
          </a:p>
          <a:p>
            <a:pPr lvl="1">
              <a:buNone/>
            </a:pPr>
            <a:r>
              <a:rPr lang="en-US" sz="2200" dirty="0" smtClean="0"/>
              <a:t> </a:t>
            </a:r>
            <a:r>
              <a:rPr lang="pt-BR" sz="2200" i="1" dirty="0" smtClean="0"/>
              <a:t>z</a:t>
            </a:r>
            <a:r>
              <a:rPr lang="pt-BR" sz="2200" i="1" baseline="-25000" dirty="0" smtClean="0"/>
              <a:t>1</a:t>
            </a:r>
            <a:r>
              <a:rPr lang="pt-BR" sz="2200" i="1" dirty="0" smtClean="0"/>
              <a:t> = r</a:t>
            </a:r>
            <a:r>
              <a:rPr lang="pt-BR" sz="2200" i="1" baseline="-25000" dirty="0" smtClean="0"/>
              <a:t>1</a:t>
            </a:r>
            <a:r>
              <a:rPr lang="pt-BR" sz="2200" i="1" dirty="0" smtClean="0"/>
              <a:t>(cos </a:t>
            </a:r>
            <a:r>
              <a:rPr lang="el-GR" sz="2200" i="1" dirty="0" smtClean="0"/>
              <a:t>θ</a:t>
            </a:r>
            <a:r>
              <a:rPr lang="pt-BR" sz="2200" i="1" baseline="-25000" dirty="0" smtClean="0"/>
              <a:t>1</a:t>
            </a:r>
            <a:r>
              <a:rPr lang="pt-BR" sz="2200" i="1" dirty="0" smtClean="0"/>
              <a:t> + j sin </a:t>
            </a:r>
            <a:r>
              <a:rPr lang="el-GR" sz="2200" i="1" dirty="0" smtClean="0"/>
              <a:t>θ</a:t>
            </a:r>
            <a:r>
              <a:rPr lang="pt-BR" sz="2200" i="1" baseline="-25000" dirty="0" smtClean="0"/>
              <a:t>1</a:t>
            </a:r>
            <a:r>
              <a:rPr lang="pt-BR" sz="2200" i="1" dirty="0" smtClean="0"/>
              <a:t>) and z</a:t>
            </a:r>
            <a:r>
              <a:rPr lang="pt-BR" sz="2200" i="1" baseline="-25000" dirty="0" smtClean="0"/>
              <a:t>2</a:t>
            </a:r>
            <a:r>
              <a:rPr lang="pt-BR" sz="2200" i="1" dirty="0" smtClean="0"/>
              <a:t> = r</a:t>
            </a:r>
            <a:r>
              <a:rPr lang="pt-BR" sz="2200" i="1" baseline="-25000" dirty="0" smtClean="0"/>
              <a:t>2</a:t>
            </a:r>
            <a:r>
              <a:rPr lang="pt-BR" sz="2200" i="1" dirty="0" smtClean="0"/>
              <a:t>(cos </a:t>
            </a:r>
            <a:r>
              <a:rPr lang="el-GR" sz="2200" i="1" dirty="0" smtClean="0"/>
              <a:t>θ</a:t>
            </a:r>
            <a:r>
              <a:rPr lang="pt-BR" sz="2200" i="1" baseline="-25000" dirty="0" smtClean="0"/>
              <a:t>2</a:t>
            </a:r>
            <a:r>
              <a:rPr lang="pt-BR" sz="2200" i="1" dirty="0" smtClean="0"/>
              <a:t> + j sin </a:t>
            </a:r>
            <a:r>
              <a:rPr lang="el-GR" sz="2200" i="1" dirty="0" smtClean="0"/>
              <a:t>θ</a:t>
            </a:r>
            <a:r>
              <a:rPr lang="pt-BR" sz="2200" i="1" baseline="-25000" dirty="0" smtClean="0"/>
              <a:t>2</a:t>
            </a:r>
            <a:r>
              <a:rPr lang="pt-BR" sz="2200" i="1" dirty="0" smtClean="0"/>
              <a:t>), </a:t>
            </a:r>
          </a:p>
          <a:p>
            <a:pPr>
              <a:buNone/>
            </a:pPr>
            <a:r>
              <a:rPr lang="en-US" sz="2400" dirty="0" smtClean="0"/>
              <a:t>then</a:t>
            </a:r>
          </a:p>
          <a:p>
            <a:pPr lvl="1">
              <a:buNone/>
            </a:pPr>
            <a:r>
              <a:rPr lang="en-US" sz="2200" i="1" dirty="0" smtClean="0"/>
              <a:t>z</a:t>
            </a:r>
            <a:r>
              <a:rPr lang="en-US" sz="2200" i="1" baseline="-25000" dirty="0" smtClean="0"/>
              <a:t>1</a:t>
            </a:r>
            <a:r>
              <a:rPr lang="en-US" sz="2200" i="1" dirty="0" smtClean="0"/>
              <a:t>z</a:t>
            </a:r>
            <a:r>
              <a:rPr lang="en-US" sz="2200" i="1" baseline="-25000" dirty="0" smtClean="0"/>
              <a:t>2</a:t>
            </a:r>
            <a:r>
              <a:rPr lang="en-US" sz="2200" i="1" dirty="0" smtClean="0"/>
              <a:t> = r</a:t>
            </a:r>
            <a:r>
              <a:rPr lang="en-US" sz="2200" i="1" baseline="-25000" dirty="0" smtClean="0"/>
              <a:t>1</a:t>
            </a:r>
            <a:r>
              <a:rPr lang="en-US" sz="2200" i="1" dirty="0" smtClean="0"/>
              <a:t>r</a:t>
            </a:r>
            <a:r>
              <a:rPr lang="en-US" sz="2200" i="1" baseline="-25000" dirty="0" smtClean="0"/>
              <a:t>2</a:t>
            </a:r>
            <a:r>
              <a:rPr lang="en-US" sz="2200" i="1" dirty="0" smtClean="0"/>
              <a:t>(</a:t>
            </a:r>
            <a:r>
              <a:rPr lang="en-US" sz="2200" i="1" dirty="0" err="1" smtClean="0"/>
              <a:t>cos</a:t>
            </a:r>
            <a:r>
              <a:rPr lang="en-US" sz="2200" i="1" dirty="0" smtClean="0"/>
              <a:t> </a:t>
            </a:r>
            <a:r>
              <a:rPr lang="el-GR" sz="2200" i="1" dirty="0" smtClean="0"/>
              <a:t>θ</a:t>
            </a:r>
            <a:r>
              <a:rPr lang="en-US" sz="2200" i="1" baseline="-25000" dirty="0" smtClean="0"/>
              <a:t>1</a:t>
            </a:r>
            <a:r>
              <a:rPr lang="en-US" sz="2200" i="1" dirty="0" smtClean="0"/>
              <a:t> + j sin </a:t>
            </a:r>
            <a:r>
              <a:rPr lang="el-GR" sz="2200" i="1" dirty="0" smtClean="0"/>
              <a:t>θ</a:t>
            </a:r>
            <a:r>
              <a:rPr lang="en-US" sz="2200" i="1" baseline="-25000" dirty="0" smtClean="0"/>
              <a:t>1</a:t>
            </a:r>
            <a:r>
              <a:rPr lang="en-US" sz="2200" i="1" dirty="0" smtClean="0"/>
              <a:t>)(</a:t>
            </a:r>
            <a:r>
              <a:rPr lang="en-US" sz="2200" i="1" dirty="0" err="1" smtClean="0"/>
              <a:t>cos</a:t>
            </a:r>
            <a:r>
              <a:rPr lang="en-US" sz="2200" i="1" dirty="0" smtClean="0"/>
              <a:t> </a:t>
            </a:r>
            <a:r>
              <a:rPr lang="el-GR" sz="2200" i="1" dirty="0" smtClean="0"/>
              <a:t>θ</a:t>
            </a:r>
            <a:r>
              <a:rPr lang="en-US" sz="2200" i="1" baseline="-25000" dirty="0" smtClean="0"/>
              <a:t>2</a:t>
            </a:r>
            <a:r>
              <a:rPr lang="en-US" sz="2200" i="1" dirty="0" smtClean="0"/>
              <a:t> + j sin </a:t>
            </a:r>
            <a:r>
              <a:rPr lang="el-GR" sz="2200" i="1" dirty="0" smtClean="0"/>
              <a:t>θ</a:t>
            </a:r>
            <a:r>
              <a:rPr lang="en-US" sz="2200" i="1" baseline="-25000" dirty="0" smtClean="0"/>
              <a:t>2</a:t>
            </a:r>
            <a:r>
              <a:rPr lang="en-US" sz="2200" i="1" dirty="0" smtClean="0"/>
              <a:t>)</a:t>
            </a:r>
          </a:p>
          <a:p>
            <a:pPr lvl="1">
              <a:buNone/>
            </a:pPr>
            <a:r>
              <a:rPr lang="es-ES" sz="2200" dirty="0" smtClean="0"/>
              <a:t>= </a:t>
            </a:r>
            <a:r>
              <a:rPr lang="es-ES" sz="2200" i="1" dirty="0" smtClean="0"/>
              <a:t>r</a:t>
            </a:r>
            <a:r>
              <a:rPr lang="es-ES" sz="2200" i="1" baseline="-25000" dirty="0" smtClean="0"/>
              <a:t>1</a:t>
            </a:r>
            <a:r>
              <a:rPr lang="es-ES" sz="2200" i="1" dirty="0" smtClean="0"/>
              <a:t>r</a:t>
            </a:r>
            <a:r>
              <a:rPr lang="es-ES" sz="2200" i="1" baseline="-25000" dirty="0" smtClean="0"/>
              <a:t>2</a:t>
            </a:r>
            <a:r>
              <a:rPr lang="es-ES" sz="2200" i="1" dirty="0" smtClean="0"/>
              <a:t>[(</a:t>
            </a:r>
            <a:r>
              <a:rPr lang="es-ES" sz="2200" i="1" dirty="0" err="1" smtClean="0"/>
              <a:t>cos</a:t>
            </a:r>
            <a:r>
              <a:rPr lang="es-ES" sz="2200" i="1" dirty="0" smtClean="0"/>
              <a:t> </a:t>
            </a:r>
            <a:r>
              <a:rPr lang="el-GR" sz="2200" i="1" dirty="0" smtClean="0"/>
              <a:t>θ</a:t>
            </a:r>
            <a:r>
              <a:rPr lang="es-ES" sz="2200" i="1" baseline="-25000" dirty="0" smtClean="0"/>
              <a:t>1</a:t>
            </a:r>
            <a:r>
              <a:rPr lang="es-ES" sz="2200" i="1" dirty="0" smtClean="0"/>
              <a:t> </a:t>
            </a:r>
            <a:r>
              <a:rPr lang="es-ES" sz="2200" i="1" dirty="0" err="1" smtClean="0"/>
              <a:t>cos</a:t>
            </a:r>
            <a:r>
              <a:rPr lang="es-ES" sz="2200" i="1" dirty="0" smtClean="0"/>
              <a:t> </a:t>
            </a:r>
            <a:r>
              <a:rPr lang="el-GR" sz="2200" i="1" dirty="0" smtClean="0"/>
              <a:t>θ</a:t>
            </a:r>
            <a:r>
              <a:rPr lang="es-ES" sz="2200" i="1" baseline="-25000" dirty="0" smtClean="0"/>
              <a:t>2</a:t>
            </a:r>
            <a:r>
              <a:rPr lang="es-ES" sz="2200" i="1" dirty="0" smtClean="0"/>
              <a:t> - sin </a:t>
            </a:r>
            <a:r>
              <a:rPr lang="el-GR" sz="2200" i="1" dirty="0" smtClean="0"/>
              <a:t>θ</a:t>
            </a:r>
            <a:r>
              <a:rPr lang="es-ES" sz="2200" i="1" baseline="-25000" dirty="0" smtClean="0"/>
              <a:t>1</a:t>
            </a:r>
            <a:r>
              <a:rPr lang="es-ES" sz="2200" i="1" dirty="0" smtClean="0"/>
              <a:t> sin </a:t>
            </a:r>
            <a:r>
              <a:rPr lang="el-GR" sz="2200" i="1" dirty="0" smtClean="0"/>
              <a:t>θ</a:t>
            </a:r>
            <a:r>
              <a:rPr lang="es-ES" sz="2200" i="1" baseline="-25000" dirty="0" smtClean="0"/>
              <a:t>2</a:t>
            </a:r>
            <a:r>
              <a:rPr lang="es-ES" sz="2200" i="1" dirty="0" smtClean="0"/>
              <a:t>) + j(</a:t>
            </a:r>
            <a:r>
              <a:rPr lang="es-ES" sz="2200" i="1" dirty="0" err="1" smtClean="0"/>
              <a:t>cos</a:t>
            </a:r>
            <a:r>
              <a:rPr lang="es-ES" sz="2200" i="1" dirty="0" smtClean="0"/>
              <a:t> </a:t>
            </a:r>
            <a:r>
              <a:rPr lang="el-GR" sz="2200" i="1" dirty="0" smtClean="0"/>
              <a:t>θ</a:t>
            </a:r>
            <a:r>
              <a:rPr lang="es-ES" sz="2200" i="1" baseline="-25000" dirty="0" smtClean="0"/>
              <a:t>1</a:t>
            </a:r>
            <a:r>
              <a:rPr lang="es-ES" sz="2200" i="1" dirty="0" smtClean="0"/>
              <a:t> sin </a:t>
            </a:r>
            <a:r>
              <a:rPr lang="el-GR" sz="2200" i="1" dirty="0" smtClean="0"/>
              <a:t>θ</a:t>
            </a:r>
            <a:r>
              <a:rPr lang="es-ES" sz="2200" i="1" baseline="-25000" dirty="0" smtClean="0"/>
              <a:t>2</a:t>
            </a:r>
            <a:r>
              <a:rPr lang="es-ES" sz="2200" i="1" dirty="0" smtClean="0"/>
              <a:t> + sin </a:t>
            </a:r>
            <a:r>
              <a:rPr lang="el-GR" sz="2200" i="1" dirty="0" smtClean="0"/>
              <a:t>θ</a:t>
            </a:r>
            <a:r>
              <a:rPr lang="es-ES" sz="2200" i="1" baseline="-25000" dirty="0" smtClean="0"/>
              <a:t>1</a:t>
            </a:r>
            <a:r>
              <a:rPr lang="es-ES" sz="2200" i="1" dirty="0" smtClean="0"/>
              <a:t> </a:t>
            </a:r>
            <a:r>
              <a:rPr lang="es-ES" sz="2200" i="1" dirty="0" err="1" smtClean="0"/>
              <a:t>cos</a:t>
            </a:r>
            <a:r>
              <a:rPr lang="es-ES" sz="2200" i="1" dirty="0" smtClean="0"/>
              <a:t> </a:t>
            </a:r>
            <a:r>
              <a:rPr lang="el-GR" sz="2200" i="1" dirty="0" smtClean="0"/>
              <a:t>θ</a:t>
            </a:r>
            <a:r>
              <a:rPr lang="es-ES" sz="2200" i="1" baseline="-25000" dirty="0" smtClean="0"/>
              <a:t>2</a:t>
            </a:r>
            <a:r>
              <a:rPr lang="es-ES" sz="2200" i="1" dirty="0" smtClean="0"/>
              <a:t>)]</a:t>
            </a:r>
          </a:p>
          <a:p>
            <a:pPr>
              <a:buNone/>
            </a:pPr>
            <a:r>
              <a:rPr lang="en-US" sz="2400" dirty="0" smtClean="0"/>
              <a:t>But</a:t>
            </a:r>
          </a:p>
          <a:p>
            <a:pPr lvl="1">
              <a:buNone/>
            </a:pPr>
            <a:r>
              <a:rPr lang="es-ES" sz="2200" dirty="0" err="1" smtClean="0"/>
              <a:t>cos</a:t>
            </a:r>
            <a:r>
              <a:rPr lang="es-ES" sz="2200" dirty="0" smtClean="0"/>
              <a:t> </a:t>
            </a:r>
            <a:r>
              <a:rPr lang="el-GR" sz="2200" i="1" dirty="0" smtClean="0"/>
              <a:t>θ</a:t>
            </a:r>
            <a:r>
              <a:rPr lang="es-ES" sz="2200" i="1" baseline="-25000" dirty="0" smtClean="0"/>
              <a:t>1</a:t>
            </a:r>
            <a:r>
              <a:rPr lang="es-ES" sz="2200" i="1" dirty="0" smtClean="0"/>
              <a:t> </a:t>
            </a:r>
            <a:r>
              <a:rPr lang="es-ES" sz="2200" i="1" dirty="0" err="1" smtClean="0"/>
              <a:t>cos</a:t>
            </a:r>
            <a:r>
              <a:rPr lang="es-ES" sz="2200" i="1" dirty="0" smtClean="0"/>
              <a:t> </a:t>
            </a:r>
            <a:r>
              <a:rPr lang="el-GR" sz="2200" i="1" dirty="0" smtClean="0"/>
              <a:t>θ</a:t>
            </a:r>
            <a:r>
              <a:rPr lang="es-ES" sz="2200" i="1" baseline="-25000" dirty="0" smtClean="0"/>
              <a:t>2</a:t>
            </a:r>
            <a:r>
              <a:rPr lang="es-ES" sz="2200" i="1" dirty="0" smtClean="0"/>
              <a:t> - sin </a:t>
            </a:r>
            <a:r>
              <a:rPr lang="el-GR" sz="2200" i="1" dirty="0" smtClean="0"/>
              <a:t>θ</a:t>
            </a:r>
            <a:r>
              <a:rPr lang="es-ES" sz="2200" i="1" baseline="-25000" dirty="0" smtClean="0"/>
              <a:t>1</a:t>
            </a:r>
            <a:r>
              <a:rPr lang="es-ES" sz="2200" i="1" dirty="0" smtClean="0"/>
              <a:t> sin </a:t>
            </a:r>
            <a:r>
              <a:rPr lang="el-GR" sz="2200" i="1" dirty="0" smtClean="0"/>
              <a:t>θ</a:t>
            </a:r>
            <a:r>
              <a:rPr lang="es-ES" sz="2200" i="1" baseline="-25000" dirty="0" smtClean="0"/>
              <a:t>2</a:t>
            </a:r>
            <a:r>
              <a:rPr lang="es-ES" sz="2200" i="1" dirty="0" smtClean="0"/>
              <a:t> = </a:t>
            </a:r>
            <a:r>
              <a:rPr lang="es-ES" sz="2200" i="1" dirty="0" err="1" smtClean="0"/>
              <a:t>cos</a:t>
            </a:r>
            <a:r>
              <a:rPr lang="es-ES" sz="2200" i="1" dirty="0" smtClean="0"/>
              <a:t>(</a:t>
            </a:r>
            <a:r>
              <a:rPr lang="el-GR" sz="2200" i="1" dirty="0" smtClean="0"/>
              <a:t>θ</a:t>
            </a:r>
            <a:r>
              <a:rPr lang="es-ES" sz="2200" i="1" baseline="-25000" dirty="0" smtClean="0"/>
              <a:t>1 </a:t>
            </a:r>
            <a:r>
              <a:rPr lang="es-ES" sz="2200" i="1" dirty="0" smtClean="0"/>
              <a:t>+ </a:t>
            </a:r>
            <a:r>
              <a:rPr lang="el-GR" sz="2200" i="1" dirty="0" smtClean="0"/>
              <a:t>θ</a:t>
            </a:r>
            <a:r>
              <a:rPr lang="es-ES" sz="2200" i="1" baseline="-25000" dirty="0" smtClean="0"/>
              <a:t>2</a:t>
            </a:r>
            <a:r>
              <a:rPr lang="es-ES" sz="2200" i="1" dirty="0" smtClean="0"/>
              <a:t>)</a:t>
            </a:r>
          </a:p>
          <a:p>
            <a:pPr lvl="1">
              <a:buNone/>
            </a:pPr>
            <a:r>
              <a:rPr lang="es-ES" sz="2200" dirty="0" err="1" smtClean="0"/>
              <a:t>cos</a:t>
            </a:r>
            <a:r>
              <a:rPr lang="es-ES" sz="2200" dirty="0" smtClean="0"/>
              <a:t> </a:t>
            </a:r>
            <a:r>
              <a:rPr lang="el-GR" sz="2200" i="1" dirty="0" smtClean="0"/>
              <a:t>θ</a:t>
            </a:r>
            <a:r>
              <a:rPr lang="es-ES" sz="2200" i="1" baseline="-25000" dirty="0" smtClean="0"/>
              <a:t>1</a:t>
            </a:r>
            <a:r>
              <a:rPr lang="es-ES" sz="2200" i="1" dirty="0" smtClean="0"/>
              <a:t> sin </a:t>
            </a:r>
            <a:r>
              <a:rPr lang="el-GR" sz="2200" i="1" dirty="0" smtClean="0"/>
              <a:t>θ</a:t>
            </a:r>
            <a:r>
              <a:rPr lang="es-ES" sz="2200" i="1" baseline="-25000" dirty="0" smtClean="0"/>
              <a:t>2</a:t>
            </a:r>
            <a:r>
              <a:rPr lang="es-ES" sz="2200" i="1" dirty="0" smtClean="0"/>
              <a:t> + sin </a:t>
            </a:r>
            <a:r>
              <a:rPr lang="el-GR" sz="2200" i="1" dirty="0" smtClean="0"/>
              <a:t>θ</a:t>
            </a:r>
            <a:r>
              <a:rPr lang="es-ES" sz="2200" i="1" baseline="-25000" dirty="0" smtClean="0"/>
              <a:t>1</a:t>
            </a:r>
            <a:r>
              <a:rPr lang="es-ES" sz="2200" i="1" dirty="0" smtClean="0"/>
              <a:t> </a:t>
            </a:r>
            <a:r>
              <a:rPr lang="es-ES" sz="2200" i="1" dirty="0" err="1" smtClean="0"/>
              <a:t>cos</a:t>
            </a:r>
            <a:r>
              <a:rPr lang="es-ES" sz="2200" i="1" dirty="0" smtClean="0"/>
              <a:t> </a:t>
            </a:r>
            <a:r>
              <a:rPr lang="el-GR" sz="2200" i="1" dirty="0" smtClean="0"/>
              <a:t>θ</a:t>
            </a:r>
            <a:r>
              <a:rPr lang="es-ES" sz="2200" i="1" baseline="-25000" dirty="0" smtClean="0"/>
              <a:t>2</a:t>
            </a:r>
            <a:r>
              <a:rPr lang="es-ES" sz="2200" i="1" dirty="0" smtClean="0"/>
              <a:t> = sin(</a:t>
            </a:r>
            <a:r>
              <a:rPr lang="el-GR" sz="2200" i="1" dirty="0" smtClean="0"/>
              <a:t>θ</a:t>
            </a:r>
            <a:r>
              <a:rPr lang="es-ES" sz="2200" i="1" baseline="-25000" dirty="0" smtClean="0"/>
              <a:t>1</a:t>
            </a:r>
            <a:r>
              <a:rPr lang="es-ES" sz="2200" i="1" dirty="0" smtClean="0"/>
              <a:t> + </a:t>
            </a:r>
            <a:r>
              <a:rPr lang="el-GR" sz="2200" i="1" dirty="0" smtClean="0"/>
              <a:t>θ</a:t>
            </a:r>
            <a:r>
              <a:rPr lang="es-ES" sz="2200" i="1" baseline="-25000" dirty="0" smtClean="0"/>
              <a:t>2</a:t>
            </a:r>
            <a:r>
              <a:rPr lang="es-ES" sz="2200" i="1" dirty="0" smtClean="0"/>
              <a:t>)</a:t>
            </a:r>
          </a:p>
          <a:p>
            <a:pPr lvl="1">
              <a:buNone/>
            </a:pPr>
            <a:endParaRPr lang="es-ES" sz="2200" i="1" dirty="0" smtClean="0"/>
          </a:p>
          <a:p>
            <a:pPr>
              <a:buNone/>
            </a:pPr>
            <a:r>
              <a:rPr lang="en-US" sz="2400" dirty="0" smtClean="0"/>
              <a:t>and thus </a:t>
            </a:r>
            <a:r>
              <a:rPr lang="en-US" sz="2400" i="1" dirty="0" smtClean="0"/>
              <a:t>z = z</a:t>
            </a:r>
            <a:r>
              <a:rPr lang="en-US" sz="2400" i="1" baseline="-25000" dirty="0" smtClean="0"/>
              <a:t>1</a:t>
            </a:r>
            <a:r>
              <a:rPr lang="en-US" sz="2400" i="1" dirty="0" smtClean="0"/>
              <a:t>z</a:t>
            </a:r>
            <a:r>
              <a:rPr lang="en-US" sz="2400" i="1" baseline="-25000" dirty="0" smtClean="0"/>
              <a:t>2</a:t>
            </a:r>
            <a:r>
              <a:rPr lang="en-US" sz="2400" i="1" dirty="0" smtClean="0"/>
              <a:t> has modulus equal to the product of the two </a:t>
            </a:r>
            <a:r>
              <a:rPr lang="en-US" sz="2400" i="1" dirty="0" err="1" smtClean="0"/>
              <a:t>moduli</a:t>
            </a:r>
            <a:r>
              <a:rPr lang="en-US" sz="2400" i="1" dirty="0" smtClean="0"/>
              <a:t>, and angle equal to </a:t>
            </a:r>
            <a:r>
              <a:rPr lang="en-US" sz="2400" dirty="0" smtClean="0"/>
              <a:t>the sum of the two angles.</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a:bodyPr>
          <a:lstStyle/>
          <a:p>
            <a:r>
              <a:rPr lang="en-US" sz="3200" dirty="0" smtClean="0"/>
              <a:t>Example</a:t>
            </a:r>
            <a:endParaRPr lang="en-US" sz="3200" dirty="0"/>
          </a:p>
        </p:txBody>
      </p:sp>
      <p:sp>
        <p:nvSpPr>
          <p:cNvPr id="3" name="Content Placeholder 2"/>
          <p:cNvSpPr>
            <a:spLocks noGrp="1"/>
          </p:cNvSpPr>
          <p:nvPr>
            <p:ph idx="1"/>
          </p:nvPr>
        </p:nvSpPr>
        <p:spPr>
          <a:xfrm>
            <a:off x="457200" y="1447800"/>
            <a:ext cx="8686800" cy="5126736"/>
          </a:xfrm>
        </p:spPr>
        <p:txBody>
          <a:bodyPr>
            <a:normAutofit/>
          </a:bodyPr>
          <a:lstStyle/>
          <a:p>
            <a:r>
              <a:rPr lang="en-US" sz="2000" dirty="0" smtClean="0"/>
              <a:t>Let </a:t>
            </a:r>
            <a:r>
              <a:rPr lang="pl-PL" sz="2000" i="1" dirty="0" smtClean="0"/>
              <a:t>z</a:t>
            </a:r>
            <a:r>
              <a:rPr lang="pl-PL" sz="2000" i="1" baseline="-25000" dirty="0" smtClean="0"/>
              <a:t>1</a:t>
            </a:r>
            <a:r>
              <a:rPr lang="pl-PL" sz="2000" i="1" dirty="0" smtClean="0"/>
              <a:t> = 5 - 2j and z</a:t>
            </a:r>
            <a:r>
              <a:rPr lang="pl-PL" sz="2000" i="1" baseline="-25000" dirty="0" smtClean="0"/>
              <a:t>2</a:t>
            </a:r>
            <a:r>
              <a:rPr lang="pl-PL" sz="2000" i="1" dirty="0" smtClean="0"/>
              <a:t> = 3 – 4j</a:t>
            </a:r>
            <a:endParaRPr lang="en-US" sz="2000" i="1" dirty="0" smtClean="0"/>
          </a:p>
          <a:p>
            <a:r>
              <a:rPr lang="en-US" sz="2000" dirty="0" smtClean="0"/>
              <a:t>The polar forms are</a:t>
            </a:r>
          </a:p>
          <a:p>
            <a:pPr algn="ctr">
              <a:buNone/>
            </a:pPr>
            <a:r>
              <a:rPr lang="en-US" sz="2000" dirty="0" smtClean="0"/>
              <a:t> </a:t>
            </a:r>
            <a:r>
              <a:rPr lang="en-US" sz="2000" i="1" dirty="0" smtClean="0"/>
              <a:t>|z</a:t>
            </a:r>
            <a:r>
              <a:rPr lang="en-US" sz="2000" i="1" baseline="-25000" dirty="0" smtClean="0"/>
              <a:t>1</a:t>
            </a:r>
            <a:r>
              <a:rPr lang="en-US" sz="2000" i="1" dirty="0" smtClean="0"/>
              <a:t>| = </a:t>
            </a:r>
            <a:r>
              <a:rPr lang="en-US" sz="2000" i="1" dirty="0" smtClean="0">
                <a:sym typeface="Symbol"/>
              </a:rPr>
              <a:t></a:t>
            </a:r>
            <a:r>
              <a:rPr lang="en-US" sz="2000" i="1" dirty="0" smtClean="0"/>
              <a:t>29; </a:t>
            </a:r>
            <a:r>
              <a:rPr lang="en-US" sz="2000" i="1" dirty="0" smtClean="0">
                <a:sym typeface="Symbol"/>
              </a:rPr>
              <a:t></a:t>
            </a:r>
            <a:r>
              <a:rPr lang="en-US" sz="2000" i="1" dirty="0" smtClean="0"/>
              <a:t>z</a:t>
            </a:r>
            <a:r>
              <a:rPr lang="en-US" sz="2000" i="1" baseline="-25000" dirty="0" smtClean="0"/>
              <a:t>1</a:t>
            </a:r>
            <a:r>
              <a:rPr lang="en-US" sz="2000" i="1" dirty="0" smtClean="0"/>
              <a:t> = -</a:t>
            </a:r>
            <a:r>
              <a:rPr lang="en-US" sz="2000" i="1" dirty="0" smtClean="0"/>
              <a:t>0.3805 </a:t>
            </a:r>
            <a:endParaRPr lang="en-US" sz="2000" i="1" dirty="0" smtClean="0"/>
          </a:p>
          <a:p>
            <a:pPr algn="ctr">
              <a:buNone/>
            </a:pPr>
            <a:r>
              <a:rPr lang="en-US" sz="2000" dirty="0" smtClean="0"/>
              <a:t>and </a:t>
            </a:r>
          </a:p>
          <a:p>
            <a:pPr algn="ctr">
              <a:buNone/>
            </a:pPr>
            <a:r>
              <a:rPr lang="en-US" sz="2000" i="1" dirty="0" smtClean="0"/>
              <a:t>|z</a:t>
            </a:r>
            <a:r>
              <a:rPr lang="en-US" sz="2000" i="1" baseline="-25000" dirty="0" smtClean="0"/>
              <a:t>2</a:t>
            </a:r>
            <a:r>
              <a:rPr lang="en-US" sz="2000" i="1" dirty="0" smtClean="0"/>
              <a:t>| = 5; </a:t>
            </a:r>
            <a:r>
              <a:rPr lang="en-US" sz="2000" i="1" dirty="0" smtClean="0">
                <a:sym typeface="Symbol"/>
              </a:rPr>
              <a:t></a:t>
            </a:r>
            <a:r>
              <a:rPr lang="en-US" sz="2000" i="1" dirty="0" smtClean="0"/>
              <a:t>z</a:t>
            </a:r>
            <a:r>
              <a:rPr lang="en-US" sz="2000" i="1" baseline="-25000" dirty="0" smtClean="0"/>
              <a:t>2 </a:t>
            </a:r>
            <a:r>
              <a:rPr lang="en-US" sz="2000" i="1" dirty="0" smtClean="0"/>
              <a:t>= -0.9273 </a:t>
            </a:r>
          </a:p>
          <a:p>
            <a:pPr algn="ctr">
              <a:buNone/>
            </a:pPr>
            <a:r>
              <a:rPr lang="en-US" sz="1400" dirty="0" smtClean="0"/>
              <a:t>(The angles were obtained using the MATLAB ANGLE function, which returns values between </a:t>
            </a:r>
            <a:r>
              <a:rPr lang="en-US" sz="1400" i="1" dirty="0" smtClean="0"/>
              <a:t>-</a:t>
            </a:r>
            <a:r>
              <a:rPr lang="pl-PL" sz="1400" i="1" dirty="0" smtClean="0">
                <a:sym typeface="Symbol"/>
              </a:rPr>
              <a:t> </a:t>
            </a:r>
            <a:r>
              <a:rPr lang="en-US" sz="1400" i="1" dirty="0" smtClean="0"/>
              <a:t> and </a:t>
            </a:r>
            <a:r>
              <a:rPr lang="pl-PL" sz="1400" i="1" dirty="0" smtClean="0">
                <a:sym typeface="Symbol"/>
              </a:rPr>
              <a:t></a:t>
            </a:r>
            <a:r>
              <a:rPr lang="en-US" sz="1400" i="1" dirty="0" smtClean="0"/>
              <a:t>.)</a:t>
            </a:r>
          </a:p>
          <a:p>
            <a:r>
              <a:rPr lang="en-US" sz="2000" i="1" dirty="0" smtClean="0"/>
              <a:t> Therefore |</a:t>
            </a:r>
            <a:r>
              <a:rPr lang="pl-PL" sz="2000" i="1" dirty="0" smtClean="0"/>
              <a:t>z</a:t>
            </a:r>
            <a:r>
              <a:rPr lang="pl-PL" sz="2000" i="1" baseline="-25000" dirty="0" smtClean="0"/>
              <a:t>1</a:t>
            </a:r>
            <a:r>
              <a:rPr lang="pl-PL" sz="2000" i="1" dirty="0" smtClean="0"/>
              <a:t>z</a:t>
            </a:r>
            <a:r>
              <a:rPr lang="pl-PL" sz="2000" i="1" baseline="-25000" dirty="0" smtClean="0"/>
              <a:t>2</a:t>
            </a:r>
            <a:r>
              <a:rPr lang="en-US" sz="2000" i="1" dirty="0" smtClean="0"/>
              <a:t>|</a:t>
            </a:r>
            <a:r>
              <a:rPr lang="pl-PL" sz="2000" i="1" dirty="0" smtClean="0"/>
              <a:t>= 5</a:t>
            </a:r>
            <a:r>
              <a:rPr lang="pl-PL" sz="2000" i="1" dirty="0" smtClean="0">
                <a:sym typeface="Symbol"/>
              </a:rPr>
              <a:t></a:t>
            </a:r>
            <a:r>
              <a:rPr lang="pl-PL" sz="2000" i="1" dirty="0" smtClean="0"/>
              <a:t>29; </a:t>
            </a:r>
            <a:r>
              <a:rPr lang="pl-PL" sz="2000" i="1" dirty="0" smtClean="0">
                <a:sym typeface="Symbol"/>
              </a:rPr>
              <a:t></a:t>
            </a:r>
            <a:r>
              <a:rPr lang="pl-PL" sz="2000" i="1" dirty="0" smtClean="0"/>
              <a:t>z1z2 = -</a:t>
            </a:r>
            <a:r>
              <a:rPr lang="pl-PL" sz="2000" i="1" dirty="0" smtClean="0"/>
              <a:t>0</a:t>
            </a:r>
            <a:r>
              <a:rPr lang="en-US" sz="2000" i="1" dirty="0" smtClean="0"/>
              <a:t>.</a:t>
            </a:r>
            <a:r>
              <a:rPr lang="pl-PL" sz="2000" i="1" dirty="0" smtClean="0"/>
              <a:t>3805 – 0</a:t>
            </a:r>
            <a:r>
              <a:rPr lang="en-US" sz="2000" i="1" dirty="0" smtClean="0"/>
              <a:t>.</a:t>
            </a:r>
            <a:r>
              <a:rPr lang="pl-PL" sz="2000" i="1" dirty="0" smtClean="0"/>
              <a:t>9273 </a:t>
            </a:r>
            <a:r>
              <a:rPr lang="pl-PL" sz="2000" i="1" dirty="0" smtClean="0"/>
              <a:t>= -</a:t>
            </a:r>
            <a:r>
              <a:rPr lang="pl-PL" sz="2000" i="1" dirty="0" smtClean="0"/>
              <a:t>1</a:t>
            </a:r>
            <a:r>
              <a:rPr lang="en-US" sz="2000" i="1" dirty="0" smtClean="0"/>
              <a:t>.</a:t>
            </a:r>
            <a:r>
              <a:rPr lang="pl-PL" sz="2000" i="1" dirty="0" smtClean="0"/>
              <a:t>3078</a:t>
            </a:r>
            <a:endParaRPr lang="pl-PL" sz="2000" i="1" dirty="0" smtClean="0"/>
          </a:p>
          <a:p>
            <a:pPr>
              <a:buNone/>
            </a:pPr>
            <a:r>
              <a:rPr lang="en-US" sz="2000" dirty="0" smtClean="0"/>
              <a:t>and, in Cartesian form</a:t>
            </a:r>
          </a:p>
          <a:p>
            <a:r>
              <a:rPr lang="pl-PL" sz="2000" i="1" dirty="0" smtClean="0"/>
              <a:t>z</a:t>
            </a:r>
            <a:r>
              <a:rPr lang="pl-PL" sz="2000" i="1" baseline="-25000" dirty="0" smtClean="0"/>
              <a:t>1</a:t>
            </a:r>
            <a:r>
              <a:rPr lang="pl-PL" sz="2000" i="1" dirty="0" smtClean="0"/>
              <a:t>z</a:t>
            </a:r>
            <a:r>
              <a:rPr lang="pl-PL" sz="2000" i="1" baseline="-25000" dirty="0" smtClean="0"/>
              <a:t>2 </a:t>
            </a:r>
            <a:r>
              <a:rPr lang="pl-PL" sz="2000" i="1" dirty="0" smtClean="0"/>
              <a:t>= 5</a:t>
            </a:r>
            <a:r>
              <a:rPr lang="pl-PL" sz="2000" i="1" dirty="0" smtClean="0">
                <a:sym typeface="Symbol"/>
              </a:rPr>
              <a:t></a:t>
            </a:r>
            <a:r>
              <a:rPr lang="pl-PL" sz="2000" i="1" dirty="0" smtClean="0"/>
              <a:t>29 · (cos(-1</a:t>
            </a:r>
            <a:r>
              <a:rPr lang="en-US" sz="2000" i="1" dirty="0" smtClean="0"/>
              <a:t>.</a:t>
            </a:r>
            <a:r>
              <a:rPr lang="pl-PL" sz="2000" i="1" dirty="0" smtClean="0"/>
              <a:t>3078) + j sin(-1</a:t>
            </a:r>
            <a:r>
              <a:rPr lang="en-US" sz="2000" i="1" dirty="0" smtClean="0"/>
              <a:t>.</a:t>
            </a:r>
            <a:r>
              <a:rPr lang="pl-PL" sz="2000" i="1" dirty="0" smtClean="0"/>
              <a:t>3078))</a:t>
            </a:r>
            <a:r>
              <a:rPr lang="en-US" sz="2000" i="1" dirty="0" smtClean="0"/>
              <a:t>  </a:t>
            </a:r>
            <a:r>
              <a:rPr lang="en-US" sz="2000" dirty="0" smtClean="0"/>
              <a:t>= 7 </a:t>
            </a:r>
            <a:r>
              <a:rPr lang="en-US" sz="2000" i="1" dirty="0" smtClean="0"/>
              <a:t>- j26</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a:bodyPr>
          <a:lstStyle/>
          <a:p>
            <a:r>
              <a:rPr lang="en-US" sz="3200" dirty="0" smtClean="0"/>
              <a:t>Extension</a:t>
            </a:r>
            <a:endParaRPr lang="en-US" sz="3200" dirty="0"/>
          </a:p>
        </p:txBody>
      </p:sp>
      <p:sp>
        <p:nvSpPr>
          <p:cNvPr id="3" name="Content Placeholder 2"/>
          <p:cNvSpPr>
            <a:spLocks noGrp="1"/>
          </p:cNvSpPr>
          <p:nvPr>
            <p:ph idx="1"/>
          </p:nvPr>
        </p:nvSpPr>
        <p:spPr>
          <a:xfrm>
            <a:off x="457200" y="1447800"/>
            <a:ext cx="8686800" cy="5126736"/>
          </a:xfrm>
        </p:spPr>
        <p:txBody>
          <a:bodyPr>
            <a:normAutofit/>
          </a:bodyPr>
          <a:lstStyle/>
          <a:p>
            <a:r>
              <a:rPr lang="en-US" sz="2000" dirty="0" smtClean="0"/>
              <a:t>Powers of </a:t>
            </a:r>
            <a:r>
              <a:rPr lang="en-US" sz="2000" i="1" dirty="0" smtClean="0"/>
              <a:t>z</a:t>
            </a:r>
            <a:r>
              <a:rPr lang="en-US" sz="2000" i="1" baseline="-25000" dirty="0" smtClean="0"/>
              <a:t>1</a:t>
            </a:r>
            <a:r>
              <a:rPr lang="en-US" sz="2000" i="1" dirty="0" smtClean="0"/>
              <a:t> and z</a:t>
            </a:r>
            <a:r>
              <a:rPr lang="en-US" sz="2000" i="1" baseline="-25000" dirty="0" smtClean="0"/>
              <a:t>2</a:t>
            </a:r>
            <a:r>
              <a:rPr lang="en-US" sz="2000" i="1" dirty="0" smtClean="0"/>
              <a:t>, and products thereof, can be also computed easily in polar </a:t>
            </a:r>
            <a:r>
              <a:rPr lang="en-US" sz="2000" dirty="0" smtClean="0"/>
              <a:t>form. Thus </a:t>
            </a:r>
          </a:p>
          <a:p>
            <a:pPr algn="ctr">
              <a:buNone/>
            </a:pPr>
            <a:r>
              <a:rPr lang="en-US" sz="2000" i="1" dirty="0" smtClean="0"/>
              <a:t>|z</a:t>
            </a:r>
            <a:r>
              <a:rPr lang="en-US" sz="2000" i="1" baseline="-25000" dirty="0" smtClean="0"/>
              <a:t>1</a:t>
            </a:r>
            <a:r>
              <a:rPr lang="en-US" sz="2000" i="1" baseline="30000" dirty="0" smtClean="0"/>
              <a:t>5</a:t>
            </a:r>
            <a:r>
              <a:rPr lang="en-US" sz="2000" i="1" dirty="0" smtClean="0"/>
              <a:t>z</a:t>
            </a:r>
            <a:r>
              <a:rPr lang="en-US" sz="2000" i="1" baseline="-25000" dirty="0" smtClean="0"/>
              <a:t>2</a:t>
            </a:r>
            <a:r>
              <a:rPr lang="en-US" sz="2000" i="1" baseline="30000" dirty="0" smtClean="0"/>
              <a:t>2</a:t>
            </a:r>
            <a:r>
              <a:rPr lang="en-US" sz="2000" i="1" dirty="0" smtClean="0"/>
              <a:t>|</a:t>
            </a:r>
            <a:r>
              <a:rPr lang="pl-PL" sz="2000" i="1" dirty="0" smtClean="0"/>
              <a:t> = 29</a:t>
            </a:r>
            <a:r>
              <a:rPr lang="pl-PL" sz="2000" i="1" baseline="30000" dirty="0" smtClean="0"/>
              <a:t>5</a:t>
            </a:r>
            <a:r>
              <a:rPr lang="en-US" sz="2000" i="1" baseline="30000" dirty="0" smtClean="0"/>
              <a:t>/</a:t>
            </a:r>
            <a:r>
              <a:rPr lang="pl-PL" sz="2000" i="1" baseline="30000" dirty="0" smtClean="0"/>
              <a:t>2 </a:t>
            </a:r>
            <a:r>
              <a:rPr lang="pl-PL" sz="2000" i="1" dirty="0" smtClean="0"/>
              <a:t>· 5</a:t>
            </a:r>
            <a:r>
              <a:rPr lang="pl-PL" sz="2000" i="1" baseline="30000" dirty="0" smtClean="0"/>
              <a:t>2</a:t>
            </a:r>
            <a:r>
              <a:rPr lang="pl-PL" sz="2000" i="1" dirty="0" smtClean="0"/>
              <a:t> = 1</a:t>
            </a:r>
            <a:r>
              <a:rPr lang="en-US" sz="2000" i="1" dirty="0" smtClean="0"/>
              <a:t>.</a:t>
            </a:r>
            <a:r>
              <a:rPr lang="pl-PL" sz="2000" i="1" dirty="0" smtClean="0"/>
              <a:t>1322 </a:t>
            </a:r>
            <a:r>
              <a:rPr lang="en-US" sz="2000" i="1" dirty="0" smtClean="0">
                <a:sym typeface="Symbol"/>
              </a:rPr>
              <a:t></a:t>
            </a:r>
            <a:r>
              <a:rPr lang="pl-PL" sz="2000" i="1" dirty="0" smtClean="0"/>
              <a:t> 10</a:t>
            </a:r>
            <a:r>
              <a:rPr lang="pl-PL" sz="2000" i="1" baseline="30000" dirty="0" smtClean="0"/>
              <a:t>5</a:t>
            </a:r>
            <a:r>
              <a:rPr lang="pl-PL" sz="2000" i="1" dirty="0" smtClean="0"/>
              <a:t>;</a:t>
            </a:r>
          </a:p>
          <a:p>
            <a:pPr algn="ctr">
              <a:buNone/>
            </a:pPr>
            <a:r>
              <a:rPr lang="en-US" sz="2000" dirty="0" smtClean="0">
                <a:sym typeface="Symbol"/>
              </a:rPr>
              <a:t></a:t>
            </a:r>
            <a:r>
              <a:rPr lang="en-US" sz="2000" i="1" dirty="0" smtClean="0"/>
              <a:t>z</a:t>
            </a:r>
            <a:r>
              <a:rPr lang="en-US" sz="2000" i="1" baseline="-25000" dirty="0" smtClean="0"/>
              <a:t>1</a:t>
            </a:r>
            <a:r>
              <a:rPr lang="en-US" sz="2000" i="1" baseline="30000" dirty="0" smtClean="0"/>
              <a:t>5</a:t>
            </a:r>
            <a:r>
              <a:rPr lang="en-US" sz="2000" i="1" dirty="0" smtClean="0"/>
              <a:t>z</a:t>
            </a:r>
            <a:r>
              <a:rPr lang="en-US" sz="2000" i="1" baseline="-25000" dirty="0" smtClean="0"/>
              <a:t>2</a:t>
            </a:r>
            <a:r>
              <a:rPr lang="en-US" sz="2000" i="1" baseline="30000" dirty="0" smtClean="0"/>
              <a:t>2</a:t>
            </a:r>
            <a:r>
              <a:rPr lang="es-ES" sz="2000" dirty="0" smtClean="0"/>
              <a:t> = 5 </a:t>
            </a:r>
            <a:r>
              <a:rPr lang="es-ES" sz="2000" i="1" dirty="0" smtClean="0"/>
              <a:t>· (-0.3805) + 2 · (-0.9273) = -3.7571</a:t>
            </a:r>
          </a:p>
          <a:p>
            <a:pPr>
              <a:buNone/>
            </a:pPr>
            <a:r>
              <a:rPr lang="en-US" sz="2000" dirty="0" smtClean="0"/>
              <a:t>		and</a:t>
            </a:r>
          </a:p>
          <a:p>
            <a:pPr algn="ctr">
              <a:buNone/>
            </a:pPr>
            <a:r>
              <a:rPr lang="en-US" sz="2000" i="1" dirty="0" smtClean="0"/>
              <a:t>z</a:t>
            </a:r>
            <a:r>
              <a:rPr lang="en-US" sz="2000" i="1" baseline="-25000" dirty="0" smtClean="0"/>
              <a:t>1</a:t>
            </a:r>
            <a:r>
              <a:rPr lang="en-US" sz="2000" i="1" baseline="30000" dirty="0" smtClean="0"/>
              <a:t>5</a:t>
            </a:r>
            <a:r>
              <a:rPr lang="en-US" sz="2000" i="1" dirty="0" smtClean="0"/>
              <a:t>z</a:t>
            </a:r>
            <a:r>
              <a:rPr lang="en-US" sz="2000" i="1" baseline="-25000" dirty="0" smtClean="0"/>
              <a:t>2</a:t>
            </a:r>
            <a:r>
              <a:rPr lang="en-US" sz="2000" i="1" baseline="30000" dirty="0" smtClean="0"/>
              <a:t>2</a:t>
            </a:r>
            <a:r>
              <a:rPr lang="en-US" sz="2000" i="1" dirty="0" smtClean="0"/>
              <a:t> =( </a:t>
            </a:r>
            <a:r>
              <a:rPr lang="pl-PL" sz="2000" i="1" dirty="0" smtClean="0"/>
              <a:t>1</a:t>
            </a:r>
            <a:r>
              <a:rPr lang="en-US" sz="2000" i="1" dirty="0" smtClean="0"/>
              <a:t>.</a:t>
            </a:r>
            <a:r>
              <a:rPr lang="pl-PL" sz="2000" i="1" dirty="0" smtClean="0"/>
              <a:t>1322 </a:t>
            </a:r>
            <a:r>
              <a:rPr lang="en-US" sz="2000" i="1" dirty="0" smtClean="0">
                <a:sym typeface="Symbol"/>
              </a:rPr>
              <a:t></a:t>
            </a:r>
            <a:r>
              <a:rPr lang="pl-PL" sz="2000" i="1" dirty="0" smtClean="0"/>
              <a:t> 105</a:t>
            </a:r>
            <a:r>
              <a:rPr lang="en-US" sz="2000" i="1" dirty="0" smtClean="0"/>
              <a:t>)</a:t>
            </a:r>
            <a:r>
              <a:rPr lang="es-ES" sz="2000" i="1" dirty="0" smtClean="0"/>
              <a:t> (</a:t>
            </a:r>
            <a:r>
              <a:rPr lang="es-ES" sz="2000" i="1" dirty="0" err="1" smtClean="0"/>
              <a:t>cos</a:t>
            </a:r>
            <a:r>
              <a:rPr lang="es-ES" sz="2000" i="1" dirty="0" smtClean="0"/>
              <a:t>(-3.7571) + j sin(-3.7571))</a:t>
            </a:r>
          </a:p>
          <a:p>
            <a:pPr algn="ctr">
              <a:buFont typeface="Symbol"/>
              <a:buChar char="@"/>
            </a:pPr>
            <a:r>
              <a:rPr lang="en-US" sz="2000" i="1" dirty="0" smtClean="0"/>
              <a:t>92442 + j65370</a:t>
            </a:r>
          </a:p>
          <a:p>
            <a:pPr algn="ctr">
              <a:buNone/>
            </a:pPr>
            <a:endParaRPr lang="en-US" sz="2000" i="1" dirty="0" smtClean="0"/>
          </a:p>
          <a:p>
            <a:pPr>
              <a:buNone/>
            </a:pPr>
            <a:r>
              <a:rPr lang="en-US" sz="1900" dirty="0" smtClean="0"/>
              <a:t>	</a:t>
            </a:r>
            <a:r>
              <a:rPr lang="en-US" sz="1700" dirty="0" smtClean="0"/>
              <a:t>where the real and imaginary parts were rounded to the nearest integers. The calculation was deliberately carried out using low precision (four or five digits) in the intermediate results, in order to illustrate the accumulation of </a:t>
            </a:r>
            <a:r>
              <a:rPr lang="en-US" sz="1700" dirty="0" err="1" smtClean="0"/>
              <a:t>roundoff</a:t>
            </a:r>
            <a:r>
              <a:rPr lang="en-US" sz="1700" dirty="0" smtClean="0"/>
              <a:t> errors. The correct result is 92443 + </a:t>
            </a:r>
            <a:r>
              <a:rPr lang="en-US" sz="1700" i="1" dirty="0" smtClean="0"/>
              <a:t>j65374.</a:t>
            </a:r>
            <a:endParaRPr lang="en-US" sz="1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fontScale="90000"/>
          </a:bodyPr>
          <a:lstStyle/>
          <a:p>
            <a:r>
              <a:rPr lang="en-US" sz="3200" dirty="0" smtClean="0"/>
              <a:t>Division of Two Complex Numbers - Cartesian</a:t>
            </a:r>
            <a:endParaRPr lang="en-US" sz="3200" dirty="0"/>
          </a:p>
        </p:txBody>
      </p:sp>
      <p:sp>
        <p:nvSpPr>
          <p:cNvPr id="3" name="Content Placeholder 2"/>
          <p:cNvSpPr>
            <a:spLocks noGrp="1"/>
          </p:cNvSpPr>
          <p:nvPr>
            <p:ph idx="1"/>
          </p:nvPr>
        </p:nvSpPr>
        <p:spPr>
          <a:xfrm>
            <a:off x="457200" y="1219200"/>
            <a:ext cx="8686800" cy="5410200"/>
          </a:xfrm>
        </p:spPr>
        <p:txBody>
          <a:bodyPr>
            <a:normAutofit fontScale="92500" lnSpcReduction="10000"/>
          </a:bodyPr>
          <a:lstStyle/>
          <a:p>
            <a:r>
              <a:rPr lang="en-US" sz="2000" dirty="0" smtClean="0"/>
              <a:t>Division of two complex numbers makes implicit use of the inverse, i.e.,</a:t>
            </a:r>
          </a:p>
          <a:p>
            <a:pPr algn="ctr">
              <a:buNone/>
            </a:pPr>
            <a:r>
              <a:rPr lang="en-US" sz="2000" i="1" dirty="0" smtClean="0"/>
              <a:t>z</a:t>
            </a:r>
            <a:r>
              <a:rPr lang="en-US" sz="2000" i="1" baseline="-25000" dirty="0" smtClean="0"/>
              <a:t>1</a:t>
            </a:r>
            <a:r>
              <a:rPr lang="en-US" sz="2000" i="1" dirty="0" smtClean="0"/>
              <a:t>/z</a:t>
            </a:r>
            <a:r>
              <a:rPr lang="en-US" sz="2000" i="1" baseline="-25000" dirty="0" smtClean="0"/>
              <a:t>2</a:t>
            </a:r>
            <a:r>
              <a:rPr lang="en-US" sz="2000" i="1" dirty="0" smtClean="0"/>
              <a:t> = z</a:t>
            </a:r>
            <a:r>
              <a:rPr lang="en-US" sz="2000" i="1" baseline="-25000" dirty="0" smtClean="0"/>
              <a:t>1</a:t>
            </a:r>
            <a:r>
              <a:rPr lang="en-US" sz="2000" i="1" dirty="0" smtClean="0"/>
              <a:t>(1/z</a:t>
            </a:r>
            <a:r>
              <a:rPr lang="en-US" sz="2000" i="1" baseline="-25000" dirty="0" smtClean="0"/>
              <a:t>2</a:t>
            </a:r>
            <a:r>
              <a:rPr lang="en-US" sz="2000" i="1" dirty="0" smtClean="0"/>
              <a:t>) = z</a:t>
            </a:r>
            <a:r>
              <a:rPr lang="en-US" sz="2000" i="1" baseline="-25000" dirty="0" smtClean="0"/>
              <a:t>1</a:t>
            </a:r>
            <a:r>
              <a:rPr lang="en-US" sz="2000" i="1" dirty="0" smtClean="0"/>
              <a:t>z</a:t>
            </a:r>
            <a:r>
              <a:rPr lang="en-US" sz="2000" baseline="-25000" dirty="0" smtClean="0"/>
              <a:t>2</a:t>
            </a:r>
            <a:r>
              <a:rPr lang="en-US" sz="2000" i="1" baseline="30000" dirty="0" smtClean="0"/>
              <a:t>-1</a:t>
            </a:r>
            <a:endParaRPr lang="en-US" sz="2000" baseline="30000" dirty="0" smtClean="0"/>
          </a:p>
          <a:p>
            <a:r>
              <a:rPr lang="en-US" sz="2000" dirty="0" smtClean="0"/>
              <a:t>This can be carried out in a single step by multiplying both the numerator </a:t>
            </a:r>
            <a:r>
              <a:rPr lang="en-US" sz="2000" i="1" dirty="0" smtClean="0"/>
              <a:t>z</a:t>
            </a:r>
            <a:r>
              <a:rPr lang="en-US" sz="2000" i="1" baseline="-25000" dirty="0" smtClean="0"/>
              <a:t>1</a:t>
            </a:r>
            <a:r>
              <a:rPr lang="en-US" sz="2000" i="1" dirty="0" smtClean="0"/>
              <a:t> and the </a:t>
            </a:r>
            <a:r>
              <a:rPr lang="en-US" sz="2000" dirty="0" smtClean="0"/>
              <a:t>denominator </a:t>
            </a:r>
            <a:r>
              <a:rPr lang="en-US" sz="2000" i="1" dirty="0" smtClean="0"/>
              <a:t>z</a:t>
            </a:r>
            <a:r>
              <a:rPr lang="en-US" sz="2000" i="1" baseline="-25000" dirty="0" smtClean="0"/>
              <a:t>2</a:t>
            </a:r>
            <a:r>
              <a:rPr lang="en-US" sz="2000" i="1" dirty="0" smtClean="0"/>
              <a:t> by the complex conjugate of z</a:t>
            </a:r>
            <a:r>
              <a:rPr lang="en-US" sz="2000" i="1" baseline="-25000" dirty="0" smtClean="0"/>
              <a:t>2</a:t>
            </a:r>
            <a:r>
              <a:rPr lang="en-US" sz="2000" i="1" dirty="0" smtClean="0"/>
              <a:t> (which differs from z</a:t>
            </a:r>
            <a:r>
              <a:rPr lang="en-US" sz="2000" i="1" baseline="-25000" dirty="0" smtClean="0"/>
              <a:t>2</a:t>
            </a:r>
            <a:r>
              <a:rPr lang="en-US" sz="2000" i="1" dirty="0" smtClean="0"/>
              <a:t> in the sign of the </a:t>
            </a:r>
            <a:r>
              <a:rPr lang="en-US" sz="2000" dirty="0" smtClean="0"/>
              <a:t>imaginary part). Thus If </a:t>
            </a:r>
            <a:r>
              <a:rPr lang="en-US" sz="2000" i="1" dirty="0" smtClean="0"/>
              <a:t>z1 = 5-2j and z</a:t>
            </a:r>
            <a:r>
              <a:rPr lang="en-US" sz="2000" i="1" baseline="-25000" dirty="0" smtClean="0"/>
              <a:t>2</a:t>
            </a:r>
            <a:r>
              <a:rPr lang="en-US" sz="2000" i="1" dirty="0" smtClean="0"/>
              <a:t> = 3-j, then</a:t>
            </a:r>
          </a:p>
          <a:p>
            <a:endParaRPr lang="en-US" sz="2000" i="1" dirty="0" smtClean="0"/>
          </a:p>
          <a:p>
            <a:endParaRPr lang="en-US" sz="2000" i="1" dirty="0" smtClean="0"/>
          </a:p>
          <a:p>
            <a:endParaRPr lang="en-US" sz="2000" i="1" dirty="0" smtClean="0"/>
          </a:p>
          <a:p>
            <a:endParaRPr lang="en-US" sz="2000" i="1"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2000" dirty="0" smtClean="0"/>
              <a:t>Here we had an instance of the identity, </a:t>
            </a:r>
            <a:r>
              <a:rPr lang="en-US" sz="2000" i="1" dirty="0" err="1" smtClean="0"/>
              <a:t>zz</a:t>
            </a:r>
            <a:r>
              <a:rPr lang="en-US" sz="2000" i="1" dirty="0" smtClean="0"/>
              <a:t>* = |z|</a:t>
            </a:r>
            <a:r>
              <a:rPr lang="en-US" sz="2000" i="1" baseline="30000" dirty="0" smtClean="0"/>
              <a:t>2</a:t>
            </a:r>
          </a:p>
          <a:p>
            <a:pPr>
              <a:buNone/>
            </a:pPr>
            <a:r>
              <a:rPr lang="en-US" sz="2000" dirty="0" smtClean="0"/>
              <a:t>i.e., the product of a complex number and its conjugate equals the (real valued) square magnitude of that number.</a:t>
            </a:r>
            <a:endParaRPr lang="en-US" sz="1700" dirty="0"/>
          </a:p>
        </p:txBody>
      </p:sp>
      <p:graphicFrame>
        <p:nvGraphicFramePr>
          <p:cNvPr id="6" name="Object 5"/>
          <p:cNvGraphicFramePr>
            <a:graphicFrameLocks noChangeAspect="1"/>
          </p:cNvGraphicFramePr>
          <p:nvPr/>
        </p:nvGraphicFramePr>
        <p:xfrm>
          <a:off x="3505200" y="2895600"/>
          <a:ext cx="1676400" cy="2278602"/>
        </p:xfrm>
        <a:graphic>
          <a:graphicData uri="http://schemas.openxmlformats.org/presentationml/2006/ole">
            <p:oleObj spid="_x0000_s27652" name="Equation" r:id="rId3" imgW="1307880" imgH="17776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normAutofit/>
          </a:bodyPr>
          <a:lstStyle/>
          <a:p>
            <a:r>
              <a:rPr lang="en-US" sz="3200" dirty="0" smtClean="0"/>
              <a:t>Division of Two Complex Numbers - Polar</a:t>
            </a:r>
            <a:endParaRPr lang="en-US" sz="3200" dirty="0"/>
          </a:p>
        </p:txBody>
      </p:sp>
      <p:sp>
        <p:nvSpPr>
          <p:cNvPr id="3" name="Content Placeholder 2"/>
          <p:cNvSpPr>
            <a:spLocks noGrp="1"/>
          </p:cNvSpPr>
          <p:nvPr>
            <p:ph idx="1"/>
          </p:nvPr>
        </p:nvSpPr>
        <p:spPr>
          <a:xfrm>
            <a:off x="457200" y="1219200"/>
            <a:ext cx="8686800" cy="5410200"/>
          </a:xfrm>
        </p:spPr>
        <p:txBody>
          <a:bodyPr>
            <a:normAutofit/>
          </a:bodyPr>
          <a:lstStyle/>
          <a:p>
            <a:r>
              <a:rPr lang="en-US" sz="2000" dirty="0" smtClean="0"/>
              <a:t>In polar form, dividing two complex numbers corresponds to dividing their magnitudes and subtracting one angle from the other. </a:t>
            </a:r>
          </a:p>
          <a:p>
            <a:pPr>
              <a:buNone/>
            </a:pPr>
            <a:endParaRPr lang="en-US" sz="2000" dirty="0" smtClean="0"/>
          </a:p>
          <a:p>
            <a:r>
              <a:rPr lang="en-US" sz="2000" dirty="0" smtClean="0"/>
              <a:t>This is because</a:t>
            </a:r>
          </a:p>
          <a:p>
            <a:pPr algn="ctr">
              <a:buNone/>
            </a:pPr>
            <a:r>
              <a:rPr lang="en-US" sz="2000" dirty="0" smtClean="0"/>
              <a:t> </a:t>
            </a:r>
            <a:r>
              <a:rPr lang="en-US" sz="2000" i="1" dirty="0" smtClean="0"/>
              <a:t>z</a:t>
            </a:r>
            <a:r>
              <a:rPr lang="en-US" sz="2000" i="1" baseline="30000" dirty="0" smtClean="0"/>
              <a:t>-1</a:t>
            </a:r>
            <a:r>
              <a:rPr lang="en-US" sz="2000" i="1" dirty="0" smtClean="0"/>
              <a:t> = z*/|z|</a:t>
            </a:r>
            <a:r>
              <a:rPr lang="en-US" sz="2000" i="1" baseline="30000" dirty="0" smtClean="0"/>
              <a:t>2</a:t>
            </a:r>
            <a:r>
              <a:rPr lang="en-US" sz="2000" i="1" dirty="0" smtClean="0"/>
              <a:t> </a:t>
            </a:r>
            <a:r>
              <a:rPr lang="en-US" sz="2000" dirty="0" smtClean="0"/>
              <a:t>and therefore</a:t>
            </a:r>
          </a:p>
          <a:p>
            <a:pPr algn="ctr">
              <a:buNone/>
            </a:pPr>
            <a:r>
              <a:rPr lang="en-US" sz="2000" i="1" dirty="0" smtClean="0"/>
              <a:t>|</a:t>
            </a:r>
            <a:r>
              <a:rPr lang="pl-PL" sz="2000" i="1" dirty="0" smtClean="0"/>
              <a:t>z</a:t>
            </a:r>
            <a:r>
              <a:rPr lang="en-US" sz="2000" i="1" baseline="30000" dirty="0" smtClean="0"/>
              <a:t>-</a:t>
            </a:r>
            <a:r>
              <a:rPr lang="pl-PL" sz="2000" i="1" baseline="30000" dirty="0" smtClean="0"/>
              <a:t>1</a:t>
            </a:r>
            <a:r>
              <a:rPr lang="en-US" sz="2000" i="1" dirty="0" smtClean="0"/>
              <a:t>|</a:t>
            </a:r>
            <a:r>
              <a:rPr lang="pl-PL" sz="2000" i="1" dirty="0" smtClean="0"/>
              <a:t> = </a:t>
            </a:r>
            <a:r>
              <a:rPr lang="en-US" sz="2000" i="1" dirty="0" smtClean="0"/>
              <a:t>|</a:t>
            </a:r>
            <a:r>
              <a:rPr lang="pl-PL" sz="2000" i="1" dirty="0" smtClean="0"/>
              <a:t>z</a:t>
            </a:r>
            <a:r>
              <a:rPr lang="en-US" sz="2000" i="1" dirty="0" smtClean="0"/>
              <a:t>|/|</a:t>
            </a:r>
            <a:r>
              <a:rPr lang="pl-PL" sz="2000" i="1" dirty="0" smtClean="0"/>
              <a:t>z</a:t>
            </a:r>
            <a:r>
              <a:rPr lang="en-US" sz="2000" i="1" dirty="0" smtClean="0"/>
              <a:t>|</a:t>
            </a:r>
            <a:r>
              <a:rPr lang="pl-PL" sz="2000" i="1" baseline="30000" dirty="0" smtClean="0"/>
              <a:t>2 </a:t>
            </a:r>
            <a:r>
              <a:rPr lang="pl-PL" sz="2000" i="1" dirty="0" smtClean="0"/>
              <a:t>= </a:t>
            </a:r>
            <a:r>
              <a:rPr lang="en-US" sz="2000" i="1" dirty="0" smtClean="0"/>
              <a:t>|</a:t>
            </a:r>
            <a:r>
              <a:rPr lang="pl-PL" sz="2000" i="1" dirty="0" smtClean="0"/>
              <a:t>z</a:t>
            </a:r>
            <a:r>
              <a:rPr lang="en-US" sz="2000" i="1" dirty="0" smtClean="0"/>
              <a:t>|</a:t>
            </a:r>
            <a:r>
              <a:rPr lang="en-US" sz="2000" i="1" baseline="30000" dirty="0" smtClean="0"/>
              <a:t>-</a:t>
            </a:r>
            <a:r>
              <a:rPr lang="pl-PL" sz="2000" i="1" baseline="30000" dirty="0" smtClean="0"/>
              <a:t>1</a:t>
            </a:r>
            <a:r>
              <a:rPr lang="pl-PL" sz="2000" i="1" dirty="0" smtClean="0"/>
              <a:t>; </a:t>
            </a:r>
            <a:r>
              <a:rPr lang="pl-PL" sz="2000" i="1" dirty="0" smtClean="0">
                <a:sym typeface="Symbol"/>
              </a:rPr>
              <a:t> </a:t>
            </a:r>
            <a:r>
              <a:rPr lang="pl-PL" sz="2000" i="1" dirty="0" smtClean="0"/>
              <a:t>z</a:t>
            </a:r>
            <a:r>
              <a:rPr lang="en-US" sz="2000" i="1" baseline="30000" dirty="0" smtClean="0"/>
              <a:t>-</a:t>
            </a:r>
            <a:r>
              <a:rPr lang="pl-PL" sz="2000" i="1" baseline="30000" dirty="0" smtClean="0"/>
              <a:t>1 </a:t>
            </a:r>
            <a:r>
              <a:rPr lang="pl-PL" sz="2000" i="1" dirty="0" smtClean="0"/>
              <a:t>= </a:t>
            </a:r>
            <a:r>
              <a:rPr lang="pl-PL" sz="2000" i="1" dirty="0" smtClean="0">
                <a:sym typeface="Symbol"/>
              </a:rPr>
              <a:t></a:t>
            </a:r>
            <a:r>
              <a:rPr lang="pl-PL" sz="2000" i="1" dirty="0" smtClean="0"/>
              <a:t>z</a:t>
            </a:r>
            <a:r>
              <a:rPr lang="en-US" sz="2000" i="1" dirty="0" smtClean="0"/>
              <a:t>*</a:t>
            </a:r>
            <a:r>
              <a:rPr lang="pl-PL" sz="2000" i="1" dirty="0" smtClean="0"/>
              <a:t> = </a:t>
            </a:r>
            <a:r>
              <a:rPr lang="en-US" sz="2000" i="1" dirty="0" smtClean="0"/>
              <a:t>-</a:t>
            </a:r>
            <a:r>
              <a:rPr lang="pl-PL" sz="2000" i="1" dirty="0" smtClean="0">
                <a:sym typeface="Symbol"/>
              </a:rPr>
              <a:t>  </a:t>
            </a:r>
            <a:r>
              <a:rPr lang="pl-PL" sz="2000" i="1" dirty="0" smtClean="0"/>
              <a:t>z</a:t>
            </a:r>
            <a:endParaRPr lang="en-US" sz="2000" i="1" dirty="0" smtClean="0"/>
          </a:p>
          <a:p>
            <a:pPr algn="ctr">
              <a:buNone/>
            </a:pPr>
            <a:endParaRPr lang="pl-PL" sz="2000" i="1" dirty="0" smtClean="0"/>
          </a:p>
          <a:p>
            <a:r>
              <a:rPr lang="en-US" sz="2000" dirty="0" smtClean="0"/>
              <a:t>Your task: Verify the above results. Plot </a:t>
            </a:r>
            <a:r>
              <a:rPr lang="en-US" sz="2000" i="1" dirty="0" smtClean="0"/>
              <a:t>z, z* and z</a:t>
            </a:r>
            <a:r>
              <a:rPr lang="en-US" sz="2000" i="1" baseline="30000" dirty="0" smtClean="0"/>
              <a:t>-1</a:t>
            </a:r>
            <a:r>
              <a:rPr lang="en-US" sz="2000" i="1" dirty="0" smtClean="0"/>
              <a:t> for z = 3 - 4j.</a:t>
            </a:r>
            <a:endParaRPr lang="en-US" sz="17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1620</TotalTime>
  <Words>929</Words>
  <Application>Microsoft Office PowerPoint</Application>
  <PresentationFormat>On-screen Show (4:3)</PresentationFormat>
  <Paragraphs>78</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Urban</vt:lpstr>
      <vt:lpstr>Equation</vt:lpstr>
      <vt:lpstr>  Lecture 2: Lines and circles on the complex plane; complex multiplication and division </vt:lpstr>
      <vt:lpstr>Key Points</vt:lpstr>
      <vt:lpstr>Equations and Curves</vt:lpstr>
      <vt:lpstr>Multiplying Two Complex Numbers – Cartesian Form</vt:lpstr>
      <vt:lpstr>Multiplying Two Complex Numbers – Polar Form</vt:lpstr>
      <vt:lpstr>Example</vt:lpstr>
      <vt:lpstr>Extension</vt:lpstr>
      <vt:lpstr>Division of Two Complex Numbers - Cartesian</vt:lpstr>
      <vt:lpstr>Division of Two Complex Numbers - Polar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JCA3</dc:creator>
  <cp:lastModifiedBy>UAbanulo</cp:lastModifiedBy>
  <cp:revision>164</cp:revision>
  <dcterms:created xsi:type="dcterms:W3CDTF">2004-05-21T21:05:05Z</dcterms:created>
  <dcterms:modified xsi:type="dcterms:W3CDTF">2012-01-25T22:28:46Z</dcterms:modified>
</cp:coreProperties>
</file>