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317" r:id="rId3"/>
    <p:sldId id="326" r:id="rId4"/>
    <p:sldId id="318" r:id="rId5"/>
    <p:sldId id="319" r:id="rId6"/>
    <p:sldId id="332" r:id="rId7"/>
    <p:sldId id="327" r:id="rId8"/>
    <p:sldId id="321" r:id="rId9"/>
    <p:sldId id="322" r:id="rId10"/>
    <p:sldId id="333" r:id="rId11"/>
    <p:sldId id="334" r:id="rId12"/>
    <p:sldId id="335" r:id="rId13"/>
    <p:sldId id="336" r:id="rId14"/>
    <p:sldId id="331" r:id="rId15"/>
    <p:sldId id="33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9" autoAdjust="0"/>
    <p:restoredTop sz="94660"/>
  </p:normalViewPr>
  <p:slideViewPr>
    <p:cSldViewPr>
      <p:cViewPr>
        <p:scale>
          <a:sx n="75" d="100"/>
          <a:sy n="75" d="100"/>
        </p:scale>
        <p:origin x="-171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0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10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18: Linear convolution of Sequences and Vectors</a:t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2.2.3, 2.3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581400"/>
            <a:ext cx="8382000" cy="1371600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Frequency Selective Filters</a:t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/>
              <a:t>Sections 2.2.3, 2.3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000" dirty="0" err="1" smtClean="0"/>
              <a:t>ﬁnite</a:t>
            </a:r>
            <a:r>
              <a:rPr lang="en-US" sz="2000" dirty="0" smtClean="0"/>
              <a:t> sum of cosines of </a:t>
            </a:r>
            <a:r>
              <a:rPr lang="en-US" sz="2000" dirty="0" err="1" smtClean="0"/>
              <a:t>diﬀerent</a:t>
            </a:r>
            <a:r>
              <a:rPr lang="en-US" sz="2000" dirty="0" smtClean="0"/>
              <a:t> frequencies (i.e., multiples of ω) is a smooth curve that has no discontinuities or </a:t>
            </a:r>
            <a:r>
              <a:rPr lang="en-US" sz="2000" dirty="0" err="1" smtClean="0"/>
              <a:t>ﬂat</a:t>
            </a:r>
            <a:r>
              <a:rPr lang="en-US" sz="2000" dirty="0" smtClean="0"/>
              <a:t> sections. This means that the </a:t>
            </a:r>
            <a:r>
              <a:rPr lang="en-US" sz="2000" dirty="0" err="1" smtClean="0"/>
              <a:t>ﬁlter</a:t>
            </a:r>
            <a:r>
              <a:rPr lang="en-US" sz="2000" dirty="0" smtClean="0"/>
              <a:t> with real-valued frequency response H(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jω</a:t>
            </a:r>
            <a:r>
              <a:rPr lang="en-US" sz="2000" dirty="0" smtClean="0"/>
              <a:t>) shown below (for ω ∈ (−π, π]) cannot be an FIR </a:t>
            </a:r>
            <a:r>
              <a:rPr lang="en-US" sz="2000" dirty="0" err="1" smtClean="0"/>
              <a:t>ﬁlter</a:t>
            </a:r>
            <a:r>
              <a:rPr lang="en-US" sz="2000" dirty="0" smtClean="0"/>
              <a:t>.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 err="1" smtClean="0"/>
              <a:t>ﬁlter</a:t>
            </a:r>
            <a:r>
              <a:rPr lang="en-US" sz="2000" dirty="0" smtClean="0"/>
              <a:t> is known as an ideal </a:t>
            </a:r>
            <a:r>
              <a:rPr lang="en-US" sz="2000" dirty="0" err="1" smtClean="0"/>
              <a:t>lowpass</a:t>
            </a:r>
            <a:r>
              <a:rPr lang="en-US" sz="2000" dirty="0" smtClean="0"/>
              <a:t> </a:t>
            </a:r>
            <a:r>
              <a:rPr lang="en-US" sz="2000" dirty="0" err="1" smtClean="0"/>
              <a:t>ﬁlter</a:t>
            </a:r>
            <a:r>
              <a:rPr lang="en-US" sz="2000" dirty="0" smtClean="0"/>
              <a:t> of unit gain and zero delay. Ideal frequency-selective </a:t>
            </a:r>
            <a:r>
              <a:rPr lang="en-US" sz="2000" dirty="0" err="1" smtClean="0"/>
              <a:t>ﬁlters</a:t>
            </a:r>
            <a:r>
              <a:rPr lang="en-US" sz="2000" dirty="0" smtClean="0"/>
              <a:t> are characterized by piecewise constant amplitude response and linear phase response (for the </a:t>
            </a:r>
            <a:r>
              <a:rPr lang="en-US" sz="2000" dirty="0" err="1" smtClean="0"/>
              <a:t>ﬁlter</a:t>
            </a:r>
            <a:r>
              <a:rPr lang="en-US" sz="2000" dirty="0" smtClean="0"/>
              <a:t> shown above, the phase response equals zero at all frequencies). Using arguments beyond the scope of this course, it can be shown that such </a:t>
            </a:r>
            <a:r>
              <a:rPr lang="en-US" sz="2000" dirty="0" err="1" smtClean="0"/>
              <a:t>ﬁlters</a:t>
            </a:r>
            <a:r>
              <a:rPr lang="en-US" sz="2000" dirty="0" smtClean="0"/>
              <a:t> cannot be synthesized in practice, whether in FIR form or as any other </a:t>
            </a:r>
            <a:r>
              <a:rPr lang="en-US" sz="2000" dirty="0" err="1" smtClean="0"/>
              <a:t>ﬁlter</a:t>
            </a:r>
            <a:r>
              <a:rPr lang="en-US" sz="2000" dirty="0" smtClean="0"/>
              <a:t> structure.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029200"/>
            <a:ext cx="31146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FIR </a:t>
            </a:r>
            <a:r>
              <a:rPr lang="en-US" dirty="0" err="1" smtClean="0"/>
              <a:t>ﬁlters</a:t>
            </a:r>
            <a:r>
              <a:rPr lang="en-US" dirty="0" smtClean="0"/>
              <a:t> with characteristics which approximate those of ideal </a:t>
            </a:r>
            <a:r>
              <a:rPr lang="en-US" dirty="0" err="1" smtClean="0"/>
              <a:t>ﬁlters</a:t>
            </a:r>
            <a:r>
              <a:rPr lang="en-US" dirty="0" smtClean="0"/>
              <a:t> can be obtained using numerical algorithms. The amplitude (or magnitude) response of a practical </a:t>
            </a:r>
            <a:r>
              <a:rPr lang="en-US" dirty="0" err="1" smtClean="0"/>
              <a:t>lowpass</a:t>
            </a:r>
            <a:r>
              <a:rPr lang="en-US" dirty="0" smtClean="0"/>
              <a:t> </a:t>
            </a:r>
            <a:r>
              <a:rPr lang="en-US" dirty="0" err="1" smtClean="0"/>
              <a:t>ﬁlter</a:t>
            </a:r>
            <a:r>
              <a:rPr lang="en-US" dirty="0" smtClean="0"/>
              <a:t> with real </a:t>
            </a:r>
            <a:r>
              <a:rPr lang="en-US" dirty="0" err="1" smtClean="0"/>
              <a:t>coeﬃcients</a:t>
            </a:r>
            <a:r>
              <a:rPr lang="en-US" dirty="0" smtClean="0"/>
              <a:t> is symmetric about ω = 0 and has the following features: </a:t>
            </a:r>
            <a:endParaRPr lang="en-US" sz="3600" dirty="0" smtClean="0"/>
          </a:p>
          <a:p>
            <a:pPr lvl="2"/>
            <a:r>
              <a:rPr lang="en-US" dirty="0" smtClean="0"/>
              <a:t>Its value varies between A(1 − δ) and A(1 + δ) in the </a:t>
            </a:r>
            <a:r>
              <a:rPr lang="en-US" dirty="0" err="1" smtClean="0"/>
              <a:t>passband</a:t>
            </a:r>
            <a:r>
              <a:rPr lang="en-US" dirty="0" smtClean="0"/>
              <a:t> [0,ω</a:t>
            </a:r>
            <a:r>
              <a:rPr lang="en-US" sz="1600" dirty="0" smtClean="0"/>
              <a:t>p</a:t>
            </a:r>
            <a:r>
              <a:rPr lang="en-US" dirty="0" smtClean="0"/>
              <a:t>]; the factor δ is the </a:t>
            </a:r>
            <a:r>
              <a:rPr lang="en-US" dirty="0" err="1" smtClean="0"/>
              <a:t>passband</a:t>
            </a:r>
            <a:r>
              <a:rPr lang="en-US" dirty="0" smtClean="0"/>
              <a:t> ripple. </a:t>
            </a:r>
            <a:endParaRPr lang="en-US" sz="3200" dirty="0" smtClean="0"/>
          </a:p>
          <a:p>
            <a:pPr lvl="2"/>
            <a:r>
              <a:rPr lang="en-US" dirty="0" smtClean="0"/>
              <a:t>It has a maximum value of A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 in the </a:t>
            </a:r>
            <a:r>
              <a:rPr lang="en-US" dirty="0" err="1" smtClean="0"/>
              <a:t>stopband</a:t>
            </a:r>
            <a:r>
              <a:rPr lang="en-US" dirty="0" smtClean="0"/>
              <a:t> [</a:t>
            </a:r>
            <a:r>
              <a:rPr lang="en-US" dirty="0" err="1" smtClean="0"/>
              <a:t>ω</a:t>
            </a:r>
            <a:r>
              <a:rPr lang="en-US" sz="1600" dirty="0" err="1" smtClean="0"/>
              <a:t>s</a:t>
            </a:r>
            <a:r>
              <a:rPr lang="en-US" dirty="0" smtClean="0"/>
              <a:t>,π]; the factor 1/</a:t>
            </a:r>
            <a:r>
              <a:rPr lang="en-US" dirty="0" smtClean="0">
                <a:sym typeface="Symbol"/>
              </a:rPr>
              <a:t> </a:t>
            </a:r>
            <a:r>
              <a:rPr lang="en-US" dirty="0" smtClean="0"/>
              <a:t> </a:t>
            </a:r>
            <a:r>
              <a:rPr lang="en-US" dirty="0" smtClean="0"/>
              <a:t>is the </a:t>
            </a:r>
            <a:r>
              <a:rPr lang="en-US" dirty="0" err="1" smtClean="0"/>
              <a:t>stopband</a:t>
            </a:r>
            <a:r>
              <a:rPr lang="en-US" dirty="0" smtClean="0"/>
              <a:t> attenuation. </a:t>
            </a:r>
            <a:endParaRPr lang="en-US" sz="3200" dirty="0" smtClean="0"/>
          </a:p>
          <a:p>
            <a:pPr lvl="2"/>
            <a:r>
              <a:rPr lang="en-US" dirty="0" smtClean="0"/>
              <a:t>Its value drops from A(1 − δ) to A</a:t>
            </a:r>
            <a:r>
              <a:rPr lang="en-US" dirty="0" smtClean="0">
                <a:sym typeface="Symbol"/>
              </a:rPr>
              <a:t> </a:t>
            </a:r>
            <a:r>
              <a:rPr lang="en-US" dirty="0" smtClean="0"/>
              <a:t> </a:t>
            </a:r>
            <a:r>
              <a:rPr lang="en-US" dirty="0" smtClean="0"/>
              <a:t>over the transition band [</a:t>
            </a:r>
            <a:r>
              <a:rPr lang="en-US" dirty="0" err="1" smtClean="0"/>
              <a:t>ω</a:t>
            </a:r>
            <a:r>
              <a:rPr lang="en-US" sz="1600" dirty="0" err="1" smtClean="0"/>
              <a:t>p</a:t>
            </a:r>
            <a:r>
              <a:rPr lang="en-US" dirty="0" err="1" smtClean="0"/>
              <a:t>,ω</a:t>
            </a:r>
            <a:r>
              <a:rPr lang="en-US" sz="1600" dirty="0" err="1" smtClean="0"/>
              <a:t>s</a:t>
            </a:r>
            <a:r>
              <a:rPr lang="en-US" dirty="0" smtClean="0"/>
              <a:t>]; thus the point </a:t>
            </a:r>
            <a:r>
              <a:rPr lang="en-US" dirty="0" err="1" smtClean="0"/>
              <a:t>ω</a:t>
            </a:r>
            <a:r>
              <a:rPr lang="en-US" sz="1600" dirty="0" err="1" smtClean="0"/>
              <a:t>c</a:t>
            </a:r>
            <a:r>
              <a:rPr lang="en-US" sz="1600" dirty="0" smtClean="0"/>
              <a:t> </a:t>
            </a:r>
            <a:r>
              <a:rPr lang="en-US" dirty="0" smtClean="0"/>
              <a:t>(cutoﬀ frequency) in the ideal response is approximated by an interval. </a:t>
            </a:r>
            <a:endParaRPr lang="en-US" sz="3200" dirty="0" smtClean="0"/>
          </a:p>
          <a:p>
            <a:pPr lvl="2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229600" cy="5773738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MATLAB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design and analysis tool (FDATOOL) is a comprehensive interface for designing digital </a:t>
            </a:r>
            <a:r>
              <a:rPr lang="en-US" sz="2400" dirty="0" err="1" smtClean="0"/>
              <a:t>ﬁlters</a:t>
            </a:r>
            <a:r>
              <a:rPr lang="en-US" sz="2400" dirty="0" smtClean="0"/>
              <a:t> of various types. These designs can be also obtained using MATLAB command-line functions. The function FIRPM is used for FIR </a:t>
            </a:r>
            <a:r>
              <a:rPr lang="en-US" sz="2400" dirty="0" err="1" smtClean="0"/>
              <a:t>ﬁlters</a:t>
            </a:r>
            <a:r>
              <a:rPr lang="en-US" sz="2400" dirty="0" smtClean="0"/>
              <a:t>. As an example, </a:t>
            </a:r>
          </a:p>
          <a:p>
            <a:pPr lvl="1" algn="ctr">
              <a:buNone/>
            </a:pPr>
            <a:r>
              <a:rPr lang="en-US" sz="2200" dirty="0" smtClean="0"/>
              <a:t>b 	= </a:t>
            </a:r>
            <a:r>
              <a:rPr lang="en-US" sz="2200" dirty="0" err="1" smtClean="0"/>
              <a:t>firpm</a:t>
            </a:r>
            <a:r>
              <a:rPr lang="en-US" sz="2200" dirty="0" smtClean="0"/>
              <a:t>( M, [0.0 </a:t>
            </a:r>
            <a:r>
              <a:rPr lang="en-US" sz="2200" dirty="0" err="1" smtClean="0"/>
              <a:t>fp</a:t>
            </a:r>
            <a:r>
              <a:rPr lang="en-US" sz="2200" dirty="0" smtClean="0"/>
              <a:t> </a:t>
            </a:r>
            <a:r>
              <a:rPr lang="en-US" sz="2200" dirty="0" err="1" smtClean="0"/>
              <a:t>fs</a:t>
            </a:r>
            <a:r>
              <a:rPr lang="en-US" sz="2200" dirty="0" smtClean="0"/>
              <a:t> 0.5]*2, [A </a:t>
            </a:r>
            <a:r>
              <a:rPr lang="en-US" sz="2200" dirty="0" err="1" smtClean="0"/>
              <a:t>A</a:t>
            </a:r>
            <a:r>
              <a:rPr lang="en-US" sz="2200" dirty="0" smtClean="0"/>
              <a:t> 0 0] ); </a:t>
            </a:r>
          </a:p>
          <a:p>
            <a:pPr>
              <a:buNone/>
            </a:pPr>
            <a:r>
              <a:rPr lang="en-US" sz="2400" dirty="0" smtClean="0"/>
              <a:t>	produces a </a:t>
            </a:r>
            <a:r>
              <a:rPr lang="en-US" sz="2400" dirty="0" err="1" smtClean="0"/>
              <a:t>lowpass</a:t>
            </a:r>
            <a:r>
              <a:rPr lang="en-US" sz="2400" dirty="0" smtClean="0"/>
              <a:t>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with </a:t>
            </a:r>
            <a:r>
              <a:rPr lang="en-US" sz="2400" dirty="0" err="1" smtClean="0"/>
              <a:t>coeﬃcient</a:t>
            </a:r>
            <a:r>
              <a:rPr lang="en-US" sz="2400" dirty="0" smtClean="0"/>
              <a:t> vector b of length M + 1. The </a:t>
            </a:r>
            <a:r>
              <a:rPr lang="en-US" sz="2400" dirty="0" err="1" smtClean="0"/>
              <a:t>passband</a:t>
            </a:r>
            <a:r>
              <a:rPr lang="en-US" sz="2400" dirty="0" smtClean="0"/>
              <a:t> and </a:t>
            </a:r>
            <a:r>
              <a:rPr lang="en-US" sz="2400" dirty="0" err="1" smtClean="0"/>
              <a:t>stopband</a:t>
            </a:r>
            <a:r>
              <a:rPr lang="en-US" sz="2400" dirty="0" smtClean="0"/>
              <a:t> edges are </a:t>
            </a:r>
            <a:r>
              <a:rPr lang="en-US" sz="2400" dirty="0" err="1" smtClean="0"/>
              <a:t>ωp</a:t>
            </a:r>
            <a:r>
              <a:rPr lang="en-US" sz="2400" dirty="0" smtClean="0"/>
              <a:t> =2πfp and </a:t>
            </a:r>
            <a:r>
              <a:rPr lang="en-US" sz="2400" dirty="0" err="1" smtClean="0"/>
              <a:t>ωs</a:t>
            </a:r>
            <a:r>
              <a:rPr lang="en-US" sz="2400" dirty="0" smtClean="0"/>
              <a:t> =2πfs, respectively. The ideal </a:t>
            </a:r>
            <a:r>
              <a:rPr lang="en-US" sz="2400" dirty="0" err="1" smtClean="0"/>
              <a:t>passband</a:t>
            </a:r>
            <a:r>
              <a:rPr lang="en-US" sz="2400" dirty="0" smtClean="0"/>
              <a:t> and </a:t>
            </a:r>
            <a:r>
              <a:rPr lang="en-US" sz="2400" dirty="0" err="1" smtClean="0"/>
              <a:t>stopband</a:t>
            </a:r>
            <a:r>
              <a:rPr lang="en-US" sz="2400" dirty="0" smtClean="0"/>
              <a:t> gains are A and 0, respectively. (Additional parameters can be inserted to control the relative amounts of </a:t>
            </a:r>
            <a:r>
              <a:rPr lang="en-US" sz="2400" dirty="0" err="1" smtClean="0"/>
              <a:t>passband</a:t>
            </a:r>
            <a:r>
              <a:rPr lang="en-US" sz="2400" dirty="0" smtClean="0"/>
              <a:t> ripple and </a:t>
            </a:r>
            <a:r>
              <a:rPr lang="en-US" sz="2400" dirty="0" err="1" smtClean="0"/>
              <a:t>stopband</a:t>
            </a:r>
            <a:r>
              <a:rPr lang="en-US" sz="2400" dirty="0" smtClean="0"/>
              <a:t> attenuation.) </a:t>
            </a:r>
          </a:p>
          <a:p>
            <a:pPr>
              <a:buNone/>
            </a:pPr>
            <a:r>
              <a:rPr lang="en-US" sz="2400" dirty="0" smtClean="0"/>
              <a:t>	Your task: Run </a:t>
            </a:r>
          </a:p>
          <a:p>
            <a:pPr lvl="1">
              <a:buNone/>
            </a:pPr>
            <a:r>
              <a:rPr lang="en-US" sz="2200" dirty="0" smtClean="0"/>
              <a:t>b 	= </a:t>
            </a:r>
            <a:r>
              <a:rPr lang="en-US" sz="2200" dirty="0" err="1" smtClean="0"/>
              <a:t>firpm</a:t>
            </a:r>
            <a:r>
              <a:rPr lang="en-US" sz="2200" dirty="0" smtClean="0"/>
              <a:t>( 36, [0.0 0.12 0.15 0.5]*2, [1 1 0 0] ); </a:t>
            </a:r>
          </a:p>
          <a:p>
            <a:pPr>
              <a:buNone/>
            </a:pPr>
            <a:r>
              <a:rPr lang="en-US" sz="2400" dirty="0" smtClean="0"/>
              <a:t>	and plot the amplitude and phase response of the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. Determine the </a:t>
            </a:r>
            <a:r>
              <a:rPr lang="en-US" sz="2400" dirty="0" err="1" smtClean="0"/>
              <a:t>passband</a:t>
            </a:r>
            <a:r>
              <a:rPr lang="en-US" sz="2400" dirty="0" smtClean="0"/>
              <a:t> ripple δ and </a:t>
            </a:r>
            <a:r>
              <a:rPr lang="en-US" sz="2400" dirty="0" err="1" smtClean="0"/>
              <a:t>stopband</a:t>
            </a:r>
            <a:r>
              <a:rPr lang="en-US" sz="2400" dirty="0" smtClean="0"/>
              <a:t> attenuation 1/</a:t>
            </a:r>
            <a:r>
              <a:rPr lang="en-US" sz="2400" dirty="0" smtClean="0">
                <a:sym typeface="Symbol"/>
              </a:rPr>
              <a:t>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endParaRPr lang="en-US" sz="24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Filter types: </a:t>
            </a:r>
            <a:endParaRPr lang="en-US" sz="2400" dirty="0"/>
          </a:p>
        </p:txBody>
      </p:sp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63" y="1690688"/>
            <a:ext cx="63150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6868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Problems: 4.13(</a:t>
            </a:r>
            <a:r>
              <a:rPr lang="en-US" sz="2400" dirty="0" err="1" smtClean="0"/>
              <a:t>i</a:t>
            </a:r>
            <a:r>
              <a:rPr lang="en-US" sz="2400" dirty="0" smtClean="0"/>
              <a:t>), 4.15, 4.16, 4.22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9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2"/>
            <a:ext cx="9144000" cy="5773738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 the preceding lectures, we examined in detail the response of an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to two types of inputs: </a:t>
            </a:r>
            <a:r>
              <a:rPr lang="en-US" sz="2400" dirty="0" err="1" smtClean="0"/>
              <a:t>inﬁnite</a:t>
            </a:r>
            <a:r>
              <a:rPr lang="en-US" sz="2400" dirty="0" smtClean="0"/>
              <a:t>-duration (two-sided) exponentials and periodic sequences. We will now broaden our scope to arbitrary input sequences x[ · ], and discuss the implications of the input-output relationship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We note that the same value for y[n] is obtained if we pad b with </a:t>
            </a:r>
            <a:r>
              <a:rPr lang="en-US" sz="2400" dirty="0" err="1" smtClean="0"/>
              <a:t>inﬁnitely</a:t>
            </a:r>
            <a:r>
              <a:rPr lang="en-US" sz="2400" dirty="0" smtClean="0"/>
              <a:t> many zero </a:t>
            </a:r>
            <a:r>
              <a:rPr lang="en-US" sz="2400" dirty="0" err="1" smtClean="0"/>
              <a:t>coeﬃcients</a:t>
            </a:r>
            <a:r>
              <a:rPr lang="en-US" sz="2400" dirty="0" smtClean="0"/>
              <a:t> on both sides, i.e., using the sequence h[ · ] </a:t>
            </a:r>
            <a:r>
              <a:rPr lang="en-US" sz="2400" dirty="0" err="1" smtClean="0"/>
              <a:t>deﬁned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instead of b. The input-output relationship above becomes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		(♠) </a:t>
            </a:r>
          </a:p>
        </p:txBody>
      </p:sp>
      <p:graphicFrame>
        <p:nvGraphicFramePr>
          <p:cNvPr id="141313" name="Object 1"/>
          <p:cNvGraphicFramePr>
            <a:graphicFrameLocks noChangeAspect="1"/>
          </p:cNvGraphicFramePr>
          <p:nvPr/>
        </p:nvGraphicFramePr>
        <p:xfrm>
          <a:off x="2971800" y="2743200"/>
          <a:ext cx="29035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2" name="Equation" r:id="rId3" imgW="1600200" imgH="431640" progId="Equation.3">
                  <p:embed/>
                </p:oleObj>
              </mc:Choice>
              <mc:Fallback>
                <p:oleObj name="Equation" r:id="rId3" imgW="160020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43200"/>
                        <a:ext cx="2903538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3657600" y="4419600"/>
          <a:ext cx="23272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3" name="Equation" r:id="rId5" imgW="1282680" imgH="457200" progId="Equation.3">
                  <p:embed/>
                </p:oleObj>
              </mc:Choice>
              <mc:Fallback>
                <p:oleObj name="Equation" r:id="rId5" imgW="12826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419600"/>
                        <a:ext cx="232727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5" name="Object 3"/>
          <p:cNvGraphicFramePr>
            <a:graphicFrameLocks noChangeAspect="1"/>
          </p:cNvGraphicFramePr>
          <p:nvPr/>
        </p:nvGraphicFramePr>
        <p:xfrm>
          <a:off x="2438400" y="5791200"/>
          <a:ext cx="32035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4" name="Equation" r:id="rId7" imgW="1765080" imgH="431640" progId="Equation.3">
                  <p:embed/>
                </p:oleObj>
              </mc:Choice>
              <mc:Fallback>
                <p:oleObj name="Equation" r:id="rId7" imgW="17650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91200"/>
                        <a:ext cx="3203575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The sequence h[ · ] is known as the </a:t>
            </a:r>
            <a:r>
              <a:rPr lang="en-US" sz="2400" i="1" dirty="0" smtClean="0"/>
              <a:t>impulse response </a:t>
            </a:r>
            <a:r>
              <a:rPr lang="en-US" sz="2400" dirty="0" smtClean="0"/>
              <a:t>of the FIR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with </a:t>
            </a:r>
            <a:r>
              <a:rPr lang="en-US" sz="2400" dirty="0" err="1" smtClean="0"/>
              <a:t>coeﬃcient</a:t>
            </a:r>
            <a:r>
              <a:rPr lang="en-US" sz="2400" dirty="0" smtClean="0"/>
              <a:t> vector </a:t>
            </a:r>
            <a:r>
              <a:rPr lang="en-US" sz="2400" b="1" dirty="0" smtClean="0"/>
              <a:t>b</a:t>
            </a:r>
            <a:r>
              <a:rPr lang="en-US" sz="2400" dirty="0" smtClean="0"/>
              <a:t>. The unit impulse sequence δ[ · ] is </a:t>
            </a:r>
            <a:r>
              <a:rPr lang="en-US" sz="2400" dirty="0" err="1" smtClean="0"/>
              <a:t>deﬁned</a:t>
            </a:r>
            <a:r>
              <a:rPr lang="en-US" sz="2400" dirty="0" smtClean="0"/>
              <a:t> by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and is shown (draw on board)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It is easy to show that 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x[ · ]= δ[ · ] ⇒ y[ · ]= h[ · ] 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i.e., h[ · ] is the response of the </a:t>
            </a:r>
            <a:r>
              <a:rPr lang="en-US" sz="2400" dirty="0" err="1" smtClean="0"/>
              <a:t>ﬁlter</a:t>
            </a:r>
            <a:r>
              <a:rPr lang="en-US" sz="2400" dirty="0" smtClean="0"/>
              <a:t> to a unit impulse. </a:t>
            </a:r>
            <a:endParaRPr lang="en-US" sz="2400" dirty="0"/>
          </a:p>
        </p:txBody>
      </p:sp>
      <p:graphicFrame>
        <p:nvGraphicFramePr>
          <p:cNvPr id="120833" name="Object 1"/>
          <p:cNvGraphicFramePr>
            <a:graphicFrameLocks noChangeAspect="1"/>
          </p:cNvGraphicFramePr>
          <p:nvPr/>
        </p:nvGraphicFramePr>
        <p:xfrm>
          <a:off x="2713038" y="2209800"/>
          <a:ext cx="22352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6" name="Equation" r:id="rId3" imgW="1231560" imgH="457200" progId="Equation.3">
                  <p:embed/>
                </p:oleObj>
              </mc:Choice>
              <mc:Fallback>
                <p:oleObj name="Equation" r:id="rId3" imgW="1231560" imgH="457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2209800"/>
                        <a:ext cx="223520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The sum in (♠) is known as the (linear) convolution of sequences </a:t>
            </a:r>
            <a:r>
              <a:rPr lang="en-US" sz="2400" b="1" dirty="0" smtClean="0"/>
              <a:t>h</a:t>
            </a:r>
            <a:r>
              <a:rPr lang="en-US" sz="2400" dirty="0" smtClean="0"/>
              <a:t> = h[ · ] and </a:t>
            </a:r>
            <a:r>
              <a:rPr lang="en-US" sz="2400" b="1" dirty="0" smtClean="0"/>
              <a:t>x</a:t>
            </a:r>
            <a:r>
              <a:rPr lang="en-US" sz="2400" dirty="0" smtClean="0"/>
              <a:t> = x[ · ]. When computed for all n, it </a:t>
            </a:r>
            <a:r>
              <a:rPr lang="en-US" sz="2400" dirty="0" err="1" smtClean="0"/>
              <a:t>deﬁnes</a:t>
            </a:r>
            <a:r>
              <a:rPr lang="en-US" sz="2400" dirty="0" smtClean="0"/>
              <a:t> a new sequence y = y[ · ]. Symbolically, we write 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y = h ∗ x </a:t>
            </a:r>
          </a:p>
          <a:p>
            <a:r>
              <a:rPr lang="en-US" sz="2400" dirty="0" smtClean="0"/>
              <a:t>Convolution is commutative in its two arguments. This can be shown by a change in the summation variable, i.e., k</a:t>
            </a:r>
            <a:r>
              <a:rPr lang="en-US" sz="2400" dirty="0" smtClean="0"/>
              <a:t>’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= n − k: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Thus 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x ∗ h = h ∗ x </a:t>
            </a:r>
          </a:p>
        </p:txBody>
      </p:sp>
      <p:graphicFrame>
        <p:nvGraphicFramePr>
          <p:cNvPr id="119809" name="Object 1"/>
          <p:cNvGraphicFramePr>
            <a:graphicFrameLocks noChangeAspect="1"/>
          </p:cNvGraphicFramePr>
          <p:nvPr/>
        </p:nvGraphicFramePr>
        <p:xfrm>
          <a:off x="2476500" y="4191000"/>
          <a:ext cx="38941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2" name="Equation" r:id="rId3" imgW="2145960" imgH="431640" progId="Equation.3">
                  <p:embed/>
                </p:oleObj>
              </mc:Choice>
              <mc:Fallback>
                <p:oleObj name="Equation" r:id="rId3" imgW="214596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4191000"/>
                        <a:ext cx="3894138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84262"/>
            <a:ext cx="8610600" cy="5773738"/>
          </a:xfrm>
          <a:noFill/>
          <a:ln/>
        </p:spPr>
        <p:txBody>
          <a:bodyPr>
            <a:noAutofit/>
          </a:bodyPr>
          <a:lstStyle/>
          <a:p>
            <a:r>
              <a:rPr lang="en-US" sz="2000" dirty="0" smtClean="0"/>
              <a:t>FIR </a:t>
            </a:r>
            <a:r>
              <a:rPr lang="en-US" sz="2000" dirty="0" err="1" smtClean="0"/>
              <a:t>ﬁlters</a:t>
            </a:r>
            <a:r>
              <a:rPr lang="en-US" sz="2000" dirty="0" smtClean="0"/>
              <a:t> are characterized by the property that h[ · ] has </a:t>
            </a:r>
            <a:r>
              <a:rPr lang="en-US" sz="2000" dirty="0" err="1" smtClean="0"/>
              <a:t>ﬁnite</a:t>
            </a:r>
            <a:r>
              <a:rPr lang="en-US" sz="2000" dirty="0" smtClean="0"/>
              <a:t> duration, i.e., it takes only a </a:t>
            </a:r>
            <a:r>
              <a:rPr lang="en-US" sz="2000" dirty="0" err="1" smtClean="0"/>
              <a:t>ﬁnite</a:t>
            </a:r>
            <a:r>
              <a:rPr lang="en-US" sz="2000" dirty="0" smtClean="0"/>
              <a:t> number of nonzero values. </a:t>
            </a:r>
          </a:p>
          <a:p>
            <a:r>
              <a:rPr lang="en-US" sz="2000" dirty="0" smtClean="0"/>
              <a:t>Other linear time-invariant systems encountered or used in practice have impulse responses of </a:t>
            </a:r>
            <a:r>
              <a:rPr lang="en-US" sz="2000" dirty="0" err="1" smtClean="0"/>
              <a:t>inﬁnite</a:t>
            </a:r>
            <a:r>
              <a:rPr lang="en-US" sz="2000" dirty="0" smtClean="0"/>
              <a:t> duration. The convolution sum (♠) is valid for all such systems, i.e., it is a universal input-output relationship in terms of a single characteristic, namely the response of the system to a unit impulse. </a:t>
            </a:r>
          </a:p>
          <a:p>
            <a:r>
              <a:rPr lang="en-US" sz="2000" dirty="0" smtClean="0"/>
              <a:t>To see why h[ · ] can play that role, note that by time invariance, </a:t>
            </a:r>
          </a:p>
          <a:p>
            <a:pPr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x[ ·− k]= δ[ ·− k] ⇒ y[ ·− k]= h[ ·− k] </a:t>
            </a:r>
          </a:p>
          <a:p>
            <a:r>
              <a:rPr lang="en-US" sz="2000" dirty="0" smtClean="0"/>
              <a:t>for any k. Any input x[ · ] can be expressed as a linear combination of time-shifted impulses, i.e.,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By linearity, the output is then given by </a:t>
            </a:r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4114800" y="4495800"/>
          <a:ext cx="23272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1" name="Equation" r:id="rId3" imgW="1282680" imgH="431640" progId="Equation.3">
                  <p:embed/>
                </p:oleObj>
              </mc:Choice>
              <mc:Fallback>
                <p:oleObj name="Equation" r:id="rId3" imgW="128268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495800"/>
                        <a:ext cx="2327275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3962400" y="5791200"/>
          <a:ext cx="23272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2" name="Equation" r:id="rId5" imgW="1282680" imgH="431640" progId="Equation.3">
                  <p:embed/>
                </p:oleObj>
              </mc:Choice>
              <mc:Fallback>
                <p:oleObj name="Equation" r:id="rId5" imgW="12826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791200"/>
                        <a:ext cx="2327275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E935-8537-492B-BB31-F73A566F3F79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502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dirty="0" smtClean="0">
                <a:solidFill>
                  <a:srgbClr val="0070C0"/>
                </a:solidFill>
                <a:latin typeface="+mj-lt"/>
                <a:ea typeface="宋体" pitchFamily="2" charset="-122"/>
              </a:rPr>
              <a:t>Steps </a:t>
            </a:r>
            <a:r>
              <a:rPr lang="en-US" altLang="zh-CN" dirty="0">
                <a:solidFill>
                  <a:srgbClr val="0070C0"/>
                </a:solidFill>
                <a:latin typeface="+mj-lt"/>
                <a:ea typeface="宋体" pitchFamily="2" charset="-122"/>
              </a:rPr>
              <a:t>of Linear Convolution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For any given </a:t>
            </a:r>
            <a:r>
              <a:rPr lang="en-US" altLang="zh-CN" i="1" dirty="0">
                <a:ea typeface="宋体" pitchFamily="2" charset="-122"/>
              </a:rPr>
              <a:t>n</a:t>
            </a:r>
            <a:r>
              <a:rPr lang="en-US" altLang="zh-CN" dirty="0">
                <a:ea typeface="宋体" pitchFamily="2" charset="-122"/>
              </a:rPr>
              <a:t>, how to obtain</a:t>
            </a:r>
          </a:p>
          <a:p>
            <a:endParaRPr lang="en-US" altLang="zh-CN" i="1" dirty="0">
              <a:ea typeface="宋体" pitchFamily="2" charset="-122"/>
              <a:sym typeface="Symbol" pitchFamily="18" charset="2"/>
            </a:endParaRPr>
          </a:p>
          <a:p>
            <a:pPr lvl="1"/>
            <a:endParaRPr lang="en-US" altLang="zh-CN" dirty="0" smtClean="0">
              <a:ea typeface="宋体" pitchFamily="2" charset="-122"/>
            </a:endParaRPr>
          </a:p>
          <a:p>
            <a:pPr lvl="1"/>
            <a:r>
              <a:rPr lang="en-US" altLang="zh-CN" dirty="0" smtClean="0">
                <a:ea typeface="宋体" pitchFamily="2" charset="-122"/>
              </a:rPr>
              <a:t>Step </a:t>
            </a:r>
            <a:r>
              <a:rPr lang="en-US" altLang="zh-CN" dirty="0">
                <a:ea typeface="宋体" pitchFamily="2" charset="-122"/>
              </a:rPr>
              <a:t>1: time reversal of either signal (e.g., </a:t>
            </a:r>
            <a:r>
              <a:rPr lang="en-US" altLang="zh-CN" i="1" dirty="0">
                <a:ea typeface="宋体" pitchFamily="2" charset="-122"/>
              </a:rPr>
              <a:t>f(k)</a:t>
            </a:r>
            <a:r>
              <a:rPr lang="en-US" altLang="zh-CN" i="1" dirty="0">
                <a:ea typeface="宋体" pitchFamily="2" charset="-122"/>
                <a:sym typeface="Symbol" pitchFamily="18" charset="2"/>
              </a:rPr>
              <a:t></a:t>
            </a:r>
            <a:r>
              <a:rPr lang="en-US" altLang="zh-CN" i="1" dirty="0">
                <a:ea typeface="宋体" pitchFamily="2" charset="-122"/>
              </a:rPr>
              <a:t>f(-k)</a:t>
            </a:r>
            <a:r>
              <a:rPr lang="en-US" altLang="zh-CN" dirty="0">
                <a:ea typeface="宋体" pitchFamily="2" charset="-122"/>
              </a:rPr>
              <a:t> )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Step 2: shift </a:t>
            </a:r>
            <a:r>
              <a:rPr lang="en-US" altLang="zh-CN" i="1" dirty="0">
                <a:ea typeface="宋体" pitchFamily="2" charset="-122"/>
              </a:rPr>
              <a:t>f(-k)</a:t>
            </a:r>
            <a:r>
              <a:rPr lang="en-US" altLang="zh-CN" dirty="0">
                <a:ea typeface="宋体" pitchFamily="2" charset="-122"/>
              </a:rPr>
              <a:t> by n samples to obtain </a:t>
            </a:r>
            <a:r>
              <a:rPr lang="en-US" altLang="zh-CN" i="1" dirty="0">
                <a:ea typeface="宋体" pitchFamily="2" charset="-122"/>
              </a:rPr>
              <a:t>f(n-k)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Step 3: multiply </a:t>
            </a:r>
            <a:r>
              <a:rPr lang="en-US" altLang="zh-CN" i="1" dirty="0">
                <a:ea typeface="宋体" pitchFamily="2" charset="-122"/>
              </a:rPr>
              <a:t>h(k)</a:t>
            </a:r>
            <a:r>
              <a:rPr lang="en-US" altLang="zh-CN" dirty="0">
                <a:ea typeface="宋体" pitchFamily="2" charset="-122"/>
              </a:rPr>
              <a:t> and </a:t>
            </a:r>
            <a:r>
              <a:rPr lang="en-US" altLang="zh-CN" i="1" dirty="0">
                <a:ea typeface="宋体" pitchFamily="2" charset="-122"/>
              </a:rPr>
              <a:t>f(n-k)</a:t>
            </a:r>
            <a:r>
              <a:rPr lang="en-US" altLang="zh-CN" dirty="0">
                <a:ea typeface="宋体" pitchFamily="2" charset="-122"/>
              </a:rPr>
              <a:t> for each </a:t>
            </a:r>
            <a:r>
              <a:rPr lang="en-US" altLang="zh-CN" i="1" dirty="0">
                <a:ea typeface="宋体" pitchFamily="2" charset="-122"/>
              </a:rPr>
              <a:t>k</a:t>
            </a:r>
            <a:r>
              <a:rPr lang="en-US" altLang="zh-CN" dirty="0">
                <a:ea typeface="宋体" pitchFamily="2" charset="-122"/>
              </a:rPr>
              <a:t> and then take the summation over </a:t>
            </a:r>
            <a:r>
              <a:rPr lang="en-US" altLang="zh-CN" i="1" dirty="0">
                <a:ea typeface="宋体" pitchFamily="2" charset="-122"/>
              </a:rPr>
              <a:t>k</a:t>
            </a:r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2633663" y="2057400"/>
          <a:ext cx="3198812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1" name="Equation" r:id="rId3" imgW="1434960" imgH="431640" progId="Equation.3">
                  <p:embed/>
                </p:oleObj>
              </mc:Choice>
              <mc:Fallback>
                <p:oleObj name="Equation" r:id="rId3" imgW="14349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2057400"/>
                        <a:ext cx="3198812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773738"/>
          </a:xfrm>
          <a:noFill/>
          <a:ln/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Example. Let the input to an FIR ﬁlter with coeﬃcient vector b = </a:t>
            </a:r>
            <a:r>
              <a:rPr lang="en-US" sz="2400" dirty="0" smtClean="0"/>
              <a:t>[</a:t>
            </a:r>
            <a:r>
              <a:rPr lang="en-US" sz="2400" dirty="0" smtClean="0"/>
              <a:t>2 −1  1 −2]</a:t>
            </a:r>
            <a:r>
              <a:rPr lang="en-US" sz="2400" baseline="30000" dirty="0" smtClean="0"/>
              <a:t>T </a:t>
            </a:r>
            <a:r>
              <a:rPr lang="en-US" sz="2400" dirty="0" smtClean="0"/>
              <a:t>be  given by 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x[n]= δ[n]+2δ[n − 1] + 3δ[n − 2] − δ[n − 3] </a:t>
            </a:r>
          </a:p>
          <a:p>
            <a:r>
              <a:rPr lang="en-US" sz="2400" dirty="0" smtClean="0"/>
              <a:t>Clearly, the output y[n] equals zero for n&lt; 0 and n ≥ 3+4 = 7, and thus the output sequence has </a:t>
            </a:r>
            <a:r>
              <a:rPr lang="en-US" sz="2400" dirty="0" err="1" smtClean="0"/>
              <a:t>ﬁnite</a:t>
            </a:r>
            <a:r>
              <a:rPr lang="en-US" sz="2400" dirty="0" smtClean="0"/>
              <a:t> duration. The nonzero portion y[0:6] of y[ · ] is computed below. </a:t>
            </a:r>
          </a:p>
          <a:p>
            <a:endParaRPr lang="en-US" sz="2400" dirty="0"/>
          </a:p>
        </p:txBody>
      </p:sp>
      <p:pic>
        <p:nvPicPr>
          <p:cNvPr id="158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505200"/>
            <a:ext cx="751930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84262"/>
            <a:ext cx="88392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In general, if </a:t>
            </a:r>
            <a:r>
              <a:rPr lang="en-US" sz="2400" b="1" dirty="0" smtClean="0"/>
              <a:t>h</a:t>
            </a:r>
            <a:r>
              <a:rPr lang="en-US" sz="2400" dirty="0" smtClean="0"/>
              <a:t> and x are </a:t>
            </a:r>
            <a:r>
              <a:rPr lang="en-US" sz="2400" dirty="0" err="1" smtClean="0"/>
              <a:t>ﬁnite</a:t>
            </a:r>
            <a:r>
              <a:rPr lang="en-US" sz="2400" dirty="0" smtClean="0"/>
              <a:t>-duration sequences with nonzero values limited to the activity intervals 0: K − 1 and 0 : L − 1 respectively, then y = h ∗ x is also a </a:t>
            </a:r>
            <a:r>
              <a:rPr lang="en-US" sz="2400" dirty="0" err="1" smtClean="0"/>
              <a:t>ﬁnite</a:t>
            </a:r>
            <a:r>
              <a:rPr lang="en-US" sz="2400" dirty="0" smtClean="0"/>
              <a:t>-duration sequence whose nonzero values are limited to the (activity) interval 0 : K + L − 2. We can thus </a:t>
            </a:r>
            <a:r>
              <a:rPr lang="en-US" sz="2400" dirty="0" err="1" smtClean="0"/>
              <a:t>deﬁne</a:t>
            </a:r>
            <a:r>
              <a:rPr lang="en-US" sz="2400" dirty="0" smtClean="0"/>
              <a:t> the non-circular convolution of two vectors b and s of length K and L by embedding them into all-zeros sequences, i.e.,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and computing the convolution </a:t>
            </a:r>
            <a:r>
              <a:rPr lang="en-US" sz="2400" b="1" dirty="0" smtClean="0"/>
              <a:t>h ∗ x </a:t>
            </a:r>
            <a:r>
              <a:rPr lang="en-US" sz="2400" dirty="0" smtClean="0"/>
              <a:t>at time indices </a:t>
            </a:r>
          </a:p>
          <a:p>
            <a:pPr>
              <a:buNone/>
            </a:pPr>
            <a:r>
              <a:rPr lang="en-US" sz="2400" dirty="0" smtClean="0"/>
              <a:t>	0 : K + L − 2. In other words, 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b ∗ s </a:t>
            </a:r>
            <a:r>
              <a:rPr lang="en-US" sz="2400" dirty="0" smtClean="0">
                <a:solidFill>
                  <a:srgbClr val="0070C0"/>
                </a:solidFill>
              </a:rPr>
              <a:t>= y[0 : K + L − 2] </a:t>
            </a:r>
          </a:p>
          <a:p>
            <a:pPr lvl="1">
              <a:buNone/>
            </a:pPr>
            <a:r>
              <a:rPr lang="en-US" sz="2200" dirty="0" smtClean="0"/>
              <a:t>From the previous example, we have </a:t>
            </a:r>
          </a:p>
          <a:p>
            <a:pPr lvl="1">
              <a:buNone/>
            </a:pPr>
            <a:r>
              <a:rPr lang="en-US" sz="2200" dirty="0" smtClean="0"/>
              <a:t>[2 −1 1 −2]</a:t>
            </a:r>
            <a:r>
              <a:rPr lang="en-US" sz="2200" baseline="30000" dirty="0" smtClean="0"/>
              <a:t>T </a:t>
            </a:r>
            <a:r>
              <a:rPr lang="en-US" sz="2200" dirty="0" smtClean="0"/>
              <a:t>∗ </a:t>
            </a:r>
            <a:r>
              <a:rPr lang="en-US" sz="2200" dirty="0" smtClean="0"/>
              <a:t> </a:t>
            </a:r>
            <a:r>
              <a:rPr lang="en-US" sz="2200" dirty="0" smtClean="0"/>
              <a:t>[1 2 3 −</a:t>
            </a:r>
            <a:r>
              <a:rPr lang="en-US" sz="2200" dirty="0" smtClean="0"/>
              <a:t>1]</a:t>
            </a:r>
            <a:r>
              <a:rPr lang="en-US" sz="2200" baseline="30000" dirty="0" smtClean="0"/>
              <a:t>T </a:t>
            </a:r>
            <a:r>
              <a:rPr lang="en-US" sz="2200" dirty="0" smtClean="0"/>
              <a:t>= </a:t>
            </a:r>
            <a:r>
              <a:rPr lang="en-US" sz="2200" dirty="0" smtClean="0"/>
              <a:t>[</a:t>
            </a:r>
            <a:r>
              <a:rPr lang="en-US" sz="2200" dirty="0" smtClean="0"/>
              <a:t>2 3 5 −5 0 −7 2]</a:t>
            </a:r>
            <a:r>
              <a:rPr lang="en-US" sz="2200" baseline="30000" dirty="0" smtClean="0"/>
              <a:t>T </a:t>
            </a:r>
            <a:endParaRPr lang="en-US" sz="2200" dirty="0" smtClean="0"/>
          </a:p>
        </p:txBody>
      </p:sp>
      <p:graphicFrame>
        <p:nvGraphicFramePr>
          <p:cNvPr id="138241" name="Object 1"/>
          <p:cNvGraphicFramePr>
            <a:graphicFrameLocks noChangeAspect="1"/>
          </p:cNvGraphicFramePr>
          <p:nvPr/>
        </p:nvGraphicFramePr>
        <p:xfrm>
          <a:off x="701675" y="3733800"/>
          <a:ext cx="39465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7" name="Equation" r:id="rId3" imgW="1854000" imgH="457200" progId="Equation.3">
                  <p:embed/>
                </p:oleObj>
              </mc:Choice>
              <mc:Fallback>
                <p:oleObj name="Equation" r:id="rId3" imgW="1854000" imgH="457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733800"/>
                        <a:ext cx="394652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2" name="Object 2"/>
          <p:cNvGraphicFramePr>
            <a:graphicFrameLocks noChangeAspect="1"/>
          </p:cNvGraphicFramePr>
          <p:nvPr/>
        </p:nvGraphicFramePr>
        <p:xfrm>
          <a:off x="4648200" y="3733800"/>
          <a:ext cx="28114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8" name="Equation" r:id="rId5" imgW="1549080" imgH="457200" progId="Equation.3">
                  <p:embed/>
                </p:oleObj>
              </mc:Choice>
              <mc:Fallback>
                <p:oleObj name="Equation" r:id="rId5" imgW="15490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733800"/>
                        <a:ext cx="2811463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773738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 smtClean="0"/>
              <a:t>Using linearity and/or time invariance, it is easy to show that </a:t>
            </a:r>
          </a:p>
          <a:p>
            <a:pPr lvl="2">
              <a:buNone/>
            </a:pPr>
            <a:r>
              <a:rPr lang="en-US" sz="2000" dirty="0" smtClean="0"/>
              <a:t>b ∗ [0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; s]=[0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; b ∗ s] </a:t>
            </a:r>
          </a:p>
          <a:p>
            <a:pPr lvl="2">
              <a:buNone/>
            </a:pPr>
            <a:r>
              <a:rPr lang="en-US" sz="2000" dirty="0" smtClean="0"/>
              <a:t>b ∗ [s ; 0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]=[b ∗ s ; 0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] </a:t>
            </a:r>
          </a:p>
          <a:p>
            <a:pPr lvl="2">
              <a:buNone/>
            </a:pPr>
            <a:r>
              <a:rPr lang="en-US" sz="2000" dirty="0" smtClean="0"/>
              <a:t>b ∗ (</a:t>
            </a:r>
            <a:r>
              <a:rPr lang="en-US" sz="2000" dirty="0" err="1" smtClean="0"/>
              <a:t>αs</a:t>
            </a:r>
            <a:r>
              <a:rPr lang="en-US" sz="2000" dirty="0" smtClean="0"/>
              <a:t>)= α(b ∗ s) </a:t>
            </a:r>
          </a:p>
          <a:p>
            <a:pPr lvl="2">
              <a:buNone/>
            </a:pPr>
            <a:r>
              <a:rPr lang="en-US" sz="2000" dirty="0" smtClean="0"/>
              <a:t>b ∗ (r + s)= b ∗ r + b ∗ s </a:t>
            </a:r>
          </a:p>
          <a:p>
            <a:pPr>
              <a:buNone/>
            </a:pPr>
            <a:r>
              <a:rPr lang="en-US" sz="2400" dirty="0" smtClean="0"/>
              <a:t>	where α is a scalar and 0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is an all-zeros vector of length </a:t>
            </a:r>
            <a:r>
              <a:rPr lang="en-US" sz="2400" dirty="0" err="1" smtClean="0"/>
              <a:t>i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56934</TotalTime>
  <Words>995</Words>
  <Application>Microsoft Office PowerPoint</Application>
  <PresentationFormat>On-screen Show (4:3)</PresentationFormat>
  <Paragraphs>81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Urban</vt:lpstr>
      <vt:lpstr>Equation</vt:lpstr>
      <vt:lpstr>  Lecture 18: Linear convolution of Sequences and Vectors   Sections 2.2.3, 2.3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Frequency Selective Filters   Sections 2.2.3, 2.3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Windows User</cp:lastModifiedBy>
  <cp:revision>552</cp:revision>
  <dcterms:created xsi:type="dcterms:W3CDTF">2004-05-21T21:05:05Z</dcterms:created>
  <dcterms:modified xsi:type="dcterms:W3CDTF">2013-11-20T17:04:19Z</dcterms:modified>
</cp:coreProperties>
</file>