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317" r:id="rId3"/>
    <p:sldId id="326" r:id="rId4"/>
    <p:sldId id="318" r:id="rId5"/>
    <p:sldId id="319" r:id="rId6"/>
    <p:sldId id="327" r:id="rId7"/>
    <p:sldId id="321" r:id="rId8"/>
    <p:sldId id="322" r:id="rId9"/>
    <p:sldId id="323" r:id="rId10"/>
    <p:sldId id="324" r:id="rId11"/>
    <p:sldId id="329" r:id="rId12"/>
    <p:sldId id="325" r:id="rId13"/>
    <p:sldId id="328" r:id="rId14"/>
    <p:sldId id="33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9" autoAdjust="0"/>
    <p:restoredTop sz="94660"/>
  </p:normalViewPr>
  <p:slideViewPr>
    <p:cSldViewPr>
      <p:cViewPr>
        <p:scale>
          <a:sx n="75" d="100"/>
          <a:sy n="75" d="100"/>
        </p:scale>
        <p:origin x="-103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E74D8-0E2E-4A32-B93D-0FF7E90C1F2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0C273-807E-4E80-BE6A-B7046436F7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66525-174D-4DC0-A39E-1C718142F0E0}" type="slidenum">
              <a:rPr lang="en-US"/>
              <a:pPr/>
              <a:t>1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lvl1pPr>
            <a:lvl5pPr marL="1389888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▫"/>
              <a:tabLst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lvl="4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0DA7D1-DD1B-4083-9D80-97ED816B9251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0DA7D1-DD1B-4083-9D80-97ED816B9251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581400"/>
            <a:ext cx="8382000" cy="1371600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effectLst/>
              </a:rPr>
              <a:t> 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Lecture 16: Introduction to Linear time-invariant filters; response of FIR filters to sinusoidal </a:t>
            </a:r>
            <a:r>
              <a:rPr lang="en-US" sz="2400" dirty="0" smtClean="0"/>
              <a:t>and exponential inputs: frequency response and system function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Sections 4.2.2, 4.3, 4.4.1, 4.4.3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>Sections 2.2.3, 2.3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>
              <a:effectLst/>
            </a:endParaRPr>
          </a:p>
        </p:txBody>
      </p:sp>
      <p:sp>
        <p:nvSpPr>
          <p:cNvPr id="1489926" name="Rectangle 6"/>
          <p:cNvSpPr>
            <a:spLocks noChangeArrowheads="1"/>
          </p:cNvSpPr>
          <p:nvPr/>
        </p:nvSpPr>
        <p:spPr bwMode="auto">
          <a:xfrm>
            <a:off x="2743200" y="10668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6868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The expression for the frequency response 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 is always periodic with period (in ω) equal to 2π; as a result, 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 is (automatically) periodically extended outside the interval [0, 2π). </a:t>
            </a:r>
          </a:p>
          <a:p>
            <a:r>
              <a:rPr lang="en-US" sz="2400" dirty="0" smtClean="0"/>
              <a:t>The amplitude response |H(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)| is symmetric (even) about ω = 0 and π, while the phase response ∠H(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 is </a:t>
            </a:r>
            <a:r>
              <a:rPr lang="en-US" sz="2400" dirty="0" err="1" smtClean="0"/>
              <a:t>antisymmetric</a:t>
            </a:r>
            <a:r>
              <a:rPr lang="en-US" sz="2400" dirty="0" smtClean="0"/>
              <a:t> (odd) about the same frequencies. This is true for all FIR </a:t>
            </a:r>
            <a:r>
              <a:rPr lang="en-US" sz="2400" dirty="0" err="1" smtClean="0"/>
              <a:t>ﬁlters</a:t>
            </a:r>
            <a:r>
              <a:rPr lang="en-US" sz="2400" dirty="0" smtClean="0"/>
              <a:t> with real-valued </a:t>
            </a:r>
            <a:r>
              <a:rPr lang="en-US" sz="2400" dirty="0" err="1" smtClean="0"/>
              <a:t>coeﬃcients</a:t>
            </a:r>
            <a:r>
              <a:rPr lang="en-US" sz="2400" dirty="0" smtClean="0"/>
              <a:t> b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,...,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 , since </a:t>
            </a:r>
          </a:p>
          <a:p>
            <a:pPr algn="ctr">
              <a:buNone/>
            </a:pPr>
            <a:r>
              <a:rPr lang="en-US" sz="2400" dirty="0" smtClean="0"/>
              <a:t>H(e 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)= b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e</a:t>
            </a:r>
            <a:r>
              <a:rPr lang="en-US" sz="2400" baseline="30000" dirty="0" smtClean="0"/>
              <a:t>-jω </a:t>
            </a:r>
            <a:r>
              <a:rPr lang="en-US" sz="2400" dirty="0" smtClean="0"/>
              <a:t>+ ··· + 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 e</a:t>
            </a:r>
            <a:r>
              <a:rPr lang="en-US" sz="2400" baseline="30000" dirty="0" smtClean="0"/>
              <a:t>-</a:t>
            </a:r>
            <a:r>
              <a:rPr lang="en-US" sz="2400" baseline="30000" dirty="0" err="1" smtClean="0"/>
              <a:t>jωM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and </a:t>
            </a:r>
          </a:p>
          <a:p>
            <a:pPr algn="ctr">
              <a:buNone/>
            </a:pPr>
            <a:r>
              <a:rPr lang="en-US" sz="2400" dirty="0" smtClean="0"/>
              <a:t>H(e</a:t>
            </a:r>
            <a:r>
              <a:rPr lang="en-US" sz="2400" baseline="30000" dirty="0" smtClean="0"/>
              <a:t>-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)= 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</a:t>
            </a:r>
            <a:r>
              <a:rPr lang="en-US" sz="2400" baseline="30000" dirty="0" smtClean="0"/>
              <a:t>(2</a:t>
            </a:r>
            <a:r>
              <a:rPr lang="el-GR" sz="2400" baseline="30000" dirty="0" smtClean="0"/>
              <a:t>π</a:t>
            </a:r>
            <a:r>
              <a:rPr lang="en-US" sz="2400" baseline="30000" dirty="0" smtClean="0"/>
              <a:t>-ω)</a:t>
            </a:r>
            <a:r>
              <a:rPr lang="en-US" sz="2400" dirty="0" smtClean="0"/>
              <a:t>)= b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e</a:t>
            </a:r>
            <a:r>
              <a:rPr lang="en-US" sz="2400" baseline="30000" dirty="0" smtClean="0"/>
              <a:t>jω </a:t>
            </a:r>
            <a:r>
              <a:rPr lang="en-US" sz="2400" dirty="0" smtClean="0"/>
              <a:t>+ ··· + 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jωM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= H</a:t>
            </a:r>
            <a:r>
              <a:rPr lang="en-US" sz="2400" baseline="30000" dirty="0" smtClean="0"/>
              <a:t>∗</a:t>
            </a:r>
            <a:r>
              <a:rPr lang="en-US" sz="2400" dirty="0" smtClean="0"/>
              <a:t>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(Recall that |z </a:t>
            </a:r>
            <a:r>
              <a:rPr lang="en-US" sz="2400" baseline="30000" dirty="0" smtClean="0"/>
              <a:t>∗</a:t>
            </a:r>
            <a:r>
              <a:rPr lang="en-US" sz="2400" dirty="0" smtClean="0"/>
              <a:t>| = |z| and ∠z* = −∠z.)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8423031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6868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Plotting |H(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)| and ∠H(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 requires computing 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 at a </a:t>
            </a:r>
            <a:r>
              <a:rPr lang="en-US" sz="2400" dirty="0" err="1" smtClean="0"/>
              <a:t>suﬃciently</a:t>
            </a:r>
            <a:r>
              <a:rPr lang="en-US" sz="2400" dirty="0" smtClean="0"/>
              <a:t> dense set of frequencies ω in [0, 2π), i.e., </a:t>
            </a:r>
          </a:p>
          <a:p>
            <a:pPr algn="ctr">
              <a:buNone/>
            </a:pPr>
            <a:r>
              <a:rPr lang="en-US" sz="2400" dirty="0" smtClean="0"/>
              <a:t>ω = 0, 2π/N, 4π/N , . . . , 1 − 2π/N, where N &gt;&gt; M </a:t>
            </a:r>
          </a:p>
          <a:p>
            <a:r>
              <a:rPr lang="en-US" sz="2400" dirty="0" smtClean="0"/>
              <a:t>These are the Fourier frequencies for a vector of length N. Provided N ≥ M +1, the resulting vector of values of 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 equals the DFT of </a:t>
            </a:r>
          </a:p>
          <a:p>
            <a:r>
              <a:rPr lang="en-US" sz="2400" dirty="0" smtClean="0"/>
              <a:t>[</a:t>
            </a:r>
            <a:r>
              <a:rPr lang="en-US" sz="2400" b="1" dirty="0" smtClean="0"/>
              <a:t>b</a:t>
            </a:r>
            <a:r>
              <a:rPr lang="en-US" sz="2400" dirty="0" smtClean="0"/>
              <a:t> ; </a:t>
            </a:r>
            <a:r>
              <a:rPr lang="en-US" sz="2400" b="1" dirty="0" smtClean="0"/>
              <a:t>0</a:t>
            </a:r>
            <a:r>
              <a:rPr lang="en-US" sz="2400" baseline="-25000" dirty="0" smtClean="0"/>
              <a:t>N−M−1</a:t>
            </a:r>
            <a:r>
              <a:rPr lang="en-US" sz="2400" dirty="0" smtClean="0"/>
              <a:t>]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51888" cy="384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i="0" dirty="0"/>
          </a:p>
        </p:txBody>
      </p:sp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 The following MATLAB script computes the amplitude and phase responses of the FIR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with input-output relationship </a:t>
            </a:r>
          </a:p>
          <a:p>
            <a:pPr lvl="1" algn="ctr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y[n]= x[n]+2x[n − 1] + 2x[n − 2] + x[n − 3] </a:t>
            </a:r>
          </a:p>
          <a:p>
            <a:pPr lvl="1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at N = 512 uniformly spaced frequencies in [0, 2π). 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r>
              <a:rPr lang="en-US" sz="2200" dirty="0" smtClean="0"/>
              <a:t>b=[1 2 2 1].’ ; </a:t>
            </a:r>
          </a:p>
          <a:p>
            <a:pPr lvl="1">
              <a:buNone/>
            </a:pPr>
            <a:r>
              <a:rPr lang="en-US" sz="2200" dirty="0" smtClean="0"/>
              <a:t>H = </a:t>
            </a:r>
            <a:r>
              <a:rPr lang="en-US" sz="2200" dirty="0" err="1" smtClean="0"/>
              <a:t>fft</a:t>
            </a:r>
            <a:r>
              <a:rPr lang="en-US" sz="2200" dirty="0" smtClean="0"/>
              <a:t>(b,512) ;</a:t>
            </a:r>
          </a:p>
          <a:p>
            <a:pPr lvl="1">
              <a:buNone/>
            </a:pPr>
            <a:r>
              <a:rPr lang="en-US" sz="2200" dirty="0" smtClean="0"/>
              <a:t>A = abs(H) ; % amplitude response</a:t>
            </a:r>
          </a:p>
          <a:p>
            <a:pPr lvl="1">
              <a:buNone/>
            </a:pPr>
            <a:r>
              <a:rPr lang="en-US" sz="2200" dirty="0" smtClean="0"/>
              <a:t>q = angle(H) ; %</a:t>
            </a:r>
          </a:p>
          <a:p>
            <a:pPr lvl="1">
              <a:buNone/>
            </a:pPr>
            <a:r>
              <a:rPr lang="en-US" sz="2200" dirty="0" smtClean="0"/>
              <a:t>phase response </a:t>
            </a:r>
          </a:p>
          <a:p>
            <a:pPr lvl="1">
              <a:buNone/>
            </a:pPr>
            <a:r>
              <a:rPr lang="en-US" sz="2200" dirty="0" smtClean="0"/>
              <a:t>w = (0: 1/512 : 1-1/512).’*(2*pi) ; plot(</a:t>
            </a:r>
            <a:r>
              <a:rPr lang="en-US" sz="2200" dirty="0" err="1" smtClean="0"/>
              <a:t>w,A</a:t>
            </a:r>
            <a:r>
              <a:rPr lang="en-US" sz="2200" dirty="0" smtClean="0"/>
              <a:t>) ; plot(</a:t>
            </a:r>
            <a:r>
              <a:rPr lang="en-US" sz="2200" dirty="0" err="1" smtClean="0"/>
              <a:t>w,q</a:t>
            </a:r>
            <a:r>
              <a:rPr lang="en-US" sz="2200" dirty="0" smtClean="0"/>
              <a:t>) ;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6868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Similar conclusions can be drawn when the input signal is a complex exponential, i.e., </a:t>
            </a:r>
          </a:p>
          <a:p>
            <a:pPr algn="ctr">
              <a:buNone/>
            </a:pPr>
            <a:r>
              <a:rPr lang="en-US" sz="2400" dirty="0" smtClean="0"/>
              <a:t> x[</a:t>
            </a:r>
            <a:r>
              <a:rPr lang="en-US" sz="2400" i="1" dirty="0" smtClean="0"/>
              <a:t>n</a:t>
            </a:r>
            <a:r>
              <a:rPr lang="en-US" sz="2400" dirty="0" smtClean="0"/>
              <a:t>]= </a:t>
            </a:r>
            <a:r>
              <a:rPr lang="en-US" sz="2400" dirty="0" err="1" smtClean="0"/>
              <a:t>z</a:t>
            </a:r>
            <a:r>
              <a:rPr lang="en-US" sz="2400" baseline="30000" dirty="0" err="1" smtClean="0"/>
              <a:t>n</a:t>
            </a:r>
            <a:r>
              <a:rPr lang="en-US" sz="2400" dirty="0" smtClean="0"/>
              <a:t>, n ∈ Z </a:t>
            </a:r>
          </a:p>
          <a:p>
            <a:pPr>
              <a:buNone/>
            </a:pPr>
            <a:r>
              <a:rPr lang="en-US" sz="2400" dirty="0" smtClean="0"/>
              <a:t>	where z is an arbitrary complex number. Using the same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as previously, we have, for all n, </a:t>
            </a:r>
          </a:p>
          <a:p>
            <a:pPr lvl="2">
              <a:buNone/>
            </a:pPr>
            <a:r>
              <a:rPr lang="en-US" sz="2000" dirty="0" smtClean="0"/>
              <a:t>n−2 </a:t>
            </a:r>
            <a:r>
              <a:rPr lang="en-US" sz="2000" baseline="-25000" dirty="0" smtClean="0"/>
              <a:t>+ z </a:t>
            </a:r>
            <a:r>
              <a:rPr lang="en-US" sz="2000" dirty="0" smtClean="0"/>
              <a:t>n−3 </a:t>
            </a:r>
          </a:p>
          <a:p>
            <a:pPr lvl="2">
              <a:buNone/>
            </a:pPr>
            <a:r>
              <a:rPr lang="en-US" sz="2000" dirty="0" smtClean="0"/>
              <a:t>y[n]= </a:t>
            </a:r>
            <a:r>
              <a:rPr lang="en-US" sz="2000" i="1" dirty="0" err="1" smtClean="0"/>
              <a:t>z</a:t>
            </a:r>
            <a:r>
              <a:rPr lang="en-US" sz="2000" i="1" baseline="30000" dirty="0" err="1" smtClean="0"/>
              <a:t>n</a:t>
            </a:r>
            <a:r>
              <a:rPr lang="en-US" sz="2000" i="1" baseline="30000" dirty="0" smtClean="0"/>
              <a:t> </a:t>
            </a:r>
            <a:r>
              <a:rPr lang="en-US" sz="2000" i="1" dirty="0" smtClean="0"/>
              <a:t>+2z</a:t>
            </a:r>
            <a:r>
              <a:rPr lang="en-US" sz="2000" i="1" baseline="30000" dirty="0" smtClean="0"/>
              <a:t>n−1 </a:t>
            </a:r>
            <a:r>
              <a:rPr lang="en-US" sz="2000" i="1" dirty="0" smtClean="0"/>
              <a:t>+ 2z</a:t>
            </a:r>
            <a:r>
              <a:rPr lang="en-US" sz="2000" i="1" baseline="30000" dirty="0" smtClean="0"/>
              <a:t>n−2</a:t>
            </a:r>
            <a:r>
              <a:rPr lang="en-US" sz="2000" i="1" dirty="0" smtClean="0"/>
              <a:t> + z</a:t>
            </a:r>
            <a:r>
              <a:rPr lang="en-US" sz="2000" i="1" baseline="30000" dirty="0" smtClean="0"/>
              <a:t>n−3</a:t>
            </a:r>
            <a:endParaRPr lang="en-US" sz="2000" i="1" dirty="0" smtClean="0"/>
          </a:p>
          <a:p>
            <a:pPr lvl="2">
              <a:buNone/>
            </a:pPr>
            <a:r>
              <a:rPr lang="en-US" sz="2000" dirty="0" smtClean="0"/>
              <a:t>	    </a:t>
            </a:r>
            <a:r>
              <a:rPr lang="en-US" sz="2000" i="1" dirty="0" smtClean="0"/>
              <a:t>= (1+2z</a:t>
            </a:r>
            <a:r>
              <a:rPr lang="en-US" sz="2000" i="1" baseline="30000" dirty="0" smtClean="0"/>
              <a:t>−1 </a:t>
            </a:r>
            <a:r>
              <a:rPr lang="en-US" sz="2000" i="1" dirty="0" smtClean="0"/>
              <a:t>+2z</a:t>
            </a:r>
            <a:r>
              <a:rPr lang="en-US" sz="2000" i="1" baseline="30000" dirty="0" smtClean="0"/>
              <a:t>−2 </a:t>
            </a:r>
            <a:r>
              <a:rPr lang="en-US" sz="2000" i="1" dirty="0" smtClean="0"/>
              <a:t>+ z</a:t>
            </a:r>
            <a:r>
              <a:rPr lang="en-US" sz="2000" i="1" baseline="30000" dirty="0" smtClean="0"/>
              <a:t>−3</a:t>
            </a:r>
            <a:r>
              <a:rPr lang="en-US" sz="2000" i="1" dirty="0" smtClean="0"/>
              <a:t>) </a:t>
            </a:r>
            <a:r>
              <a:rPr lang="en-US" sz="2000" i="1" dirty="0" err="1" smtClean="0"/>
              <a:t>z</a:t>
            </a:r>
            <a:r>
              <a:rPr lang="en-US" sz="2000" i="1" baseline="30000" dirty="0" err="1" smtClean="0"/>
              <a:t>n</a:t>
            </a:r>
            <a:r>
              <a:rPr lang="en-US" sz="2000" i="1" dirty="0" smtClean="0"/>
              <a:t> </a:t>
            </a:r>
          </a:p>
          <a:p>
            <a:pPr lvl="2">
              <a:buNone/>
            </a:pPr>
            <a:r>
              <a:rPr lang="en-US" sz="2000" i="1" dirty="0" smtClean="0"/>
              <a:t>	    </a:t>
            </a:r>
            <a:r>
              <a:rPr lang="en-US" sz="2000" dirty="0" smtClean="0"/>
              <a:t>= </a:t>
            </a:r>
            <a:r>
              <a:rPr lang="en-US" sz="2000" i="1" dirty="0" smtClean="0"/>
              <a:t>(1+2z</a:t>
            </a:r>
            <a:r>
              <a:rPr lang="en-US" sz="2000" i="1" baseline="30000" dirty="0" smtClean="0"/>
              <a:t>−1 </a:t>
            </a:r>
            <a:r>
              <a:rPr lang="en-US" sz="2000" i="1" dirty="0" smtClean="0"/>
              <a:t>+2z</a:t>
            </a:r>
            <a:r>
              <a:rPr lang="en-US" sz="2000" i="1" baseline="30000" dirty="0" smtClean="0"/>
              <a:t>−2 </a:t>
            </a:r>
            <a:r>
              <a:rPr lang="en-US" sz="2000" i="1" dirty="0" smtClean="0"/>
              <a:t>+ z</a:t>
            </a:r>
            <a:r>
              <a:rPr lang="en-US" sz="2000" i="1" baseline="30000" dirty="0" smtClean="0"/>
              <a:t>−3</a:t>
            </a:r>
            <a:r>
              <a:rPr lang="en-US" sz="2000" i="1" dirty="0" smtClean="0"/>
              <a:t>) x[n] </a:t>
            </a:r>
          </a:p>
          <a:p>
            <a:r>
              <a:rPr lang="en-US" sz="2400" dirty="0" smtClean="0"/>
              <a:t>The complex scaling factor </a:t>
            </a:r>
          </a:p>
          <a:p>
            <a:pPr lvl="2">
              <a:buNone/>
            </a:pPr>
            <a:r>
              <a:rPr lang="en-US" sz="2000" dirty="0" smtClean="0"/>
              <a:t>H(</a:t>
            </a:r>
            <a:r>
              <a:rPr lang="en-US" sz="2000" i="1" dirty="0" smtClean="0"/>
              <a:t>z</a:t>
            </a:r>
            <a:r>
              <a:rPr lang="en-US" sz="2000" dirty="0" smtClean="0"/>
              <a:t>) = </a:t>
            </a:r>
            <a:r>
              <a:rPr lang="en-US" sz="2000" i="1" dirty="0" smtClean="0"/>
              <a:t>1+2z</a:t>
            </a:r>
            <a:r>
              <a:rPr lang="en-US" sz="2000" i="1" baseline="30000" dirty="0" smtClean="0"/>
              <a:t>−1 </a:t>
            </a:r>
            <a:r>
              <a:rPr lang="en-US" sz="2000" i="1" dirty="0" smtClean="0"/>
              <a:t>+2z</a:t>
            </a:r>
            <a:r>
              <a:rPr lang="en-US" sz="2000" i="1" baseline="30000" dirty="0" smtClean="0"/>
              <a:t>−2 </a:t>
            </a:r>
            <a:r>
              <a:rPr lang="en-US" sz="2000" i="1" dirty="0" smtClean="0"/>
              <a:t>+ z</a:t>
            </a:r>
            <a:r>
              <a:rPr lang="en-US" sz="2000" i="1" baseline="30000" dirty="0" smtClean="0"/>
              <a:t>−3</a:t>
            </a:r>
            <a:r>
              <a:rPr lang="en-US" sz="2000" i="1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is known as the </a:t>
            </a:r>
            <a:r>
              <a:rPr lang="en-US" sz="2400" dirty="0" smtClean="0">
                <a:solidFill>
                  <a:srgbClr val="FF0000"/>
                </a:solidFill>
              </a:rPr>
              <a:t>system function </a:t>
            </a:r>
            <a:r>
              <a:rPr lang="en-US" sz="2400" dirty="0" smtClean="0"/>
              <a:t>of the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. The frequency response 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 of an FIR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is the restriction of its system function to the unit circle z = 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9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9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9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9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9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9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9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9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9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799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6868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smtClean="0"/>
              <a:t>Problems: 4.2, 4.4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9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51888" cy="384175"/>
          </a:xfrm>
        </p:spPr>
        <p:txBody>
          <a:bodyPr>
            <a:normAutofit fontScale="90000"/>
          </a:bodyPr>
          <a:lstStyle/>
          <a:p>
            <a:endParaRPr lang="en-US" i="0" dirty="0"/>
          </a:p>
        </p:txBody>
      </p:sp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In developing the DFT, we considered discrete-time signals which are either vectors (i.e., consisted of </a:t>
            </a:r>
            <a:r>
              <a:rPr lang="en-US" sz="2400" dirty="0" err="1" smtClean="0"/>
              <a:t>ﬁnitely</a:t>
            </a:r>
            <a:r>
              <a:rPr lang="en-US" sz="2400" dirty="0" smtClean="0"/>
              <a:t> many samples) or periodic extensions thereof. We now turn our attention to general discrete-time signals, namely sequences such as </a:t>
            </a:r>
          </a:p>
          <a:p>
            <a:pPr lvl="1" algn="ctr"/>
            <a:r>
              <a:rPr lang="en-US" sz="2200" dirty="0" smtClean="0"/>
              <a:t>x = x[ · ]= {x[n],n ∈ Z} </a:t>
            </a:r>
          </a:p>
          <a:p>
            <a:pPr lvl="1" algn="ctr"/>
            <a:endParaRPr lang="en-US" sz="2200" dirty="0" smtClean="0"/>
          </a:p>
          <a:p>
            <a:r>
              <a:rPr lang="en-US" sz="2400" dirty="0" smtClean="0"/>
              <a:t>If x is a linear combination of (not necessarily periodic) sinusoids, then it also has a spectrum. Its spectrum consists of the </a:t>
            </a:r>
            <a:r>
              <a:rPr lang="en-US" sz="2400" dirty="0" err="1" smtClean="0"/>
              <a:t>coeﬃcients</a:t>
            </a:r>
            <a:r>
              <a:rPr lang="en-US" sz="2400" dirty="0" smtClean="0"/>
              <a:t> of these sinusoids given (or plotted) as a function of frequency. 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048000"/>
            <a:ext cx="7696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9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51888" cy="384175"/>
          </a:xfrm>
        </p:spPr>
        <p:txBody>
          <a:bodyPr>
            <a:normAutofit fontScale="90000"/>
          </a:bodyPr>
          <a:lstStyle/>
          <a:p>
            <a:endParaRPr lang="en-US" i="0" dirty="0"/>
          </a:p>
        </p:txBody>
      </p:sp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Linear </a:t>
            </a:r>
            <a:r>
              <a:rPr lang="en-US" sz="2400" dirty="0" err="1" smtClean="0"/>
              <a:t>ﬁlters</a:t>
            </a:r>
            <a:r>
              <a:rPr lang="en-US" sz="2400" dirty="0" smtClean="0"/>
              <a:t> can be used to alter the spectra of sequences in an immediate, “real time”, fashion. A linear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acts as a (linear) transformation of an input sequence x to an output sequence y. (Since the input and output spaces are </a:t>
            </a:r>
            <a:r>
              <a:rPr lang="en-US" sz="2400" dirty="0" err="1" smtClean="0"/>
              <a:t>inﬁnite</a:t>
            </a:r>
            <a:r>
              <a:rPr lang="en-US" sz="2400" dirty="0" smtClean="0"/>
              <a:t>-dimensional, this linear transformation is not represented by a </a:t>
            </a:r>
            <a:r>
              <a:rPr lang="en-US" sz="2400" dirty="0" err="1" smtClean="0"/>
              <a:t>ﬁnite</a:t>
            </a:r>
            <a:r>
              <a:rPr lang="en-US" sz="2400" dirty="0" smtClean="0"/>
              <a:t>-dimensional matrix.) </a:t>
            </a:r>
          </a:p>
          <a:p>
            <a:endParaRPr lang="en-US" sz="2400" dirty="0" smtClean="0"/>
          </a:p>
          <a:p>
            <a:pPr algn="ctr"/>
            <a:r>
              <a:rPr lang="en-US" sz="2400" dirty="0" smtClean="0"/>
              <a:t>y = </a:t>
            </a:r>
            <a:r>
              <a:rPr lang="en-US" sz="2400" i="1" dirty="0" smtClean="0"/>
              <a:t>H</a:t>
            </a:r>
            <a:r>
              <a:rPr lang="en-US" sz="2400" dirty="0" smtClean="0"/>
              <a:t>(x) </a:t>
            </a:r>
            <a:endParaRPr lang="en-US" sz="24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Analytically, the simplest discrete-time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is the so-called </a:t>
            </a:r>
            <a:r>
              <a:rPr lang="en-US" sz="2400" dirty="0" err="1" smtClean="0"/>
              <a:t>ﬁnite</a:t>
            </a:r>
            <a:r>
              <a:rPr lang="en-US" sz="2400" dirty="0" smtClean="0"/>
              <a:t> impulse response (FIR)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. At each sampling instant n, a new input sample is read in and stored in a </a:t>
            </a:r>
            <a:r>
              <a:rPr lang="en-US" sz="2400" dirty="0" err="1" smtClean="0"/>
              <a:t>buﬀer</a:t>
            </a:r>
            <a:r>
              <a:rPr lang="en-US" sz="2400" dirty="0" smtClean="0"/>
              <a:t> containing the M + 1 most recent input samples, i.e., x[n − M : n]. These samples are linearly combined using a </a:t>
            </a:r>
            <a:r>
              <a:rPr lang="en-US" sz="2400" dirty="0" err="1" smtClean="0"/>
              <a:t>ﬁxed</a:t>
            </a:r>
            <a:r>
              <a:rPr lang="en-US" sz="2400" dirty="0" smtClean="0"/>
              <a:t> vector b of </a:t>
            </a:r>
            <a:r>
              <a:rPr lang="en-US" sz="2400" dirty="0" err="1" smtClean="0"/>
              <a:t>coeﬃcients</a:t>
            </a:r>
            <a:r>
              <a:rPr lang="en-US" sz="2400" dirty="0" smtClean="0"/>
              <a:t> to produce an output sample y[n]. This procedure is described by a single formula: </a:t>
            </a:r>
          </a:p>
          <a:p>
            <a:r>
              <a:rPr lang="en-US" sz="2400" dirty="0" smtClean="0"/>
              <a:t> </a:t>
            </a:r>
          </a:p>
          <a:p>
            <a:pPr lvl="2"/>
            <a:r>
              <a:rPr lang="en-US" sz="2000" i="1" dirty="0" smtClean="0"/>
              <a:t>y[n]= b</a:t>
            </a:r>
            <a:r>
              <a:rPr lang="en-US" sz="2000" i="1" baseline="-25000" dirty="0" smtClean="0"/>
              <a:t>0</a:t>
            </a:r>
            <a:r>
              <a:rPr lang="en-US" sz="2000" i="1" dirty="0" smtClean="0"/>
              <a:t>x[n]+ b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x[n − 1] + ··· + </a:t>
            </a:r>
            <a:r>
              <a:rPr lang="en-US" sz="2000" i="1" dirty="0" err="1" smtClean="0"/>
              <a:t>b</a:t>
            </a:r>
            <a:r>
              <a:rPr lang="en-US" sz="2000" i="1" baseline="-25000" dirty="0" err="1" smtClean="0"/>
              <a:t>M</a:t>
            </a:r>
            <a:r>
              <a:rPr lang="en-US" sz="2000" i="1" dirty="0" smtClean="0"/>
              <a:t> x[n − M] ,n ∈ Z , </a:t>
            </a:r>
          </a:p>
          <a:p>
            <a:r>
              <a:rPr lang="en-US" sz="2400" dirty="0" smtClean="0"/>
              <a:t>known as the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input-output relationship. 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84262"/>
            <a:ext cx="8610600" cy="5773738"/>
          </a:xfrm>
          <a:noFill/>
          <a:ln/>
        </p:spPr>
        <p:txBody>
          <a:bodyPr>
            <a:noAutofit/>
          </a:bodyPr>
          <a:lstStyle/>
          <a:p>
            <a:r>
              <a:rPr lang="en-US" sz="2400" dirty="0" smtClean="0"/>
              <a:t>An FIR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has two notable properties: </a:t>
            </a:r>
          </a:p>
          <a:p>
            <a:pPr lvl="1"/>
            <a:r>
              <a:rPr lang="en-US" sz="2200" dirty="0" smtClean="0"/>
              <a:t>Linearity:</a:t>
            </a:r>
          </a:p>
          <a:p>
            <a:pPr lvl="2"/>
            <a:r>
              <a:rPr lang="en-US" sz="2000" dirty="0" smtClean="0"/>
              <a:t>If three identical </a:t>
            </a:r>
            <a:r>
              <a:rPr lang="en-US" sz="2000" dirty="0" err="1" smtClean="0"/>
              <a:t>ﬁlters</a:t>
            </a:r>
            <a:r>
              <a:rPr lang="en-US" sz="2000" dirty="0" smtClean="0"/>
              <a:t> are used on input sequences x</a:t>
            </a:r>
            <a:r>
              <a:rPr lang="en-US" sz="2000" baseline="30000" dirty="0" smtClean="0"/>
              <a:t>(1)</a:t>
            </a:r>
            <a:r>
              <a:rPr lang="en-US" sz="2000" dirty="0" smtClean="0"/>
              <a:t>, x</a:t>
            </a:r>
            <a:r>
              <a:rPr lang="en-US" sz="2000" baseline="30000" dirty="0" smtClean="0"/>
              <a:t>(2) </a:t>
            </a:r>
            <a:r>
              <a:rPr lang="en-US" sz="2000" dirty="0" smtClean="0"/>
              <a:t>and x</a:t>
            </a:r>
            <a:r>
              <a:rPr lang="en-US" sz="2000" baseline="30000" dirty="0" smtClean="0"/>
              <a:t>(3) </a:t>
            </a:r>
            <a:r>
              <a:rPr lang="en-US" sz="2000" dirty="0" smtClean="0"/>
              <a:t>= 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x</a:t>
            </a:r>
            <a:r>
              <a:rPr lang="en-US" sz="2000" baseline="30000" dirty="0" smtClean="0"/>
              <a:t>(1) </a:t>
            </a:r>
            <a:r>
              <a:rPr lang="en-US" sz="2000" dirty="0" smtClean="0"/>
              <a:t>+ 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x</a:t>
            </a:r>
            <a:r>
              <a:rPr lang="en-US" sz="2000" baseline="30000" dirty="0" smtClean="0"/>
              <a:t>(2)</a:t>
            </a:r>
            <a:r>
              <a:rPr lang="en-US" sz="2000" dirty="0" smtClean="0"/>
              <a:t>, then the output sequence of the third </a:t>
            </a:r>
            <a:r>
              <a:rPr lang="en-US" sz="2000" dirty="0" err="1" smtClean="0"/>
              <a:t>ﬁlter</a:t>
            </a:r>
            <a:r>
              <a:rPr lang="en-US" sz="2000" dirty="0" smtClean="0"/>
              <a:t> is the same (in terms of </a:t>
            </a:r>
            <a:r>
              <a:rPr lang="en-US" sz="2000" dirty="0" err="1" smtClean="0"/>
              <a:t>coeﬃcients</a:t>
            </a:r>
            <a:r>
              <a:rPr lang="en-US" sz="2000" dirty="0" smtClean="0"/>
              <a:t>) linear combination of the output sequences of the </a:t>
            </a:r>
            <a:r>
              <a:rPr lang="en-US" sz="2000" dirty="0" err="1" smtClean="0"/>
              <a:t>ﬁrst</a:t>
            </a:r>
            <a:r>
              <a:rPr lang="en-US" sz="2000" dirty="0" smtClean="0"/>
              <a:t> two </a:t>
            </a:r>
            <a:r>
              <a:rPr lang="en-US" sz="2000" dirty="0" err="1" smtClean="0"/>
              <a:t>ﬁlters</a:t>
            </a:r>
            <a:r>
              <a:rPr lang="en-US" sz="2000" dirty="0" smtClean="0"/>
              <a:t>, i.e., y</a:t>
            </a:r>
            <a:r>
              <a:rPr lang="en-US" sz="2000" baseline="30000" dirty="0" smtClean="0"/>
              <a:t>(3) </a:t>
            </a:r>
            <a:r>
              <a:rPr lang="en-US" sz="2000" dirty="0" smtClean="0"/>
              <a:t>=c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y</a:t>
            </a:r>
            <a:r>
              <a:rPr lang="en-US" sz="2000" baseline="30000" dirty="0" smtClean="0"/>
              <a:t>(1) </a:t>
            </a:r>
            <a:r>
              <a:rPr lang="en-US" sz="2000" dirty="0" smtClean="0"/>
              <a:t>+ 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y</a:t>
            </a:r>
            <a:r>
              <a:rPr lang="en-US" sz="2000" baseline="30000" dirty="0" smtClean="0"/>
              <a:t>(2)</a:t>
            </a:r>
          </a:p>
          <a:p>
            <a:pPr>
              <a:buNone/>
            </a:pPr>
            <a:endParaRPr lang="en-US" sz="2400" dirty="0" smtClean="0"/>
          </a:p>
          <a:p>
            <a:pPr lvl="1"/>
            <a:r>
              <a:rPr lang="en-US" sz="2200" dirty="0" smtClean="0"/>
              <a:t>Time invariance: </a:t>
            </a:r>
          </a:p>
          <a:p>
            <a:pPr lvl="2"/>
            <a:r>
              <a:rPr lang="en-US" sz="2000" dirty="0" smtClean="0"/>
              <a:t>If two identical </a:t>
            </a:r>
            <a:r>
              <a:rPr lang="en-US" sz="2000" dirty="0" err="1" smtClean="0"/>
              <a:t>ﬁlters</a:t>
            </a:r>
            <a:r>
              <a:rPr lang="en-US" sz="2000" dirty="0" smtClean="0"/>
              <a:t> are used on two input sequences which are time-delayed versions of each other, then the observed output sequences will also be time-delayed versions of each other (with the same delay).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An FIR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</a:t>
            </a:r>
            <a:r>
              <a:rPr lang="en-US" sz="2400" dirty="0" err="1" smtClean="0"/>
              <a:t>modiﬁes</a:t>
            </a:r>
            <a:r>
              <a:rPr lang="en-US" sz="2400" dirty="0" smtClean="0"/>
              <a:t> the spectrum of an input sequence x, </a:t>
            </a:r>
            <a:r>
              <a:rPr lang="en-US" sz="2400" dirty="0" err="1" smtClean="0"/>
              <a:t>i.e</a:t>
            </a:r>
            <a:r>
              <a:rPr lang="en-US" sz="2400" dirty="0" smtClean="0"/>
              <a:t>, it changes the amounts (</a:t>
            </a:r>
            <a:r>
              <a:rPr lang="en-US" sz="2400" dirty="0" err="1" smtClean="0"/>
              <a:t>coeﬃcients</a:t>
            </a:r>
            <a:r>
              <a:rPr lang="en-US" sz="2400" dirty="0" smtClean="0"/>
              <a:t>) of the sinusoidal components of x. To illustrate this point, we take a single complex sinusoid of frequency ω: </a:t>
            </a:r>
          </a:p>
          <a:p>
            <a:pPr lvl="1" algn="ctr">
              <a:buNone/>
            </a:pPr>
            <a:r>
              <a:rPr lang="en-US" sz="2200" dirty="0" smtClean="0"/>
              <a:t>x[n]= </a:t>
            </a:r>
            <a:r>
              <a:rPr lang="en-US" sz="2200" dirty="0" err="1" smtClean="0"/>
              <a:t>e</a:t>
            </a:r>
            <a:r>
              <a:rPr lang="en-US" sz="2200" baseline="30000" dirty="0" err="1" smtClean="0"/>
              <a:t>jωn</a:t>
            </a:r>
            <a:r>
              <a:rPr lang="en-US" sz="2200" baseline="30000" dirty="0" smtClean="0"/>
              <a:t> </a:t>
            </a:r>
            <a:r>
              <a:rPr lang="en-US" sz="2200" dirty="0" smtClean="0"/>
              <a:t>,n ∈ Z 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and put it through a </a:t>
            </a:r>
            <a:r>
              <a:rPr lang="en-US" sz="2400" dirty="0" err="1" smtClean="0">
                <a:solidFill>
                  <a:schemeClr val="tx1"/>
                </a:solidFill>
              </a:rPr>
              <a:t>ﬁlter</a:t>
            </a:r>
            <a:r>
              <a:rPr lang="en-US" sz="2400" dirty="0" smtClean="0">
                <a:solidFill>
                  <a:schemeClr val="tx1"/>
                </a:solidFill>
              </a:rPr>
              <a:t> with </a:t>
            </a:r>
            <a:r>
              <a:rPr lang="en-US" sz="2400" dirty="0" err="1" smtClean="0">
                <a:solidFill>
                  <a:schemeClr val="tx1"/>
                </a:solidFill>
              </a:rPr>
              <a:t>coeﬃcient</a:t>
            </a:r>
            <a:r>
              <a:rPr lang="en-US" sz="2400" dirty="0" smtClean="0">
                <a:solidFill>
                  <a:schemeClr val="tx1"/>
                </a:solidFill>
              </a:rPr>
              <a:t> vector b =[1 2 2 1]</a:t>
            </a:r>
            <a:r>
              <a:rPr lang="en-US" sz="2400" baseline="30000" dirty="0" smtClean="0">
                <a:solidFill>
                  <a:schemeClr val="tx1"/>
                </a:solidFill>
              </a:rPr>
              <a:t>T</a:t>
            </a:r>
            <a:r>
              <a:rPr lang="en-US" sz="2400" dirty="0" smtClean="0">
                <a:solidFill>
                  <a:schemeClr val="tx1"/>
                </a:solidFill>
              </a:rPr>
              <a:t> . </a:t>
            </a:r>
          </a:p>
          <a:p>
            <a:pPr lvl="1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The output sequence y is given by </a:t>
            </a:r>
          </a:p>
          <a:p>
            <a:pPr lvl="1">
              <a:buNone/>
            </a:pPr>
            <a:r>
              <a:rPr lang="en-US" sz="2200" dirty="0" smtClean="0"/>
              <a:t>y[n]= x[n]+2x[n − 1] + 2x[n − 2] + x[n − 3] </a:t>
            </a:r>
          </a:p>
          <a:p>
            <a:pPr lvl="1">
              <a:buNone/>
            </a:pPr>
            <a:r>
              <a:rPr lang="en-US" sz="2200" dirty="0" smtClean="0"/>
              <a:t>        = </a:t>
            </a:r>
            <a:r>
              <a:rPr lang="en-US" sz="2200" dirty="0" err="1" smtClean="0"/>
              <a:t>e</a:t>
            </a:r>
            <a:r>
              <a:rPr lang="en-US" sz="2200" baseline="30000" dirty="0" err="1" smtClean="0"/>
              <a:t>jωn</a:t>
            </a:r>
            <a:r>
              <a:rPr lang="en-US" sz="2200" baseline="30000" dirty="0" smtClean="0"/>
              <a:t> </a:t>
            </a:r>
            <a:r>
              <a:rPr lang="en-US" sz="2200" dirty="0" smtClean="0"/>
              <a:t>+ 2e</a:t>
            </a:r>
            <a:r>
              <a:rPr lang="en-US" sz="2200" baseline="30000" dirty="0" smtClean="0"/>
              <a:t>jω(n−1) </a:t>
            </a:r>
            <a:r>
              <a:rPr lang="en-US" sz="2200" dirty="0" smtClean="0"/>
              <a:t>+ 2e</a:t>
            </a:r>
            <a:r>
              <a:rPr lang="en-US" sz="2200" baseline="30000" dirty="0" smtClean="0"/>
              <a:t>jω(n−2) </a:t>
            </a:r>
            <a:r>
              <a:rPr lang="en-US" sz="2200" dirty="0" smtClean="0"/>
              <a:t>+</a:t>
            </a:r>
            <a:r>
              <a:rPr lang="en-US" sz="2200" dirty="0" err="1" smtClean="0"/>
              <a:t>e</a:t>
            </a:r>
            <a:r>
              <a:rPr lang="en-US" sz="2200" baseline="30000" dirty="0" err="1" smtClean="0"/>
              <a:t>jω</a:t>
            </a:r>
            <a:r>
              <a:rPr lang="en-US" sz="2200" baseline="30000" dirty="0" smtClean="0"/>
              <a:t>(n−3)</a:t>
            </a:r>
          </a:p>
          <a:p>
            <a:pPr lvl="1">
              <a:buNone/>
            </a:pPr>
            <a:r>
              <a:rPr lang="en-US" sz="2200" dirty="0" smtClean="0"/>
              <a:t>		= (1+2e</a:t>
            </a:r>
            <a:r>
              <a:rPr lang="en-US" sz="2200" baseline="30000" dirty="0" smtClean="0"/>
              <a:t>−jω </a:t>
            </a:r>
            <a:r>
              <a:rPr lang="en-US" sz="2200" dirty="0" smtClean="0"/>
              <a:t>+2e</a:t>
            </a:r>
            <a:r>
              <a:rPr lang="en-US" sz="2200" baseline="30000" dirty="0" smtClean="0"/>
              <a:t>-j2ω</a:t>
            </a:r>
            <a:r>
              <a:rPr lang="en-US" sz="2200" dirty="0" smtClean="0"/>
              <a:t>+e</a:t>
            </a:r>
            <a:r>
              <a:rPr lang="en-US" sz="2200" baseline="30000" dirty="0" smtClean="0"/>
              <a:t>-j3ω</a:t>
            </a:r>
            <a:r>
              <a:rPr lang="en-US" sz="2200" dirty="0" smtClean="0"/>
              <a:t>) </a:t>
            </a:r>
            <a:r>
              <a:rPr lang="en-US" sz="2200" dirty="0" err="1" smtClean="0"/>
              <a:t>e</a:t>
            </a:r>
            <a:r>
              <a:rPr lang="en-US" sz="2200" baseline="30000" dirty="0" err="1" smtClean="0"/>
              <a:t>jωn</a:t>
            </a:r>
            <a:endParaRPr lang="en-US" sz="2200" dirty="0" smtClean="0"/>
          </a:p>
          <a:p>
            <a:pPr lvl="1">
              <a:buNone/>
            </a:pPr>
            <a:r>
              <a:rPr lang="en-US" sz="2200" dirty="0" smtClean="0"/>
              <a:t>		= (1+2e</a:t>
            </a:r>
            <a:r>
              <a:rPr lang="en-US" sz="2200" baseline="30000" dirty="0" smtClean="0"/>
              <a:t>−jω </a:t>
            </a:r>
            <a:r>
              <a:rPr lang="en-US" sz="2200" dirty="0" smtClean="0"/>
              <a:t>+2e</a:t>
            </a:r>
            <a:r>
              <a:rPr lang="en-US" sz="2200" baseline="30000" dirty="0" smtClean="0"/>
              <a:t>-j2ω </a:t>
            </a:r>
            <a:r>
              <a:rPr lang="en-US" sz="2200" dirty="0" smtClean="0"/>
              <a:t>+e</a:t>
            </a:r>
            <a:r>
              <a:rPr lang="en-US" sz="2200" baseline="30000" dirty="0" smtClean="0"/>
              <a:t>−j3ω</a:t>
            </a:r>
            <a:r>
              <a:rPr lang="en-US" sz="2200" dirty="0" smtClean="0"/>
              <a:t>) · </a:t>
            </a:r>
            <a:r>
              <a:rPr lang="en-US" sz="2200" i="1" dirty="0" smtClean="0"/>
              <a:t>x[n] </a:t>
            </a:r>
          </a:p>
          <a:p>
            <a:r>
              <a:rPr lang="en-US" sz="2400" dirty="0" smtClean="0"/>
              <a:t>Thus the output is a complex sinusoid of the same frequency; the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merely scales the input by a complex factor which depends on the frequency ω. This is true for any FIR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84262"/>
            <a:ext cx="88392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The scaling factor above is known as the </a:t>
            </a:r>
            <a:r>
              <a:rPr lang="en-US" sz="2400" dirty="0" smtClean="0">
                <a:solidFill>
                  <a:srgbClr val="FF0000"/>
                </a:solidFill>
              </a:rPr>
              <a:t>frequency response </a:t>
            </a:r>
            <a:r>
              <a:rPr lang="en-US" sz="2400" dirty="0" smtClean="0"/>
              <a:t>of the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and is denoted by 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): </a:t>
            </a:r>
          </a:p>
          <a:p>
            <a:pPr algn="ctr"/>
            <a:r>
              <a:rPr lang="en-US" sz="2400" dirty="0" smtClean="0"/>
              <a:t>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1+2e</a:t>
            </a:r>
            <a:r>
              <a:rPr lang="en-US" sz="2400" baseline="30000" dirty="0" smtClean="0"/>
              <a:t>−jω </a:t>
            </a:r>
            <a:r>
              <a:rPr lang="en-US" sz="2400" dirty="0" smtClean="0"/>
              <a:t>+2e</a:t>
            </a:r>
            <a:r>
              <a:rPr lang="en-US" sz="2400" baseline="30000" dirty="0" smtClean="0"/>
              <a:t>-j2ω</a:t>
            </a:r>
            <a:r>
              <a:rPr lang="en-US" sz="2400" dirty="0" smtClean="0"/>
              <a:t>+e</a:t>
            </a:r>
            <a:r>
              <a:rPr lang="en-US" sz="2400" baseline="30000" dirty="0" smtClean="0"/>
              <a:t>-j3ω</a:t>
            </a:r>
            <a:endParaRPr lang="en-US" sz="2400" dirty="0" smtClean="0"/>
          </a:p>
          <a:p>
            <a:r>
              <a:rPr lang="en-US" sz="2400" dirty="0" smtClean="0"/>
              <a:t>It is a polynomial in (negative) powers of 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. The expression for 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 can be </a:t>
            </a:r>
            <a:r>
              <a:rPr lang="en-US" sz="2400" dirty="0" err="1" smtClean="0"/>
              <a:t>simpliﬁed</a:t>
            </a:r>
            <a:r>
              <a:rPr lang="en-US" sz="2400" dirty="0" smtClean="0"/>
              <a:t> by noting the (non-circular) symmetry of the </a:t>
            </a:r>
            <a:r>
              <a:rPr lang="en-US" sz="2400" dirty="0" err="1" smtClean="0"/>
              <a:t>coeﬃcient</a:t>
            </a:r>
            <a:r>
              <a:rPr lang="en-US" sz="2400" dirty="0" smtClean="0"/>
              <a:t> vector </a:t>
            </a:r>
          </a:p>
          <a:p>
            <a:pPr algn="ctr">
              <a:buNone/>
            </a:pPr>
            <a:r>
              <a:rPr lang="en-US" sz="2400" dirty="0" smtClean="0"/>
              <a:t>b = b</a:t>
            </a:r>
            <a:r>
              <a:rPr lang="en-US" sz="2400" baseline="-25000" dirty="0" smtClean="0"/>
              <a:t>0:3</a:t>
            </a:r>
            <a:r>
              <a:rPr lang="en-US" sz="24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smtClean="0"/>
              <a:t>[1 2 2 1]</a:t>
            </a:r>
            <a:r>
              <a:rPr lang="en-US" sz="2400" baseline="30000" dirty="0" smtClean="0"/>
              <a:t>T 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about the “middle” index 3/2. Factoring out e</a:t>
            </a:r>
            <a:r>
              <a:rPr lang="en-US" sz="2400" baseline="30000" dirty="0" smtClean="0"/>
              <a:t>−j3ω/2</a:t>
            </a:r>
            <a:r>
              <a:rPr lang="en-US" sz="2400" dirty="0" smtClean="0"/>
              <a:t>, we obtain </a:t>
            </a:r>
          </a:p>
          <a:p>
            <a:pPr lvl="1" algn="ctr">
              <a:buNone/>
            </a:pPr>
            <a:r>
              <a:rPr lang="en-US" sz="2000" dirty="0" smtClean="0"/>
              <a:t>H(</a:t>
            </a:r>
            <a:r>
              <a:rPr lang="en-US" sz="2000" dirty="0" err="1" smtClean="0"/>
              <a:t>e</a:t>
            </a:r>
            <a:r>
              <a:rPr lang="en-US" sz="2000" baseline="30000" dirty="0" err="1" smtClean="0"/>
              <a:t>jω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= e</a:t>
            </a:r>
            <a:r>
              <a:rPr lang="en-US" sz="2000" baseline="30000" dirty="0" smtClean="0"/>
              <a:t>−j3ω/2 </a:t>
            </a:r>
            <a:r>
              <a:rPr lang="en-US" sz="2000" dirty="0" smtClean="0"/>
              <a:t>(e</a:t>
            </a:r>
            <a:r>
              <a:rPr lang="en-US" sz="2000" baseline="30000" dirty="0" smtClean="0"/>
              <a:t>j3ω/2 </a:t>
            </a:r>
            <a:r>
              <a:rPr lang="en-US" sz="2000" dirty="0" smtClean="0"/>
              <a:t>+2e</a:t>
            </a:r>
            <a:r>
              <a:rPr lang="en-US" sz="2000" baseline="30000" dirty="0" smtClean="0"/>
              <a:t>jω/2 </a:t>
            </a:r>
            <a:r>
              <a:rPr lang="en-US" sz="2000" dirty="0" smtClean="0"/>
              <a:t>+2e</a:t>
            </a:r>
            <a:r>
              <a:rPr lang="en-US" sz="2000" baseline="30000" dirty="0" smtClean="0"/>
              <a:t>-jω/2</a:t>
            </a:r>
            <a:r>
              <a:rPr lang="en-US" sz="2000" dirty="0" smtClean="0"/>
              <a:t>+e</a:t>
            </a:r>
            <a:r>
              <a:rPr lang="en-US" sz="2000" baseline="30000" dirty="0" smtClean="0"/>
              <a:t>-j3ω/2</a:t>
            </a:r>
            <a:r>
              <a:rPr lang="en-US" sz="2000" dirty="0" smtClean="0"/>
              <a:t>)</a:t>
            </a:r>
          </a:p>
          <a:p>
            <a:pPr lvl="1" algn="ctr">
              <a:buNone/>
            </a:pPr>
            <a:r>
              <a:rPr lang="en-US" sz="2200" dirty="0" smtClean="0"/>
              <a:t>	= </a:t>
            </a:r>
            <a:r>
              <a:rPr lang="en-US" sz="2400" dirty="0" smtClean="0"/>
              <a:t>e</a:t>
            </a:r>
            <a:r>
              <a:rPr lang="en-US" sz="2400" baseline="30000" dirty="0" smtClean="0"/>
              <a:t>−j3ω/2</a:t>
            </a:r>
            <a:r>
              <a:rPr lang="en-US" sz="2200" dirty="0" smtClean="0"/>
              <a:t> · (4 </a:t>
            </a:r>
            <a:r>
              <a:rPr lang="en-US" sz="2200" dirty="0" err="1" smtClean="0"/>
              <a:t>cos</a:t>
            </a:r>
            <a:r>
              <a:rPr lang="en-US" sz="2200" dirty="0" smtClean="0"/>
              <a:t>(ω/2) + 2cos(3ω/2))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773738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modulus |H(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)| of the frequency response is known as the </a:t>
            </a:r>
            <a:r>
              <a:rPr lang="en-US" sz="2400" dirty="0" smtClean="0">
                <a:solidFill>
                  <a:srgbClr val="FF0000"/>
                </a:solidFill>
              </a:rPr>
              <a:t>amplitude</a:t>
            </a:r>
            <a:r>
              <a:rPr lang="en-US" sz="2400" dirty="0" smtClean="0"/>
              <a:t>, or </a:t>
            </a:r>
            <a:r>
              <a:rPr lang="en-US" sz="2400" dirty="0" smtClean="0">
                <a:solidFill>
                  <a:srgbClr val="FF0000"/>
                </a:solidFill>
              </a:rPr>
              <a:t>magnitude</a:t>
            </a:r>
            <a:r>
              <a:rPr lang="en-US" sz="2400" dirty="0" smtClean="0"/>
              <a:t>, response of the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. In this case, noting that |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jθ</a:t>
            </a:r>
            <a:r>
              <a:rPr lang="en-US" sz="2400" dirty="0" smtClean="0"/>
              <a:t>| = 1, we have </a:t>
            </a:r>
          </a:p>
          <a:p>
            <a:pPr algn="ctr">
              <a:buNone/>
            </a:pPr>
            <a:r>
              <a:rPr lang="en-US" sz="2400" dirty="0" smtClean="0"/>
              <a:t>|H(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)| = |4 </a:t>
            </a:r>
            <a:r>
              <a:rPr lang="en-US" sz="2400" dirty="0" err="1" smtClean="0"/>
              <a:t>cos</a:t>
            </a:r>
            <a:r>
              <a:rPr lang="en-US" sz="2400" dirty="0" smtClean="0"/>
              <a:t>(ω/2) + 2cos(3ω/2)| </a:t>
            </a:r>
          </a:p>
          <a:p>
            <a:pPr algn="ctr">
              <a:buNone/>
            </a:pPr>
            <a:endParaRPr lang="en-US" sz="2400" dirty="0" smtClean="0"/>
          </a:p>
          <a:p>
            <a:r>
              <a:rPr lang="en-US" sz="2400" dirty="0" smtClean="0"/>
              <a:t>This function of ω is symmetric about ω = π and has three </a:t>
            </a:r>
            <a:r>
              <a:rPr lang="en-US" sz="2400" dirty="0" smtClean="0">
                <a:solidFill>
                  <a:srgbClr val="FF0000"/>
                </a:solidFill>
              </a:rPr>
              <a:t>zeros </a:t>
            </a:r>
            <a:r>
              <a:rPr lang="en-US" sz="2400" dirty="0" smtClean="0"/>
              <a:t>in the interval [0, 2π): at ω =2π/3, π and 4π/3. Thus for any of the three input sequences </a:t>
            </a:r>
          </a:p>
          <a:p>
            <a:pPr algn="ctr">
              <a:buNone/>
            </a:pPr>
            <a:r>
              <a:rPr lang="en-US" sz="2400" dirty="0" smtClean="0"/>
              <a:t>x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[</a:t>
            </a:r>
            <a:r>
              <a:rPr lang="en-US" sz="2400" i="1" dirty="0" smtClean="0"/>
              <a:t>n</a:t>
            </a:r>
            <a:r>
              <a:rPr lang="en-US" sz="2400" dirty="0" smtClean="0"/>
              <a:t>]=e</a:t>
            </a:r>
            <a:r>
              <a:rPr lang="en-US" sz="2400" baseline="30000" dirty="0" smtClean="0"/>
              <a:t>j2πn/3</a:t>
            </a:r>
            <a:r>
              <a:rPr lang="en-US" sz="2400" dirty="0" smtClean="0"/>
              <a:t> , x</a:t>
            </a:r>
            <a:r>
              <a:rPr lang="en-US" sz="2400" baseline="30000" dirty="0" smtClean="0"/>
              <a:t>(2)</a:t>
            </a:r>
            <a:r>
              <a:rPr lang="en-US" sz="2400" dirty="0" smtClean="0"/>
              <a:t>[n]=(−1)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, x</a:t>
            </a:r>
            <a:r>
              <a:rPr lang="en-US" sz="2400" baseline="30000" dirty="0" smtClean="0"/>
              <a:t>(3)</a:t>
            </a:r>
            <a:r>
              <a:rPr lang="en-US" sz="2400" dirty="0" smtClean="0"/>
              <a:t>[</a:t>
            </a:r>
            <a:r>
              <a:rPr lang="en-US" sz="2400" i="1" dirty="0" smtClean="0"/>
              <a:t>n</a:t>
            </a:r>
            <a:r>
              <a:rPr lang="en-US" sz="2400" dirty="0" smtClean="0"/>
              <a:t>]=e</a:t>
            </a:r>
            <a:r>
              <a:rPr lang="en-US" sz="2400" baseline="30000" dirty="0" smtClean="0"/>
              <a:t>j4πn/3</a:t>
            </a:r>
            <a:r>
              <a:rPr lang="en-US" sz="2400" dirty="0" smtClean="0"/>
              <a:t>  ,n ∈ Z, </a:t>
            </a:r>
          </a:p>
          <a:p>
            <a:pPr algn="ctr">
              <a:buNone/>
            </a:pP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output equals 0 for all n. By linearity, the same is true about any linear combination of these three input sequences; in particular, the sequence x[n] = </a:t>
            </a:r>
            <a:r>
              <a:rPr lang="en-US" sz="2400" dirty="0" err="1" smtClean="0"/>
              <a:t>cos</a:t>
            </a:r>
            <a:r>
              <a:rPr lang="en-US" sz="2400" dirty="0" smtClean="0"/>
              <a:t>(2πn/3+φ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). </a:t>
            </a:r>
            <a:r>
              <a:rPr lang="en-US" sz="2400" dirty="0" smtClean="0"/>
              <a:t>Why?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This means that those frequencies have been </a:t>
            </a:r>
            <a:r>
              <a:rPr lang="en-US" sz="2400" dirty="0" smtClean="0">
                <a:solidFill>
                  <a:srgbClr val="FF0000"/>
                </a:solidFill>
              </a:rPr>
              <a:t>filtered</a:t>
            </a:r>
            <a:r>
              <a:rPr lang="en-US" sz="2400" dirty="0" smtClean="0"/>
              <a:t> from the original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The angle ∠H(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 of the frequency response is known as the phase response of the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. In this case, recalling that ∠z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∠z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∠z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we have </a:t>
            </a:r>
          </a:p>
          <a:p>
            <a:pPr algn="ctr">
              <a:buNone/>
            </a:pPr>
            <a:r>
              <a:rPr lang="en-US" sz="2400" dirty="0" smtClean="0"/>
              <a:t>∠H(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)= −(3ω/2)  + ∠ (4 </a:t>
            </a:r>
            <a:r>
              <a:rPr lang="en-US" sz="2400" dirty="0" err="1" smtClean="0"/>
              <a:t>cos</a:t>
            </a:r>
            <a:r>
              <a:rPr lang="en-US" sz="2400" dirty="0" smtClean="0"/>
              <a:t>(ω/2) + 2cos(3ω/2))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ﬁrst</a:t>
            </a:r>
            <a:r>
              <a:rPr lang="en-US" sz="2400" dirty="0" smtClean="0"/>
              <a:t> term is linear in ω, while the second equals 0 or ±π, depending on whether the real number 4 </a:t>
            </a:r>
            <a:r>
              <a:rPr lang="en-US" sz="2400" dirty="0" err="1" smtClean="0"/>
              <a:t>cos</a:t>
            </a:r>
            <a:r>
              <a:rPr lang="en-US" sz="2400" dirty="0" smtClean="0"/>
              <a:t>(ω/2) + 2cos(3ω/2) is positive or negative. This means that ∠H(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 is piecewise linear with constant slope (= −3/2) and discontinuities of size π occurring wherever 4 </a:t>
            </a:r>
            <a:r>
              <a:rPr lang="en-US" sz="2400" dirty="0" err="1" smtClean="0"/>
              <a:t>cos</a:t>
            </a:r>
            <a:r>
              <a:rPr lang="en-US" sz="2400" dirty="0" smtClean="0"/>
              <a:t>(ω/2) + 2cos(3ω/2) changes sign, i.e., at ω =2π/3, ω = π and ω =4π/3. </a:t>
            </a:r>
          </a:p>
          <a:p>
            <a:endParaRPr lang="en-US" sz="2400" dirty="0" smtClean="0"/>
          </a:p>
          <a:p>
            <a:r>
              <a:rPr lang="en-US" sz="2400" dirty="0" smtClean="0"/>
              <a:t>Note: The phase response ∠H(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</a:t>
            </a:r>
            <a:r>
              <a:rPr lang="en-US" sz="2400" dirty="0" smtClean="0"/>
              <a:t>) is piecewise linear for all FIR </a:t>
            </a:r>
            <a:r>
              <a:rPr lang="en-US" sz="2400" dirty="0" err="1" smtClean="0"/>
              <a:t>ﬁlters</a:t>
            </a:r>
            <a:r>
              <a:rPr lang="en-US" sz="2400" dirty="0" smtClean="0"/>
              <a:t> whose </a:t>
            </a:r>
            <a:r>
              <a:rPr lang="en-US" sz="2400" dirty="0" err="1" smtClean="0"/>
              <a:t>coeﬃcients</a:t>
            </a:r>
            <a:r>
              <a:rPr lang="en-US" sz="2400" dirty="0" smtClean="0"/>
              <a:t> have even or odd symmetry about the middle index (M/2).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56774</TotalTime>
  <Words>1240</Words>
  <Application>Microsoft Office PowerPoint</Application>
  <PresentationFormat>On-screen Show (4:3)</PresentationFormat>
  <Paragraphs>83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  Lecture 16: Introduction to Linear time-invariant filters; response of FIR filters to sinusoidal and exponential inputs: frequency response and system function  Sections 4.2.2, 4.3, 4.4.1, 4.4.3   Sections 2.2.3, 2.3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JCA3</dc:creator>
  <cp:lastModifiedBy>Windows User</cp:lastModifiedBy>
  <cp:revision>531</cp:revision>
  <dcterms:created xsi:type="dcterms:W3CDTF">2004-05-21T21:05:05Z</dcterms:created>
  <dcterms:modified xsi:type="dcterms:W3CDTF">2013-11-13T18:18:41Z</dcterms:modified>
</cp:coreProperties>
</file>