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94" r:id="rId3"/>
    <p:sldId id="300" r:id="rId4"/>
    <p:sldId id="311" r:id="rId5"/>
    <p:sldId id="303" r:id="rId6"/>
    <p:sldId id="312" r:id="rId7"/>
    <p:sldId id="313" r:id="rId8"/>
    <p:sldId id="314" r:id="rId9"/>
    <p:sldId id="315" r:id="rId10"/>
    <p:sldId id="31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7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2098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8: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Cascaded Linear Transformations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Row and Column Selection</a:t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Permutation Matrices</a:t>
            </a:r>
            <a:br>
              <a:rPr lang="en-US" sz="2400" dirty="0" smtClean="0"/>
            </a:br>
            <a:r>
              <a:rPr lang="en-US" sz="2400" dirty="0" smtClean="0"/>
              <a:t>Matrix Transpose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2.2.3, 2.3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If P is a permutation matrix, then </a:t>
            </a:r>
          </a:p>
          <a:p>
            <a:pPr algn="ctr"/>
            <a:r>
              <a:rPr lang="en-US" sz="2400" b="1" dirty="0" smtClean="0"/>
              <a:t>P</a:t>
            </a:r>
            <a:r>
              <a:rPr lang="en-US" sz="2400" baseline="30000" dirty="0" smtClean="0"/>
              <a:t>T </a:t>
            </a:r>
            <a:r>
              <a:rPr lang="en-US" sz="2400" b="1" dirty="0" smtClean="0"/>
              <a:t>P</a:t>
            </a:r>
            <a:r>
              <a:rPr lang="en-US" sz="2400" baseline="30000" dirty="0" smtClean="0"/>
              <a:t> = </a:t>
            </a:r>
            <a:r>
              <a:rPr lang="en-US" sz="2400" dirty="0" smtClean="0"/>
              <a:t>I </a:t>
            </a:r>
          </a:p>
          <a:p>
            <a:r>
              <a:rPr lang="en-US" sz="2400" dirty="0" smtClean="0"/>
              <a:t>This is shown by considering the (</a:t>
            </a:r>
            <a:r>
              <a:rPr lang="en-US" sz="2400" dirty="0" err="1" smtClean="0"/>
              <a:t>i</a:t>
            </a:r>
            <a:r>
              <a:rPr lang="en-US" sz="2400" dirty="0" smtClean="0"/>
              <a:t>, j)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element of </a:t>
            </a:r>
            <a:r>
              <a:rPr lang="en-US" sz="2400" b="1" dirty="0" smtClean="0"/>
              <a:t>P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</a:t>
            </a:r>
            <a:r>
              <a:rPr lang="en-US" sz="2400" b="1" dirty="0" smtClean="0"/>
              <a:t>P</a:t>
            </a:r>
            <a:r>
              <a:rPr lang="en-US" sz="2400" dirty="0" smtClean="0"/>
              <a:t>, which equals the dot product of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and </a:t>
            </a:r>
            <a:r>
              <a:rPr lang="en-US" sz="2400" dirty="0" err="1" smtClean="0"/>
              <a:t>j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columns of </a:t>
            </a:r>
            <a:r>
              <a:rPr lang="en-US" sz="2400" b="1" dirty="0" smtClean="0"/>
              <a:t>P</a:t>
            </a:r>
            <a:r>
              <a:rPr lang="en-US" sz="2400" dirty="0" smtClean="0"/>
              <a:t>. Since the columns of </a:t>
            </a:r>
            <a:r>
              <a:rPr lang="en-US" sz="2400" b="1" dirty="0" smtClean="0"/>
              <a:t>P</a:t>
            </a:r>
            <a:r>
              <a:rPr lang="en-US" sz="2400" dirty="0" smtClean="0"/>
              <a:t> are distinct standard unit vectors, it follows that the dot product equals unity if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= j</a:t>
            </a:r>
            <a:r>
              <a:rPr lang="en-US" sz="2400" dirty="0" smtClean="0"/>
              <a:t>, zero otherwise</a:t>
            </a:r>
          </a:p>
          <a:p>
            <a:pPr>
              <a:buNone/>
            </a:pPr>
            <a:r>
              <a:rPr lang="en-US" sz="2400" dirty="0" smtClean="0"/>
              <a:t>                                      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Linear Transformation – Cascaded Connection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 smtClean="0"/>
              <a:t>Viewed as a linear transformation, the product </a:t>
            </a:r>
            <a:r>
              <a:rPr lang="en-US" sz="2100" b="1" dirty="0" smtClean="0"/>
              <a:t>AB</a:t>
            </a:r>
            <a:r>
              <a:rPr lang="en-US" sz="2100" dirty="0" smtClean="0"/>
              <a:t> represents the cascade (series) connection of </a:t>
            </a:r>
            <a:r>
              <a:rPr lang="en-US" sz="2100" b="1" dirty="0" smtClean="0"/>
              <a:t>B</a:t>
            </a:r>
            <a:r>
              <a:rPr lang="en-US" sz="2100" dirty="0" smtClean="0"/>
              <a:t> followed by A, as shown below. This means that for a n-dimensional input vector x, the output y is given by </a:t>
            </a:r>
          </a:p>
          <a:p>
            <a:pPr algn="ctr">
              <a:buNone/>
            </a:pPr>
            <a:r>
              <a:rPr lang="en-US" sz="2100" dirty="0" smtClean="0"/>
              <a:t>y =(</a:t>
            </a:r>
            <a:r>
              <a:rPr lang="en-US" sz="2100" b="1" dirty="0" smtClean="0"/>
              <a:t>AB</a:t>
            </a:r>
            <a:r>
              <a:rPr lang="en-US" sz="2100" dirty="0" smtClean="0"/>
              <a:t>)</a:t>
            </a:r>
            <a:r>
              <a:rPr lang="en-US" sz="2100" b="1" dirty="0" smtClean="0"/>
              <a:t>x</a:t>
            </a:r>
            <a:r>
              <a:rPr lang="en-US" sz="2100" dirty="0" smtClean="0"/>
              <a:t> = </a:t>
            </a:r>
            <a:r>
              <a:rPr lang="en-US" sz="2100" b="1" dirty="0" smtClean="0"/>
              <a:t>A</a:t>
            </a:r>
            <a:r>
              <a:rPr lang="en-US" sz="2100" dirty="0" smtClean="0"/>
              <a:t>(</a:t>
            </a:r>
            <a:r>
              <a:rPr lang="en-US" sz="2100" b="1" dirty="0" err="1" smtClean="0"/>
              <a:t>Bx</a:t>
            </a:r>
            <a:r>
              <a:rPr lang="en-US" sz="2100" dirty="0" smtClean="0"/>
              <a:t>) </a:t>
            </a:r>
          </a:p>
          <a:p>
            <a:pPr>
              <a:buNone/>
            </a:pPr>
            <a:endParaRPr lang="en-US" sz="2400" dirty="0" smtClean="0"/>
          </a:p>
          <a:p>
            <a:endParaRPr lang="en-US" sz="2100" dirty="0" smtClean="0"/>
          </a:p>
          <a:p>
            <a:r>
              <a:rPr lang="en-US" sz="2100" dirty="0" smtClean="0"/>
              <a:t>To see why this is so, take </a:t>
            </a:r>
            <a:r>
              <a:rPr lang="en-US" sz="2100" b="1" dirty="0" smtClean="0"/>
              <a:t>x</a:t>
            </a:r>
            <a:r>
              <a:rPr lang="en-US" sz="2100" dirty="0" smtClean="0"/>
              <a:t> = </a:t>
            </a:r>
            <a:r>
              <a:rPr lang="en-US" sz="2100" b="1" dirty="0" smtClean="0"/>
              <a:t>e</a:t>
            </a:r>
            <a:r>
              <a:rPr lang="en-US" sz="2100" baseline="30000" dirty="0" smtClean="0"/>
              <a:t>(j)</a:t>
            </a:r>
            <a:r>
              <a:rPr lang="en-US" sz="2100" dirty="0" smtClean="0"/>
              <a:t>, </a:t>
            </a:r>
            <a:r>
              <a:rPr lang="en-US" sz="2100" dirty="0" err="1" smtClean="0"/>
              <a:t>i.e</a:t>
            </a:r>
            <a:r>
              <a:rPr lang="en-US" sz="2100" dirty="0" smtClean="0"/>
              <a:t>, any standard unit vector in </a:t>
            </a:r>
            <a:r>
              <a:rPr lang="en-US" sz="2100" dirty="0" err="1" smtClean="0"/>
              <a:t>R</a:t>
            </a:r>
            <a:r>
              <a:rPr lang="en-US" sz="2100" baseline="30000" dirty="0" err="1" smtClean="0"/>
              <a:t>n</a:t>
            </a:r>
            <a:r>
              <a:rPr lang="en-US" sz="2100" dirty="0" smtClean="0"/>
              <a:t>, then </a:t>
            </a:r>
          </a:p>
          <a:p>
            <a:pPr lvl="1"/>
            <a:r>
              <a:rPr lang="en-US" sz="1900" dirty="0" smtClean="0"/>
              <a:t>(</a:t>
            </a:r>
            <a:r>
              <a:rPr lang="en-US" sz="1900" b="1" dirty="0" smtClean="0"/>
              <a:t>AB</a:t>
            </a:r>
            <a:r>
              <a:rPr lang="en-US" sz="1900" dirty="0" smtClean="0"/>
              <a:t>)</a:t>
            </a:r>
            <a:r>
              <a:rPr lang="en-US" sz="1900" b="1" dirty="0" smtClean="0"/>
              <a:t>e</a:t>
            </a:r>
            <a:r>
              <a:rPr lang="en-US" sz="1900" baseline="30000" dirty="0" smtClean="0"/>
              <a:t>(j) </a:t>
            </a:r>
            <a:r>
              <a:rPr lang="en-US" sz="1900" dirty="0" smtClean="0"/>
              <a:t>is the </a:t>
            </a:r>
            <a:r>
              <a:rPr lang="en-US" sz="1900" dirty="0" err="1" smtClean="0"/>
              <a:t>j</a:t>
            </a:r>
            <a:r>
              <a:rPr lang="en-US" sz="1900" baseline="30000" dirty="0" err="1" smtClean="0"/>
              <a:t>th</a:t>
            </a:r>
            <a:r>
              <a:rPr lang="en-US" sz="1900" dirty="0" smtClean="0"/>
              <a:t> column of the matrix </a:t>
            </a:r>
            <a:r>
              <a:rPr lang="en-US" sz="1900" b="1" dirty="0" smtClean="0"/>
              <a:t>AB</a:t>
            </a:r>
            <a:r>
              <a:rPr lang="en-US" sz="1900" dirty="0" smtClean="0"/>
              <a:t>. By </a:t>
            </a:r>
            <a:r>
              <a:rPr lang="en-US" sz="1900" dirty="0" err="1" smtClean="0"/>
              <a:t>deﬁnition</a:t>
            </a:r>
            <a:r>
              <a:rPr lang="en-US" sz="1900" dirty="0" smtClean="0"/>
              <a:t> of </a:t>
            </a:r>
            <a:r>
              <a:rPr lang="en-US" sz="1900" b="1" dirty="0" smtClean="0"/>
              <a:t>AB</a:t>
            </a:r>
            <a:r>
              <a:rPr lang="en-US" sz="1900" dirty="0" smtClean="0"/>
              <a:t>, the </a:t>
            </a:r>
            <a:r>
              <a:rPr lang="en-US" sz="1900" dirty="0" err="1" smtClean="0"/>
              <a:t>i</a:t>
            </a:r>
            <a:r>
              <a:rPr lang="en-US" sz="1900" baseline="30000" dirty="0" err="1" smtClean="0"/>
              <a:t>th</a:t>
            </a:r>
            <a:r>
              <a:rPr lang="en-US" sz="1900" dirty="0" smtClean="0"/>
              <a:t> entry in that column equals the dot product of the </a:t>
            </a:r>
            <a:r>
              <a:rPr lang="en-US" sz="1900" dirty="0" err="1" smtClean="0"/>
              <a:t>i</a:t>
            </a:r>
            <a:r>
              <a:rPr lang="en-US" sz="1900" baseline="30000" dirty="0" err="1" smtClean="0"/>
              <a:t>th</a:t>
            </a:r>
            <a:r>
              <a:rPr lang="en-US" sz="1900" dirty="0" smtClean="0"/>
              <a:t> row of A and the </a:t>
            </a:r>
            <a:r>
              <a:rPr lang="en-US" sz="1900" dirty="0" err="1" smtClean="0"/>
              <a:t>j</a:t>
            </a:r>
            <a:r>
              <a:rPr lang="en-US" sz="1900" baseline="30000" dirty="0" err="1" smtClean="0"/>
              <a:t>th</a:t>
            </a:r>
            <a:r>
              <a:rPr lang="en-US" sz="1900" dirty="0" smtClean="0"/>
              <a:t> column of B. </a:t>
            </a:r>
          </a:p>
          <a:p>
            <a:pPr lvl="1"/>
            <a:r>
              <a:rPr lang="en-US" sz="1900" b="1" dirty="0" smtClean="0"/>
              <a:t>Be</a:t>
            </a:r>
            <a:r>
              <a:rPr lang="en-US" sz="1900" baseline="30000" dirty="0" smtClean="0"/>
              <a:t>(j) </a:t>
            </a:r>
            <a:r>
              <a:rPr lang="en-US" sz="1900" dirty="0" smtClean="0"/>
              <a:t>is the </a:t>
            </a:r>
            <a:r>
              <a:rPr lang="en-US" sz="1900" dirty="0" err="1" smtClean="0"/>
              <a:t>j</a:t>
            </a:r>
            <a:r>
              <a:rPr lang="en-US" sz="1900" baseline="30000" dirty="0" err="1" smtClean="0"/>
              <a:t>th</a:t>
            </a:r>
            <a:r>
              <a:rPr lang="en-US" sz="1900" dirty="0" smtClean="0"/>
              <a:t> column of B. Thus the (</a:t>
            </a:r>
            <a:r>
              <a:rPr lang="en-US" sz="1900" dirty="0" err="1" smtClean="0"/>
              <a:t>i</a:t>
            </a:r>
            <a:r>
              <a:rPr lang="en-US" sz="1900" dirty="0" smtClean="0"/>
              <a:t>, j)</a:t>
            </a:r>
            <a:r>
              <a:rPr lang="en-US" sz="1900" baseline="30000" dirty="0" err="1" smtClean="0"/>
              <a:t>th</a:t>
            </a:r>
            <a:r>
              <a:rPr lang="en-US" sz="1900" dirty="0" smtClean="0"/>
              <a:t> entry of </a:t>
            </a:r>
            <a:r>
              <a:rPr lang="en-US" sz="1900" b="1" dirty="0" smtClean="0"/>
              <a:t>A</a:t>
            </a:r>
            <a:r>
              <a:rPr lang="en-US" sz="1900" dirty="0" smtClean="0"/>
              <a:t>(</a:t>
            </a:r>
            <a:r>
              <a:rPr lang="en-US" sz="1900" b="1" dirty="0" smtClean="0"/>
              <a:t>Be</a:t>
            </a:r>
            <a:r>
              <a:rPr lang="en-US" sz="1900" baseline="30000" dirty="0" smtClean="0"/>
              <a:t>(j)</a:t>
            </a:r>
            <a:r>
              <a:rPr lang="en-US" sz="1900" dirty="0" smtClean="0"/>
              <a:t>) equals the dot product of the </a:t>
            </a:r>
            <a:r>
              <a:rPr lang="en-US" sz="1900" dirty="0" err="1" smtClean="0"/>
              <a:t>i</a:t>
            </a:r>
            <a:r>
              <a:rPr lang="en-US" sz="1900" baseline="30000" dirty="0" err="1" smtClean="0"/>
              <a:t>th</a:t>
            </a:r>
            <a:r>
              <a:rPr lang="en-US" sz="1900" dirty="0" smtClean="0"/>
              <a:t> row of A and the </a:t>
            </a:r>
            <a:r>
              <a:rPr lang="en-US" sz="1900" dirty="0" err="1" smtClean="0"/>
              <a:t>j</a:t>
            </a:r>
            <a:r>
              <a:rPr lang="en-US" sz="1900" baseline="30000" dirty="0" err="1" smtClean="0"/>
              <a:t>th</a:t>
            </a:r>
            <a:r>
              <a:rPr lang="en-US" sz="1900" dirty="0" smtClean="0"/>
              <a:t> column of B. </a:t>
            </a:r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pPr>
              <a:buNone/>
            </a:pPr>
            <a:r>
              <a:rPr lang="en-US" sz="2100" dirty="0" smtClean="0"/>
              <a:t>	Therefore (</a:t>
            </a:r>
            <a:r>
              <a:rPr lang="en-US" sz="2100" b="1" dirty="0" smtClean="0"/>
              <a:t>AB</a:t>
            </a:r>
            <a:r>
              <a:rPr lang="en-US" sz="2100" dirty="0" smtClean="0"/>
              <a:t>)</a:t>
            </a:r>
            <a:r>
              <a:rPr lang="en-US" sz="2100" b="1" dirty="0" smtClean="0"/>
              <a:t>x</a:t>
            </a:r>
            <a:r>
              <a:rPr lang="en-US" sz="2100" dirty="0" smtClean="0"/>
              <a:t> = </a:t>
            </a:r>
            <a:r>
              <a:rPr lang="en-US" sz="2100" b="1" dirty="0" smtClean="0"/>
              <a:t>A</a:t>
            </a:r>
            <a:r>
              <a:rPr lang="en-US" sz="2100" dirty="0" smtClean="0"/>
              <a:t>(</a:t>
            </a:r>
            <a:r>
              <a:rPr lang="en-US" sz="2100" b="1" dirty="0" err="1" smtClean="0"/>
              <a:t>Bx</a:t>
            </a:r>
            <a:r>
              <a:rPr lang="en-US" sz="2100" dirty="0" smtClean="0"/>
              <a:t>) for </a:t>
            </a:r>
            <a:r>
              <a:rPr lang="en-US" sz="2100" b="1" dirty="0" smtClean="0"/>
              <a:t>x</a:t>
            </a:r>
            <a:r>
              <a:rPr lang="en-US" sz="2100" dirty="0" smtClean="0"/>
              <a:t> = </a:t>
            </a:r>
            <a:r>
              <a:rPr lang="en-US" sz="2100" b="1" dirty="0" smtClean="0"/>
              <a:t>e</a:t>
            </a:r>
            <a:r>
              <a:rPr lang="en-US" sz="2100" baseline="30000" dirty="0" smtClean="0"/>
              <a:t>(j)</a:t>
            </a:r>
            <a:r>
              <a:rPr lang="en-US" sz="2100" dirty="0" smtClean="0"/>
              <a:t>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3622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800600"/>
            <a:ext cx="3228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err="1" smtClean="0"/>
              <a:t>Associativity</a:t>
            </a:r>
            <a:r>
              <a:rPr lang="en-US" dirty="0" smtClean="0"/>
              <a:t> and </a:t>
            </a:r>
            <a:r>
              <a:rPr lang="en-US" dirty="0" err="1" smtClean="0"/>
              <a:t>Communtativity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(</a:t>
            </a:r>
            <a:r>
              <a:rPr lang="en-US" sz="2400" b="1" dirty="0" smtClean="0"/>
              <a:t>AB</a:t>
            </a:r>
            <a:r>
              <a:rPr lang="en-US" sz="2400" dirty="0" smtClean="0"/>
              <a:t>)</a:t>
            </a:r>
            <a:r>
              <a:rPr lang="en-US" sz="2400" b="1" dirty="0" smtClean="0"/>
              <a:t>C</a:t>
            </a:r>
            <a:r>
              <a:rPr lang="en-US" sz="2400" dirty="0" smtClean="0"/>
              <a:t> = </a:t>
            </a:r>
            <a:r>
              <a:rPr lang="en-US" sz="2400" b="1" dirty="0" smtClean="0"/>
              <a:t>A(BC)</a:t>
            </a:r>
            <a:r>
              <a:rPr lang="en-US" sz="2400" dirty="0" smtClean="0"/>
              <a:t> = </a:t>
            </a:r>
            <a:r>
              <a:rPr lang="en-US" sz="2400" b="1" dirty="0" smtClean="0"/>
              <a:t>ABC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and this  extends to products involving four or more matrices. </a:t>
            </a:r>
          </a:p>
          <a:p>
            <a:endParaRPr lang="en-US" sz="2400" dirty="0" smtClean="0"/>
          </a:p>
          <a:p>
            <a:r>
              <a:rPr lang="de-DE" sz="2400" dirty="0" smtClean="0"/>
              <a:t>In general, AB </a:t>
            </a:r>
            <a:r>
              <a:rPr lang="de-DE" sz="2400" dirty="0" smtClean="0">
                <a:sym typeface="Symbol"/>
              </a:rPr>
              <a:t></a:t>
            </a:r>
            <a:r>
              <a:rPr lang="de-DE" sz="2400" dirty="0" smtClean="0"/>
              <a:t> BA </a:t>
            </a:r>
          </a:p>
          <a:p>
            <a:pPr>
              <a:buNone/>
            </a:pPr>
            <a:r>
              <a:rPr lang="en-US" sz="2400" dirty="0" smtClean="0"/>
              <a:t>	i.e., matrix multiplication is not commutative—even in cases where both products are well-</a:t>
            </a:r>
            <a:r>
              <a:rPr lang="en-US" sz="2400" dirty="0" err="1" smtClean="0"/>
              <a:t>deﬁned</a:t>
            </a:r>
            <a:r>
              <a:rPr lang="en-US" sz="2400" dirty="0" smtClean="0"/>
              <a:t> and have the same dimensions (this happens if and only if both A and B are square matrices of the same dimensions). There are, however, exceptions.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</a:t>
            </a:r>
            <a:r>
              <a:rPr lang="en-US" sz="2400" b="1" dirty="0" smtClean="0"/>
              <a:t>A</a:t>
            </a:r>
            <a:r>
              <a:rPr lang="en-US" sz="2400" dirty="0" smtClean="0"/>
              <a:t> is a m × n matrix and </a:t>
            </a:r>
            <a:r>
              <a:rPr lang="en-US" sz="2400" b="1" dirty="0" smtClean="0"/>
              <a:t>e</a:t>
            </a:r>
            <a:r>
              <a:rPr lang="en-US" sz="2400" baseline="30000" dirty="0" smtClean="0"/>
              <a:t>(j) </a:t>
            </a:r>
            <a:r>
              <a:rPr lang="en-US" sz="2400" dirty="0" smtClean="0"/>
              <a:t>is the </a:t>
            </a:r>
            <a:r>
              <a:rPr lang="en-US" sz="2400" dirty="0" err="1" smtClean="0"/>
              <a:t>j</a:t>
            </a:r>
            <a:r>
              <a:rPr lang="en-US" sz="2400" baseline="30000" dirty="0" err="1" smtClean="0"/>
              <a:t>th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standard unit vector in R</a:t>
            </a:r>
            <a:r>
              <a:rPr lang="en-US" sz="2400" baseline="30000" dirty="0" smtClean="0"/>
              <a:t>n×1</a:t>
            </a:r>
            <a:r>
              <a:rPr lang="en-US" sz="2400" dirty="0" smtClean="0"/>
              <a:t>, then 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b="1" dirty="0" err="1" smtClean="0"/>
              <a:t>Ae</a:t>
            </a:r>
            <a:r>
              <a:rPr lang="en-US" sz="2400" baseline="30000" dirty="0" smtClean="0"/>
              <a:t>(j) </a:t>
            </a:r>
            <a:r>
              <a:rPr lang="en-US" sz="2400" dirty="0" smtClean="0"/>
              <a:t>= </a:t>
            </a:r>
            <a:r>
              <a:rPr lang="en-US" sz="2400" dirty="0" err="1" smtClean="0"/>
              <a:t>j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column of </a:t>
            </a:r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</a:p>
          <a:p>
            <a:pPr algn="ctr">
              <a:buNone/>
            </a:pPr>
            <a:endParaRPr lang="en-US" sz="2400" dirty="0" smtClean="0"/>
          </a:p>
          <a:p>
            <a:r>
              <a:rPr lang="en-US" sz="2400" dirty="0" smtClean="0"/>
              <a:t>This follows directly from the </a:t>
            </a:r>
            <a:r>
              <a:rPr lang="en-US" sz="2400" dirty="0" err="1" smtClean="0"/>
              <a:t>deﬁnition</a:t>
            </a:r>
            <a:r>
              <a:rPr lang="en-US" sz="2400" dirty="0" smtClean="0"/>
              <a:t> of the matrix-vector product, where </a:t>
            </a:r>
            <a:r>
              <a:rPr lang="en-US" sz="2400" b="1" dirty="0" smtClean="0"/>
              <a:t>Ax</a:t>
            </a:r>
            <a:r>
              <a:rPr lang="en-US" sz="2400" dirty="0" smtClean="0"/>
              <a:t> is a linear combination of the columns of </a:t>
            </a:r>
            <a:r>
              <a:rPr lang="en-US" sz="2400" b="1" dirty="0" smtClean="0"/>
              <a:t>A</a:t>
            </a:r>
            <a:r>
              <a:rPr lang="en-US" sz="2400" dirty="0" smtClean="0"/>
              <a:t> with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given by the respective entries of </a:t>
            </a:r>
            <a:r>
              <a:rPr lang="en-US" sz="2400" b="1" dirty="0" smtClean="0"/>
              <a:t>x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Suppose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then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,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7588" y="2001838"/>
          <a:ext cx="2906712" cy="1595437"/>
        </p:xfrm>
        <a:graphic>
          <a:graphicData uri="http://schemas.openxmlformats.org/presentationml/2006/ole">
            <p:oleObj spid="_x0000_s63490" name="Equation" r:id="rId3" imgW="1295280" imgH="71100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1752600" y="3810000"/>
          <a:ext cx="1423987" cy="2051050"/>
        </p:xfrm>
        <a:graphic>
          <a:graphicData uri="http://schemas.openxmlformats.org/presentationml/2006/ole">
            <p:oleObj spid="_x0000_s63494" name="Equation" r:id="rId4" imgW="634680" imgH="914400" progId="Equation.3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3581400" y="3810000"/>
          <a:ext cx="2449512" cy="2051050"/>
        </p:xfrm>
        <a:graphic>
          <a:graphicData uri="http://schemas.openxmlformats.org/presentationml/2006/ole">
            <p:oleObj spid="_x0000_s63495" name="Equation" r:id="rId5" imgW="1091880" imgH="914400" progId="Equation.3">
              <p:embed/>
            </p:oleObj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6464300" y="3733800"/>
          <a:ext cx="2363788" cy="2051050"/>
        </p:xfrm>
        <a:graphic>
          <a:graphicData uri="http://schemas.openxmlformats.org/presentationml/2006/ole">
            <p:oleObj spid="_x0000_s63496" name="Equation" r:id="rId6" imgW="105408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columns of an </a:t>
            </a:r>
            <a:r>
              <a:rPr lang="en-US" sz="2400" i="1" dirty="0" smtClean="0"/>
              <a:t>m × n </a:t>
            </a:r>
            <a:r>
              <a:rPr lang="en-US" sz="2400" dirty="0" smtClean="0"/>
              <a:t>matrix A are permuted by selecting all of them in a particular order. This amounts to taking the product </a:t>
            </a:r>
            <a:r>
              <a:rPr lang="en-US" sz="2400" b="1" dirty="0" smtClean="0"/>
              <a:t>AP</a:t>
            </a:r>
            <a:r>
              <a:rPr lang="en-US" sz="2400" dirty="0" smtClean="0"/>
              <a:t>, where </a:t>
            </a:r>
            <a:r>
              <a:rPr lang="en-US" sz="2400" b="1" dirty="0" smtClean="0"/>
              <a:t>P</a:t>
            </a:r>
            <a:r>
              <a:rPr lang="en-US" sz="2400" dirty="0" smtClean="0"/>
              <a:t> is a permutation matrix, i.e.,</a:t>
            </a:r>
          </a:p>
          <a:p>
            <a:endParaRPr lang="en-US" sz="2400" dirty="0" smtClean="0"/>
          </a:p>
          <a:p>
            <a:pPr lvl="1"/>
            <a:r>
              <a:rPr lang="en-US" sz="2200" dirty="0" smtClean="0"/>
              <a:t> the columns of </a:t>
            </a:r>
            <a:r>
              <a:rPr lang="en-US" sz="2200" b="1" dirty="0" smtClean="0"/>
              <a:t>P</a:t>
            </a:r>
            <a:r>
              <a:rPr lang="en-US" sz="2200" dirty="0" smtClean="0"/>
              <a:t> are the standard n-dimensional unit vectors (in any order); equivalently, </a:t>
            </a:r>
          </a:p>
          <a:p>
            <a:pPr lvl="1"/>
            <a:r>
              <a:rPr lang="en-US" sz="2200" dirty="0" smtClean="0"/>
              <a:t>the rows of </a:t>
            </a:r>
            <a:r>
              <a:rPr lang="en-US" sz="2200" b="1" dirty="0" smtClean="0"/>
              <a:t>P</a:t>
            </a:r>
            <a:r>
              <a:rPr lang="en-US" sz="2200" dirty="0" smtClean="0"/>
              <a:t> are the standard n-dimensional unit vectors (in any order).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400" dirty="0" smtClean="0"/>
              <a:t>Example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,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4114800"/>
          <a:ext cx="6781800" cy="2051050"/>
        </p:xfrm>
        <a:graphic>
          <a:graphicData uri="http://schemas.openxmlformats.org/presentationml/2006/ole">
            <p:oleObj spid="_x0000_s73730" name="Equation" r:id="rId3" imgW="302256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If </a:t>
            </a:r>
            <a:r>
              <a:rPr lang="en-US" sz="2400" b="1" dirty="0" smtClean="0"/>
              <a:t>A</a:t>
            </a:r>
            <a:r>
              <a:rPr lang="en-US" sz="2400" dirty="0" smtClean="0"/>
              <a:t> is </a:t>
            </a:r>
            <a:r>
              <a:rPr lang="en-US" sz="2400" i="1" dirty="0" smtClean="0"/>
              <a:t>m × n</a:t>
            </a:r>
            <a:r>
              <a:rPr lang="en-US" sz="2400" dirty="0" smtClean="0"/>
              <a:t>, its transpose </a:t>
            </a:r>
            <a:r>
              <a:rPr lang="en-US" sz="2400" b="1" dirty="0" smtClean="0"/>
              <a:t>A</a:t>
            </a:r>
            <a:r>
              <a:rPr lang="en-US" sz="2400" baseline="30000" dirty="0" smtClean="0"/>
              <a:t>T </a:t>
            </a:r>
            <a:r>
              <a:rPr lang="en-US" sz="2400" dirty="0" smtClean="0"/>
              <a:t>is the n × m matrix whose (</a:t>
            </a:r>
            <a:r>
              <a:rPr lang="en-US" sz="2400" dirty="0" err="1" smtClean="0"/>
              <a:t>i</a:t>
            </a:r>
            <a:r>
              <a:rPr lang="en-US" sz="2400" dirty="0" smtClean="0"/>
              <a:t>, j)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entry equals the (j,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entry of </a:t>
            </a:r>
            <a:r>
              <a:rPr lang="en-US" sz="2400" b="1" dirty="0" smtClean="0"/>
              <a:t>A</a:t>
            </a:r>
            <a:r>
              <a:rPr lang="en-US" sz="2400" dirty="0" smtClean="0"/>
              <a:t>. Thus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row of </a:t>
            </a:r>
            <a:r>
              <a:rPr lang="en-US" sz="2400" b="1" dirty="0" smtClean="0"/>
              <a:t>A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equals the (transpose of)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column of </a:t>
            </a:r>
            <a:r>
              <a:rPr lang="en-US" sz="2400" b="1" dirty="0" smtClean="0"/>
              <a:t>A</a:t>
            </a:r>
            <a:r>
              <a:rPr lang="en-US" sz="2400" dirty="0" smtClean="0"/>
              <a:t>, and vice versa (for all </a:t>
            </a:r>
            <a:r>
              <a:rPr lang="en-US" sz="2400" dirty="0" err="1" smtClean="0"/>
              <a:t>i</a:t>
            </a:r>
            <a:r>
              <a:rPr lang="en-US" sz="2400" dirty="0" smtClean="0"/>
              <a:t>). </a:t>
            </a:r>
          </a:p>
          <a:p>
            <a:r>
              <a:rPr lang="en-US" sz="2400" dirty="0" smtClean="0"/>
              <a:t>A square matrix </a:t>
            </a:r>
            <a:r>
              <a:rPr lang="en-US" sz="2400" b="1" dirty="0" smtClean="0"/>
              <a:t>A</a:t>
            </a:r>
            <a:r>
              <a:rPr lang="en-US" sz="2400" dirty="0" smtClean="0"/>
              <a:t> is symmetric if </a:t>
            </a:r>
            <a:r>
              <a:rPr lang="en-US" sz="2400" b="1" dirty="0" smtClean="0"/>
              <a:t>A</a:t>
            </a:r>
            <a:r>
              <a:rPr lang="en-US" sz="2400" dirty="0" smtClean="0"/>
              <a:t> = A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(i.e.,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row and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column are the same vector). 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400" dirty="0" smtClean="0"/>
              <a:t>Example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,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09900" y="4313238"/>
          <a:ext cx="3503613" cy="1652587"/>
        </p:xfrm>
        <a:graphic>
          <a:graphicData uri="http://schemas.openxmlformats.org/presentationml/2006/ole">
            <p:oleObj spid="_x0000_s74754" name="Equation" r:id="rId3" imgW="156204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The identity</a:t>
            </a:r>
          </a:p>
          <a:p>
            <a:pPr algn="ctr">
              <a:buNone/>
            </a:pPr>
            <a:r>
              <a:rPr lang="en-US" sz="2400" dirty="0" smtClean="0"/>
              <a:t>(</a:t>
            </a:r>
            <a:r>
              <a:rPr lang="en-US" sz="2400" b="1" dirty="0" smtClean="0"/>
              <a:t>AB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T = </a:t>
            </a:r>
            <a:r>
              <a:rPr lang="en-US" sz="2400" b="1" dirty="0" smtClean="0"/>
              <a:t>B</a:t>
            </a:r>
            <a:r>
              <a:rPr lang="en-US" sz="2400" baseline="30000" dirty="0" smtClean="0"/>
              <a:t>T </a:t>
            </a:r>
            <a:r>
              <a:rPr lang="en-US" sz="2400" b="1" dirty="0" smtClean="0"/>
              <a:t>A</a:t>
            </a:r>
            <a:r>
              <a:rPr lang="en-US" sz="2400" baseline="30000" dirty="0" smtClean="0"/>
              <a:t>T </a:t>
            </a:r>
          </a:p>
          <a:p>
            <a:r>
              <a:rPr lang="en-US" sz="2400" dirty="0" smtClean="0"/>
              <a:t>(assuming that the product </a:t>
            </a:r>
            <a:r>
              <a:rPr lang="en-US" sz="2400" b="1" dirty="0" smtClean="0"/>
              <a:t>AB</a:t>
            </a:r>
            <a:r>
              <a:rPr lang="en-US" sz="2400" dirty="0" smtClean="0"/>
              <a:t> exists) can be shown by considering the (</a:t>
            </a:r>
            <a:r>
              <a:rPr lang="en-US" sz="2400" dirty="0" err="1" smtClean="0"/>
              <a:t>i</a:t>
            </a:r>
            <a:r>
              <a:rPr lang="en-US" sz="2400" dirty="0" smtClean="0"/>
              <a:t>, j)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element of (</a:t>
            </a:r>
            <a:r>
              <a:rPr lang="en-US" sz="2400" b="1" dirty="0" smtClean="0"/>
              <a:t>AB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, i.e., the (j,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element of </a:t>
            </a:r>
            <a:r>
              <a:rPr lang="en-US" sz="2400" b="1" dirty="0" smtClean="0"/>
              <a:t>AB</a:t>
            </a:r>
            <a:r>
              <a:rPr lang="en-US" sz="2400" dirty="0" smtClean="0"/>
              <a:t>. </a:t>
            </a:r>
          </a:p>
          <a:p>
            <a:pPr lvl="1"/>
            <a:r>
              <a:rPr lang="en-US" sz="2200" dirty="0" smtClean="0"/>
              <a:t>This equals the dot product of the </a:t>
            </a:r>
            <a:r>
              <a:rPr lang="en-US" sz="2200" dirty="0" err="1" smtClean="0"/>
              <a:t>j</a:t>
            </a:r>
            <a:r>
              <a:rPr lang="en-US" sz="2200" baseline="30000" dirty="0" err="1" smtClean="0"/>
              <a:t>th</a:t>
            </a:r>
            <a:r>
              <a:rPr lang="en-US" sz="2200" dirty="0" smtClean="0"/>
              <a:t> row of </a:t>
            </a:r>
            <a:r>
              <a:rPr lang="en-US" sz="2200" b="1" dirty="0" smtClean="0"/>
              <a:t>A</a:t>
            </a:r>
            <a:r>
              <a:rPr lang="en-US" sz="2200" dirty="0" smtClean="0"/>
              <a:t> and the </a:t>
            </a:r>
            <a:r>
              <a:rPr lang="en-US" sz="2200" dirty="0" err="1" smtClean="0"/>
              <a:t>i</a:t>
            </a:r>
            <a:r>
              <a:rPr lang="en-US" sz="2200" baseline="30000" dirty="0" err="1" smtClean="0"/>
              <a:t>th</a:t>
            </a:r>
            <a:r>
              <a:rPr lang="en-US" sz="2200" dirty="0" smtClean="0"/>
              <a:t> column of </a:t>
            </a:r>
            <a:r>
              <a:rPr lang="en-US" sz="2200" b="1" dirty="0" smtClean="0"/>
              <a:t>B</a:t>
            </a:r>
            <a:r>
              <a:rPr lang="en-US" sz="2200" dirty="0" smtClean="0"/>
              <a:t>; which is the same as the dot product of the </a:t>
            </a:r>
            <a:r>
              <a:rPr lang="en-US" sz="2200" dirty="0" err="1" smtClean="0"/>
              <a:t>the</a:t>
            </a:r>
            <a:r>
              <a:rPr lang="en-US" sz="2200" dirty="0" smtClean="0"/>
              <a:t> </a:t>
            </a:r>
            <a:r>
              <a:rPr lang="en-US" sz="2200" dirty="0" err="1" smtClean="0"/>
              <a:t>j</a:t>
            </a:r>
            <a:r>
              <a:rPr lang="en-US" sz="2200" baseline="30000" dirty="0" err="1" smtClean="0"/>
              <a:t>th</a:t>
            </a:r>
            <a:r>
              <a:rPr lang="en-US" sz="2200" dirty="0" smtClean="0"/>
              <a:t> column of </a:t>
            </a:r>
            <a:r>
              <a:rPr lang="en-US" sz="2200" b="1" dirty="0" smtClean="0"/>
              <a:t>A</a:t>
            </a:r>
            <a:r>
              <a:rPr lang="en-US" sz="2200" baseline="30000" dirty="0" smtClean="0"/>
              <a:t>T</a:t>
            </a:r>
            <a:r>
              <a:rPr lang="en-US" sz="2200" dirty="0" smtClean="0"/>
              <a:t> and the </a:t>
            </a:r>
            <a:r>
              <a:rPr lang="en-US" sz="2200" dirty="0" err="1" smtClean="0"/>
              <a:t>ith</a:t>
            </a:r>
            <a:r>
              <a:rPr lang="en-US" sz="2200" dirty="0" smtClean="0"/>
              <a:t> row of </a:t>
            </a:r>
            <a:r>
              <a:rPr lang="en-US" sz="2200" b="1" dirty="0" smtClean="0"/>
              <a:t>B</a:t>
            </a:r>
            <a:r>
              <a:rPr lang="en-US" sz="2200" baseline="30000" dirty="0" smtClean="0"/>
              <a:t>T</a:t>
            </a:r>
            <a:r>
              <a:rPr lang="en-US" sz="2200" dirty="0" smtClean="0"/>
              <a:t> . This is just the (</a:t>
            </a:r>
            <a:r>
              <a:rPr lang="en-US" sz="2200" dirty="0" err="1" smtClean="0"/>
              <a:t>i</a:t>
            </a:r>
            <a:r>
              <a:rPr lang="en-US" sz="2200" dirty="0" smtClean="0"/>
              <a:t>, j)</a:t>
            </a:r>
            <a:r>
              <a:rPr lang="en-US" sz="2200" baseline="30000" dirty="0" err="1" smtClean="0"/>
              <a:t>th</a:t>
            </a:r>
            <a:r>
              <a:rPr lang="en-US" sz="2200" dirty="0" smtClean="0"/>
              <a:t> element of </a:t>
            </a:r>
            <a:r>
              <a:rPr lang="en-US" sz="2200" b="1" dirty="0" smtClean="0"/>
              <a:t>B</a:t>
            </a:r>
            <a:r>
              <a:rPr lang="en-US" sz="2200" baseline="30000" dirty="0" smtClean="0"/>
              <a:t>T</a:t>
            </a:r>
            <a:r>
              <a:rPr lang="en-US" sz="2200" dirty="0" smtClean="0"/>
              <a:t> </a:t>
            </a:r>
            <a:r>
              <a:rPr lang="en-US" sz="2200" b="1" dirty="0" smtClean="0"/>
              <a:t>A</a:t>
            </a:r>
            <a:r>
              <a:rPr lang="en-US" sz="2200" baseline="30000" dirty="0" smtClean="0"/>
              <a:t>T</a:t>
            </a:r>
            <a:r>
              <a:rPr lang="en-US" sz="2200" dirty="0" smtClean="0"/>
              <a:t> . </a:t>
            </a:r>
          </a:p>
          <a:p>
            <a:endParaRPr lang="en-US" sz="2400" dirty="0" smtClean="0"/>
          </a:p>
          <a:p>
            <a:r>
              <a:rPr lang="en-US" sz="2400" dirty="0" smtClean="0"/>
              <a:t>Row selections on an </a:t>
            </a:r>
            <a:r>
              <a:rPr lang="en-US" sz="2400" i="1" dirty="0" err="1" smtClean="0"/>
              <a:t>m×n</a:t>
            </a:r>
            <a:r>
              <a:rPr lang="en-US" sz="2400" dirty="0" smtClean="0"/>
              <a:t> matrix </a:t>
            </a:r>
            <a:r>
              <a:rPr lang="en-US" sz="2400" b="1" dirty="0" smtClean="0"/>
              <a:t>A</a:t>
            </a:r>
            <a:r>
              <a:rPr lang="en-US" sz="2400" dirty="0" smtClean="0"/>
              <a:t> are accomplished by left-multiplying </a:t>
            </a:r>
            <a:r>
              <a:rPr lang="en-US" sz="2400" b="1" dirty="0" smtClean="0"/>
              <a:t>A</a:t>
            </a:r>
            <a:r>
              <a:rPr lang="en-US" sz="2400" dirty="0" smtClean="0"/>
              <a:t> by the appropriate standard (row) unit vectors: 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(</a:t>
            </a:r>
            <a:r>
              <a:rPr lang="en-US" sz="2400" b="1" dirty="0" smtClean="0"/>
              <a:t>e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i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</a:t>
            </a:r>
            <a:r>
              <a:rPr lang="en-US" sz="2400" b="1" dirty="0" smtClean="0"/>
              <a:t>A</a:t>
            </a:r>
            <a:r>
              <a:rPr lang="en-US" sz="2400" dirty="0" smtClean="0"/>
              <a:t> =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row of</a:t>
            </a:r>
            <a:r>
              <a:rPr lang="en-US" sz="2400" b="1" dirty="0" smtClean="0"/>
              <a:t> A </a:t>
            </a:r>
          </a:p>
          <a:p>
            <a:r>
              <a:rPr lang="en-US" sz="2400" dirty="0" smtClean="0"/>
              <a:t>If </a:t>
            </a:r>
            <a:r>
              <a:rPr lang="en-US" sz="2400" b="1" dirty="0" smtClean="0"/>
              <a:t>P</a:t>
            </a:r>
            <a:r>
              <a:rPr lang="en-US" sz="2400" dirty="0" smtClean="0"/>
              <a:t> is a </a:t>
            </a:r>
            <a:r>
              <a:rPr lang="en-US" sz="2400" i="1" dirty="0" smtClean="0"/>
              <a:t>m × m </a:t>
            </a:r>
            <a:r>
              <a:rPr lang="en-US" sz="2400" dirty="0" smtClean="0"/>
              <a:t>permutation matrix, then </a:t>
            </a:r>
            <a:r>
              <a:rPr lang="en-US" sz="2400" b="1" dirty="0" smtClean="0"/>
              <a:t>PA</a:t>
            </a:r>
            <a:r>
              <a:rPr lang="en-US" sz="2400" dirty="0" smtClean="0"/>
              <a:t> is a permutation of the rows of A.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Question: If </a:t>
            </a:r>
            <a:r>
              <a:rPr lang="en-US" sz="2400" i="1" dirty="0" smtClean="0"/>
              <a:t>n = m </a:t>
            </a:r>
            <a:r>
              <a:rPr lang="en-US" sz="2400" dirty="0" smtClean="0"/>
              <a:t>and </a:t>
            </a:r>
            <a:r>
              <a:rPr lang="en-US" sz="2400" b="1" dirty="0" smtClean="0"/>
              <a:t>AP</a:t>
            </a:r>
            <a:r>
              <a:rPr lang="en-US" sz="2400" dirty="0" smtClean="0"/>
              <a:t> puts the columns of A in a particular order, what should </a:t>
            </a:r>
            <a:r>
              <a:rPr lang="en-US" sz="2400" b="1" dirty="0" smtClean="0"/>
              <a:t>Q</a:t>
            </a:r>
            <a:r>
              <a:rPr lang="en-US" sz="2400" dirty="0" smtClean="0"/>
              <a:t> be so that </a:t>
            </a:r>
            <a:r>
              <a:rPr lang="en-US" sz="2400" b="1" dirty="0" smtClean="0"/>
              <a:t>QA</a:t>
            </a:r>
            <a:r>
              <a:rPr lang="en-US" sz="2400" dirty="0" smtClean="0"/>
              <a:t> results in the same reordering applied to row indices (instead of column indices)?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219200"/>
          <a:ext cx="6297613" cy="3190875"/>
        </p:xfrm>
        <a:graphic>
          <a:graphicData uri="http://schemas.openxmlformats.org/presentationml/2006/ole">
            <p:oleObj spid="_x0000_s75778" name="Equation" r:id="rId3" imgW="2806560" imgH="1422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9148</TotalTime>
  <Words>606</Words>
  <Application>Microsoft Office PowerPoint</Application>
  <PresentationFormat>On-screen Show (4:3)</PresentationFormat>
  <Paragraphs>145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Urban</vt:lpstr>
      <vt:lpstr>Equation</vt:lpstr>
      <vt:lpstr>  Lecture 8: Cascaded Linear Transformations Row and Column Selection Permutation Matrices Matrix Transpose Sections 2.2.3, 2.3 </vt:lpstr>
      <vt:lpstr>Linear Transformation – Cascaded Connection</vt:lpstr>
      <vt:lpstr>Associativity and Communtativity</vt:lpstr>
      <vt:lpstr>Slide 4</vt:lpstr>
      <vt:lpstr>Example</vt:lpstr>
      <vt:lpstr>Permutation</vt:lpstr>
      <vt:lpstr>Symmetry</vt:lpstr>
      <vt:lpstr>Slide 8</vt:lpstr>
      <vt:lpstr>Example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UAbanulo</cp:lastModifiedBy>
  <cp:revision>226</cp:revision>
  <dcterms:created xsi:type="dcterms:W3CDTF">2004-05-21T21:05:05Z</dcterms:created>
  <dcterms:modified xsi:type="dcterms:W3CDTF">2012-02-20T16:42:18Z</dcterms:modified>
</cp:coreProperties>
</file>