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11" r:id="rId2"/>
    <p:sldId id="307" r:id="rId3"/>
    <p:sldId id="465" r:id="rId4"/>
    <p:sldId id="309" r:id="rId5"/>
    <p:sldId id="471" r:id="rId6"/>
    <p:sldId id="472" r:id="rId7"/>
    <p:sldId id="473" r:id="rId8"/>
    <p:sldId id="474" r:id="rId9"/>
    <p:sldId id="476" r:id="rId10"/>
    <p:sldId id="477" r:id="rId11"/>
    <p:sldId id="479" r:id="rId12"/>
    <p:sldId id="478" r:id="rId13"/>
    <p:sldId id="480" r:id="rId14"/>
    <p:sldId id="481" r:id="rId15"/>
    <p:sldId id="482" r:id="rId16"/>
    <p:sldId id="488" r:id="rId17"/>
    <p:sldId id="483" r:id="rId18"/>
    <p:sldId id="484" r:id="rId19"/>
    <p:sldId id="487" r:id="rId20"/>
    <p:sldId id="486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ferred Customer" initials="" lastIdx="16" clrIdx="0"/>
  <p:cmAuthor id="1" name="Uche Ofoegb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99"/>
    <a:srgbClr val="F1EC21"/>
    <a:srgbClr val="003366"/>
    <a:srgbClr val="003399"/>
    <a:srgbClr val="C2730A"/>
    <a:srgbClr val="FF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6" autoAdjust="0"/>
    <p:restoredTop sz="86509" autoAdjust="0"/>
  </p:normalViewPr>
  <p:slideViewPr>
    <p:cSldViewPr>
      <p:cViewPr varScale="1">
        <p:scale>
          <a:sx n="100" d="100"/>
          <a:sy n="100" d="100"/>
        </p:scale>
        <p:origin x="-19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A343E42D-1677-4215-9994-65CD848C5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77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DA200DFB-61F5-4875-9632-6914074BC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837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0AD5-B1AB-4051-BCB3-A7DEFB0CF9F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12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F6383-6413-4364-937E-B8F1D8DA92E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83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812E7-DEA1-4390-A33C-8C4CA32554A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87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84E80-AD8B-473F-A0AF-CDA2A41F978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85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2EBA6-E24A-43A2-93B2-CC749BCB9CC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89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0567C-3237-4B85-8C0A-5A6A572C75A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91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89A67-3698-42ED-9FF5-FB5D64540B7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95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AFAE3-7D14-432E-A387-A4C110B58E7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0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3974A-DF1D-4CC8-A97C-7E81B8D36CD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99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65B59-D0CC-49B2-8EFD-322617420BA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601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7DEF4-8CD7-4C33-8025-B41AFC00850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607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E3719-0170-4C22-8046-E9BA33ECEBA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8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15E5C-C08E-4E69-A783-B686FB37C73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605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DF965-D817-435C-BD00-E02EBA04634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56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72102-6A42-417D-ACD5-144FD90CC2F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8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BE017-C573-4E3C-BEC4-5B2C179141B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68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0C250-CC0D-4C15-BB1D-3D2829CC52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70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3A536-3177-49F6-8DFB-F1E8F3F9189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7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FB057-1984-4FCA-8723-85A6AFEA549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74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61C6A-DB49-486A-A001-6B0F8D4E721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79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85800"/>
            <a:ext cx="22098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477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7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2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06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343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343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9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8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8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996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72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96" name="Picture 6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867400"/>
            <a:ext cx="195738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437" name="Rectangle 5"/>
          <p:cNvSpPr>
            <a:spLocks noChangeArrowheads="1"/>
          </p:cNvSpPr>
          <p:nvPr/>
        </p:nvSpPr>
        <p:spPr bwMode="blackWhite">
          <a:xfrm>
            <a:off x="2476500" y="0"/>
            <a:ext cx="6665913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kumimoji="1" lang="en-US" altLang="en-US" sz="2400">
              <a:effectLst/>
              <a:latin typeface="Times New Roman" pitchFamily="18" charset="0"/>
            </a:endParaRPr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blackWhite">
          <a:xfrm>
            <a:off x="0" y="0"/>
            <a:ext cx="9144000" cy="304800"/>
          </a:xfrm>
          <a:prstGeom prst="rect">
            <a:avLst/>
          </a:prstGeom>
          <a:solidFill>
            <a:srgbClr val="003366">
              <a:alpha val="8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0" rIns="92075" bIns="46038"/>
          <a:lstStyle/>
          <a:p>
            <a:pPr algn="r"/>
            <a:r>
              <a:rPr lang="en-US" altLang="en-US" i="1" dirty="0">
                <a:solidFill>
                  <a:srgbClr val="FFFFFF"/>
                </a:solidFill>
                <a:effectLst/>
                <a:latin typeface="Times New Roman" pitchFamily="18" charset="0"/>
              </a:rPr>
              <a:t>Speech Classification                                                                   Speech </a:t>
            </a:r>
            <a:r>
              <a:rPr lang="en-US" altLang="en-US" i="1" dirty="0" smtClean="0">
                <a:solidFill>
                  <a:srgbClr val="FFFFFF"/>
                </a:solidFill>
                <a:effectLst/>
                <a:latin typeface="Times New Roman" pitchFamily="18" charset="0"/>
              </a:rPr>
              <a:t>Lab</a:t>
            </a:r>
            <a:endParaRPr lang="en-US" altLang="en-US" i="1" dirty="0"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4444" name="Group 12"/>
          <p:cNvGrpSpPr>
            <a:grpSpLocks/>
          </p:cNvGrpSpPr>
          <p:nvPr/>
        </p:nvGrpSpPr>
        <p:grpSpPr bwMode="auto">
          <a:xfrm>
            <a:off x="2540000" y="1371600"/>
            <a:ext cx="6604000" cy="100013"/>
            <a:chOff x="1920" y="849"/>
            <a:chExt cx="4992" cy="63"/>
          </a:xfrm>
        </p:grpSpPr>
        <p:sp>
          <p:nvSpPr>
            <p:cNvPr id="274445" name="Rectangle 13"/>
            <p:cNvSpPr>
              <a:spLocks noChangeArrowheads="1"/>
            </p:cNvSpPr>
            <p:nvPr/>
          </p:nvSpPr>
          <p:spPr bwMode="auto">
            <a:xfrm>
              <a:off x="1920" y="849"/>
              <a:ext cx="4992" cy="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336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46" name="Rectangle 14"/>
            <p:cNvSpPr>
              <a:spLocks noChangeArrowheads="1"/>
            </p:cNvSpPr>
            <p:nvPr/>
          </p:nvSpPr>
          <p:spPr bwMode="white">
            <a:xfrm>
              <a:off x="1920" y="864"/>
              <a:ext cx="4992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685800"/>
            <a:ext cx="67437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4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4455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6248400"/>
          </a:xfrm>
          <a:prstGeom prst="rect">
            <a:avLst/>
          </a:prstGeom>
          <a:noFill/>
          <a:ln w="76200" cmpd="tri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4479" name="Text Box 47"/>
          <p:cNvSpPr txBox="1">
            <a:spLocks noChangeArrowheads="1"/>
          </p:cNvSpPr>
          <p:nvPr/>
        </p:nvSpPr>
        <p:spPr bwMode="auto">
          <a:xfrm>
            <a:off x="5181600" y="66595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fld id="{49AC47D3-E51E-49D5-B8DA-2E03FDFBDE8F}" type="slidenum">
              <a:rPr lang="en-US" altLang="en-US" sz="1200" b="1" i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pPr algn="l">
                <a:spcBef>
                  <a:spcPct val="50000"/>
                </a:spcBef>
              </a:pPr>
              <a:t>‹#›</a:t>
            </a:fld>
            <a:endParaRPr lang="en-US" altLang="en-US" sz="1200" b="1" i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74486" name="Picture 5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4350"/>
            <a:ext cx="8382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488" name="Text Box 56"/>
          <p:cNvSpPr txBox="1">
            <a:spLocks noChangeArrowheads="1"/>
          </p:cNvSpPr>
          <p:nvPr userDrawn="1"/>
        </p:nvSpPr>
        <p:spPr bwMode="auto">
          <a:xfrm>
            <a:off x="0" y="111125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ush Script MT" pitchFamily="66" charset="0"/>
              </a:rPr>
              <a:t>Montgomery College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lnSpc>
          <a:spcPct val="80000"/>
        </a:lnSpc>
        <a:spcBef>
          <a:spcPct val="5000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2730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ranslationdirectory.com/images_articles/wikipedia/Cardinal_vowel_tongue_positions.gif&amp;imgrefurl=http://www.translationdirectory.com/articles/article1857.php&amp;usg=__4sCZvd3VSAH5PLm0LkqV_o1x0fM=&amp;h=298&amp;w=300&amp;sz=11&amp;hl=en&amp;start=8&amp;sig2=Q2FseHb912mWcGURxeSA2A&amp;um=1&amp;tbnid=fiyu896iYwdseM:&amp;tbnh=115&amp;tbnw=116&amp;ei=jgWbSdLPNtvFmQfZiaWSCg&amp;prev=/images%3Fq%3Dvocall%2Btract%2Bprofiles%2Bfor%2Bamerican%2Bvowels%26um%3D1%26hl%3Den%26sa%3D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1402" name="Object 10"/>
          <p:cNvGraphicFramePr>
            <a:graphicFrameLocks noChangeAspect="1"/>
          </p:cNvGraphicFramePr>
          <p:nvPr/>
        </p:nvGraphicFramePr>
        <p:xfrm>
          <a:off x="685800" y="1600200"/>
          <a:ext cx="7772400" cy="40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409" name="Picture" r:id="rId4" imgW="6781680" imgH="4552920" progId="Word.Picture.8">
                  <p:embed/>
                </p:oleObj>
              </mc:Choice>
              <mc:Fallback>
                <p:oleObj name="Picture" r:id="rId4" imgW="6781680" imgH="4552920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84000"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7772400" cy="408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1394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7400" y="4648200"/>
            <a:ext cx="6629400" cy="531813"/>
          </a:xfrm>
        </p:spPr>
        <p:txBody>
          <a:bodyPr/>
          <a:lstStyle/>
          <a:p>
            <a:r>
              <a:rPr lang="en-US" altLang="en-US" sz="3600">
                <a:solidFill>
                  <a:srgbClr val="C2730A"/>
                </a:solidFill>
              </a:rPr>
              <a:t>Speech Classification</a:t>
            </a:r>
            <a:r>
              <a:rPr lang="en-US" altLang="en-US"/>
              <a:t> </a:t>
            </a:r>
          </a:p>
        </p:txBody>
      </p:sp>
      <p:sp>
        <p:nvSpPr>
          <p:cNvPr id="1211399" name="Rectangle 7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1401" name="Rectangle 9"/>
          <p:cNvSpPr>
            <a:spLocks noChangeArrowheads="1"/>
          </p:cNvSpPr>
          <p:nvPr/>
        </p:nvSpPr>
        <p:spPr bwMode="auto">
          <a:xfrm>
            <a:off x="76200" y="2209800"/>
            <a:ext cx="1905000" cy="3200400"/>
          </a:xfrm>
          <a:prstGeom prst="rect">
            <a:avLst/>
          </a:prstGeom>
          <a:solidFill>
            <a:srgbClr val="003366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400" b="1">
              <a:solidFill>
                <a:srgbClr val="FFFFFF"/>
              </a:solidFill>
              <a:effectLst/>
              <a:latin typeface="Times New Roman" pitchFamily="18" charset="0"/>
            </a:endParaRPr>
          </a:p>
          <a:p>
            <a:r>
              <a:rPr lang="en-US" altLang="en-US" sz="1400" b="1">
                <a:solidFill>
                  <a:srgbClr val="FFFFFF"/>
                </a:solidFill>
                <a:effectLst/>
                <a:latin typeface="Arial Unicode MS" pitchFamily="34" charset="-128"/>
              </a:rPr>
              <a:t>Uche O. Abanulo</a:t>
            </a:r>
          </a:p>
          <a:p>
            <a:r>
              <a:rPr lang="en-US" altLang="en-US" sz="1200" b="1">
                <a:solidFill>
                  <a:srgbClr val="FFFFFF"/>
                </a:solidFill>
                <a:effectLst/>
                <a:latin typeface="Arial Unicode MS" pitchFamily="34" charset="-128"/>
              </a:rPr>
              <a:t>Physics, Engineering</a:t>
            </a:r>
          </a:p>
          <a:p>
            <a:r>
              <a:rPr lang="en-US" altLang="en-US" sz="1200" b="1">
                <a:solidFill>
                  <a:srgbClr val="FFFFFF"/>
                </a:solidFill>
                <a:effectLst/>
                <a:latin typeface="Arial Unicode MS" pitchFamily="34" charset="-128"/>
              </a:rPr>
              <a:t>And Geosciences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Whispers</a:t>
            </a:r>
          </a:p>
        </p:txBody>
      </p:sp>
      <p:sp>
        <p:nvSpPr>
          <p:cNvPr id="158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8208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Source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Noise generated buy some turbulent airflow along the oral tract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System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No constriction of oral tract but no vibration either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aspiration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Examples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/h/ in he</a:t>
            </a:r>
            <a:endParaRPr lang="en-US" altLang="en-US" sz="2400" b="1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Transitionals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86180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Diphthongs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Vocal tract moves between two vowel sounds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e.g /Y/ in h</a:t>
            </a:r>
            <a:r>
              <a:rPr lang="en-US" altLang="en-US" sz="2000" b="1">
                <a:effectLst/>
              </a:rPr>
              <a:t>i</a:t>
            </a:r>
            <a:r>
              <a:rPr lang="en-US" altLang="en-US" sz="2000">
                <a:effectLst/>
              </a:rPr>
              <a:t>de; /W/ in </a:t>
            </a:r>
            <a:r>
              <a:rPr lang="en-US" altLang="en-US" sz="2000" b="1">
                <a:effectLst/>
              </a:rPr>
              <a:t>ou</a:t>
            </a:r>
            <a:r>
              <a:rPr lang="en-US" altLang="en-US" sz="2000">
                <a:effectLst/>
              </a:rPr>
              <a:t>t; /O/ in b</a:t>
            </a:r>
            <a:r>
              <a:rPr lang="en-US" altLang="en-US" sz="2000" b="1">
                <a:effectLst/>
              </a:rPr>
              <a:t>oy</a:t>
            </a:r>
            <a:r>
              <a:rPr lang="en-US" altLang="en-US" sz="2000">
                <a:effectLst/>
              </a:rPr>
              <a:t>; /JU/ in n</a:t>
            </a:r>
            <a:r>
              <a:rPr lang="en-US" altLang="en-US" sz="2000" b="1">
                <a:effectLst/>
              </a:rPr>
              <a:t>ew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Affricates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Formed by the transition from plosive to fricative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Example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/ts/ in </a:t>
            </a:r>
            <a:r>
              <a:rPr lang="en-US" altLang="en-US" sz="1800" b="1">
                <a:effectLst/>
              </a:rPr>
              <a:t>ch</a:t>
            </a:r>
            <a:r>
              <a:rPr lang="en-US" altLang="en-US" sz="1800">
                <a:effectLst/>
              </a:rPr>
              <a:t>ew – transition from /t/ to /S/; 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/J/ in </a:t>
            </a:r>
            <a:r>
              <a:rPr lang="en-US" altLang="en-US" sz="1800" b="1">
                <a:effectLst/>
              </a:rPr>
              <a:t>j</a:t>
            </a:r>
            <a:r>
              <a:rPr lang="en-US" altLang="en-US" sz="1800">
                <a:effectLst/>
              </a:rPr>
              <a:t>ust – transition from /d/ to /Z/</a:t>
            </a: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Semi-vowels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84132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Voice-like in nature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Glides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Dynamic and transitional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Very similar to diphthongs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Usually occur between two vowels or before a vowel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More constriction of oral tract during transition than diphthongs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Greater speed of oral tract movement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e.g: /w/ in away and /y/ in you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Liquids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Similar to glides except for the tongue constriction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e.g. /l/ in liquid, /r/ in right</a:t>
            </a:r>
            <a:endParaRPr lang="en-US" altLang="en-US" sz="2400" b="1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Why Speech Classification</a:t>
            </a:r>
          </a:p>
        </p:txBody>
      </p:sp>
      <p:sp>
        <p:nvSpPr>
          <p:cNvPr id="158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Artificial speech production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Speech correction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Speech recognition</a:t>
            </a: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Generalized speech classification</a:t>
            </a:r>
          </a:p>
        </p:txBody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685800" y="19050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0">
                <a:effectLst>
                  <a:outerShdw blurRad="38100" dist="38100" dir="2700000" algn="tl">
                    <a:srgbClr val="C0C0C0"/>
                  </a:outerShdw>
                </a:effectLst>
              </a:rPr>
              <a:t>Voiced</a:t>
            </a:r>
          </a:p>
          <a:p>
            <a:pPr lvl="1"/>
            <a:endParaRPr lang="en-US" altLang="en-US" sz="1600" b="1">
              <a:effectLst/>
            </a:endParaRPr>
          </a:p>
          <a:p>
            <a:pPr lvl="1"/>
            <a:endParaRPr lang="en-US" altLang="en-US" sz="1000" b="1"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Quasi-periodic excitation</a:t>
            </a:r>
          </a:p>
          <a:p>
            <a:pPr>
              <a:buFont typeface="Wingdings" pitchFamily="2" charset="2"/>
              <a:buChar char="Ø"/>
            </a:pPr>
            <a:endParaRPr lang="en-US" altLang="en-US" sz="20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Modulation by vocal tract</a:t>
            </a:r>
          </a:p>
          <a:p>
            <a:endParaRPr lang="en-US" altLang="en-US" sz="20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Production of vowels, voiced</a:t>
            </a:r>
            <a:r>
              <a:rPr lang="en-US" altLang="en-US" sz="200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fricatives &amp; plosives</a:t>
            </a:r>
          </a:p>
          <a:p>
            <a:pPr lvl="1"/>
            <a:endParaRPr lang="en-US" alt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en-US" altLang="en-US" sz="2000">
              <a:effectLst/>
            </a:endParaRPr>
          </a:p>
          <a:p>
            <a:pPr lvl="1"/>
            <a:endParaRPr lang="en-US" altLang="en-US" sz="2000">
              <a:effectLst/>
            </a:endParaRPr>
          </a:p>
        </p:txBody>
      </p:sp>
      <p:sp>
        <p:nvSpPr>
          <p:cNvPr id="1590278" name="Rectangle 6"/>
          <p:cNvSpPr>
            <a:spLocks noChangeArrowheads="1"/>
          </p:cNvSpPr>
          <p:nvPr/>
        </p:nvSpPr>
        <p:spPr bwMode="auto">
          <a:xfrm>
            <a:off x="4724400" y="19050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Unvoiced</a:t>
            </a:r>
          </a:p>
          <a:p>
            <a:pPr lvl="1">
              <a:lnSpc>
                <a:spcPct val="90000"/>
              </a:lnSpc>
            </a:pPr>
            <a:endParaRPr lang="en-US" altLang="en-US" sz="16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endParaRPr lang="en-US" altLang="en-US" sz="10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0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periodic vibration of vocal chords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000" b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0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Noise-like nature</a:t>
            </a:r>
          </a:p>
          <a:p>
            <a:pPr>
              <a:lnSpc>
                <a:spcPct val="90000"/>
              </a:lnSpc>
            </a:pPr>
            <a:endParaRPr lang="en-US" altLang="en-US" sz="2000" b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0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Production of unvoiced fricatives and plosives</a:t>
            </a:r>
          </a:p>
          <a:p>
            <a:pPr lvl="1">
              <a:lnSpc>
                <a:spcPct val="90000"/>
              </a:lnSpc>
            </a:pPr>
            <a:endParaRPr lang="en-US" altLang="en-US" sz="16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</a:pPr>
            <a:endParaRPr lang="en-US" altLang="en-US" sz="1800">
              <a:solidFill>
                <a:schemeClr val="folHlink"/>
              </a:solidFill>
              <a:effectLst/>
            </a:endParaRPr>
          </a:p>
        </p:txBody>
      </p:sp>
      <p:sp>
        <p:nvSpPr>
          <p:cNvPr id="1590279" name="Rectangle 7"/>
          <p:cNvSpPr>
            <a:spLocks noChangeArrowheads="1"/>
          </p:cNvSpPr>
          <p:nvPr/>
        </p:nvSpPr>
        <p:spPr bwMode="auto">
          <a:xfrm>
            <a:off x="685800" y="1752600"/>
            <a:ext cx="3886200" cy="3733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0280" name="Rectangle 8"/>
          <p:cNvSpPr>
            <a:spLocks noChangeArrowheads="1"/>
          </p:cNvSpPr>
          <p:nvPr/>
        </p:nvSpPr>
        <p:spPr bwMode="auto">
          <a:xfrm>
            <a:off x="4572000" y="1752600"/>
            <a:ext cx="3962400" cy="3733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0281" name="Line 9"/>
          <p:cNvSpPr>
            <a:spLocks noChangeShapeType="1"/>
          </p:cNvSpPr>
          <p:nvPr/>
        </p:nvSpPr>
        <p:spPr bwMode="auto">
          <a:xfrm>
            <a:off x="685800" y="25908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0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0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0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59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273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590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590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590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Generalized speech classification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pic>
        <p:nvPicPr>
          <p:cNvPr id="15943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8442325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437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358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9438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39624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Generalized speech classification</a:t>
            </a:r>
          </a:p>
        </p:txBody>
      </p:sp>
      <p:sp>
        <p:nvSpPr>
          <p:cNvPr id="160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pic>
        <p:nvPicPr>
          <p:cNvPr id="16087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88188" cy="531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Lab – simple observation</a:t>
            </a:r>
          </a:p>
        </p:txBody>
      </p:sp>
      <p:sp>
        <p:nvSpPr>
          <p:cNvPr id="159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98468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990600" indent="-5334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b="0">
                <a:effectLst/>
              </a:rPr>
              <a:t>Record yourself saying /S/ as in </a:t>
            </a:r>
            <a:r>
              <a:rPr lang="en-US" altLang="en-US">
                <a:effectLst/>
              </a:rPr>
              <a:t>sh</a:t>
            </a:r>
            <a:r>
              <a:rPr lang="en-US" altLang="en-US" b="0">
                <a:effectLst/>
              </a:rPr>
              <a:t>out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b="0">
                <a:effectLst/>
              </a:rPr>
              <a:t>Read and plot your file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b="0">
                <a:effectLst/>
              </a:rPr>
              <a:t>Repeat 1 and 2 above with the phoneme /a/ as in f</a:t>
            </a:r>
            <a:r>
              <a:rPr lang="en-US" altLang="en-US">
                <a:effectLst/>
              </a:rPr>
              <a:t>a</a:t>
            </a:r>
            <a:r>
              <a:rPr lang="en-US" altLang="en-US" b="0">
                <a:effectLst/>
              </a:rPr>
              <a:t>ther.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b="0"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0">
                <a:effectLst/>
              </a:rPr>
              <a:t>Now let’s compare the two figures</a:t>
            </a:r>
          </a:p>
          <a:p>
            <a:pPr>
              <a:lnSpc>
                <a:spcPct val="90000"/>
              </a:lnSpc>
            </a:pPr>
            <a:endParaRPr lang="en-US" altLang="en-US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Lab – more detailed </a:t>
            </a:r>
          </a:p>
        </p:txBody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600516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990600" indent="-5334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b="0">
                <a:effectLst/>
              </a:rPr>
              <a:t>Record yourself saying </a:t>
            </a:r>
            <a:r>
              <a:rPr lang="en-US" altLang="en-US">
                <a:effectLst/>
              </a:rPr>
              <a:t>sh</a:t>
            </a:r>
            <a:r>
              <a:rPr lang="en-US" altLang="en-US" b="0">
                <a:effectLst/>
              </a:rPr>
              <a:t>out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b="0"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0">
                <a:effectLst/>
              </a:rPr>
              <a:t>Now we’ll work together to create a voiced unvoiced detection system using only energy.</a:t>
            </a:r>
          </a:p>
          <a:p>
            <a:pPr>
              <a:lnSpc>
                <a:spcPct val="90000"/>
              </a:lnSpc>
            </a:pPr>
            <a:endParaRPr lang="en-US" altLang="en-US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Group Project</a:t>
            </a:r>
          </a:p>
        </p:txBody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606660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990600" indent="-5334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sz="2400" b="0">
                <a:effectLst/>
              </a:rPr>
              <a:t>Record yourself saying </a:t>
            </a:r>
            <a:r>
              <a:rPr lang="en-US" altLang="en-US" sz="2400" i="1">
                <a:solidFill>
                  <a:schemeClr val="tx1"/>
                </a:solidFill>
                <a:effectLst/>
              </a:rPr>
              <a:t>supercalifragilisticexpialidocious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sz="2400" b="0">
                <a:effectLst/>
              </a:rPr>
              <a:t>Manually label your recording as voiced/unvoiced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sz="2400" b="0">
                <a:effectLst/>
              </a:rPr>
              <a:t>Automatically label your recording using the speech classification system we just created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sz="2400" b="0">
                <a:effectLst/>
              </a:rPr>
              <a:t>Compare your manual and automatic labels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000" b="1">
                <a:effectLst/>
              </a:rPr>
              <a:t>Figures will be awesome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sz="2400" b="0">
                <a:effectLst/>
              </a:rPr>
              <a:t>Discuss all the different phonemes contained in the recorded word including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altLang="en-US" sz="2000" b="1">
                <a:effectLst/>
              </a:rPr>
              <a:t>What kind of phoneme are they?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altLang="en-US" sz="2000" b="1">
                <a:effectLst/>
              </a:rPr>
              <a:t>How are they produced?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altLang="en-US" sz="2000" b="1">
                <a:effectLst/>
              </a:rPr>
              <a:t>Are they voiced or unvoiced?</a:t>
            </a:r>
          </a:p>
          <a:p>
            <a:pPr lvl="1">
              <a:lnSpc>
                <a:spcPct val="90000"/>
              </a:lnSpc>
              <a:buFontTx/>
              <a:buAutoNum type="arabicPeriod"/>
            </a:pPr>
            <a:r>
              <a:rPr lang="en-US" altLang="en-US" sz="2000" b="1">
                <a:effectLst/>
              </a:rPr>
              <a:t> more???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sz="2400" b="0">
                <a:effectLst/>
              </a:rPr>
              <a:t>One-two page report due next week.</a:t>
            </a:r>
          </a:p>
          <a:p>
            <a:pPr>
              <a:lnSpc>
                <a:spcPct val="90000"/>
              </a:lnSpc>
            </a:pPr>
            <a:endParaRPr lang="en-US" altLang="en-US" sz="24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Detailed Classification</a:t>
            </a:r>
          </a:p>
        </p:txBody>
      </p:sp>
      <p:sp>
        <p:nvSpPr>
          <p:cNvPr id="1206282" name="Oval 10"/>
          <p:cNvSpPr>
            <a:spLocks noChangeArrowheads="1"/>
          </p:cNvSpPr>
          <p:nvPr/>
        </p:nvSpPr>
        <p:spPr bwMode="auto">
          <a:xfrm>
            <a:off x="3200400" y="1447800"/>
            <a:ext cx="2667000" cy="609600"/>
          </a:xfrm>
          <a:prstGeom prst="ellipse">
            <a:avLst/>
          </a:prstGeom>
          <a:solidFill>
            <a:srgbClr val="003366"/>
          </a:solidFill>
          <a:ln>
            <a:noFill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8575" algn="ctr">
                <a:solidFill>
                  <a:srgbClr val="99CCFF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Phonemes</a:t>
            </a:r>
          </a:p>
        </p:txBody>
      </p:sp>
      <p:grpSp>
        <p:nvGrpSpPr>
          <p:cNvPr id="1206317" name="Group 45"/>
          <p:cNvGrpSpPr>
            <a:grpSpLocks/>
          </p:cNvGrpSpPr>
          <p:nvPr/>
        </p:nvGrpSpPr>
        <p:grpSpPr bwMode="auto">
          <a:xfrm>
            <a:off x="228600" y="2057400"/>
            <a:ext cx="8915400" cy="914400"/>
            <a:chOff x="144" y="1296"/>
            <a:chExt cx="5616" cy="576"/>
          </a:xfrm>
        </p:grpSpPr>
        <p:sp>
          <p:nvSpPr>
            <p:cNvPr id="1206283" name="Oval 11"/>
            <p:cNvSpPr>
              <a:spLocks noChangeArrowheads="1"/>
            </p:cNvSpPr>
            <p:nvPr/>
          </p:nvSpPr>
          <p:spPr bwMode="auto">
            <a:xfrm>
              <a:off x="144" y="1536"/>
              <a:ext cx="1296" cy="336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Vowels</a:t>
              </a:r>
            </a:p>
          </p:txBody>
        </p:sp>
        <p:sp>
          <p:nvSpPr>
            <p:cNvPr id="1206284" name="Oval 12"/>
            <p:cNvSpPr>
              <a:spLocks noChangeArrowheads="1"/>
            </p:cNvSpPr>
            <p:nvPr/>
          </p:nvSpPr>
          <p:spPr bwMode="auto">
            <a:xfrm>
              <a:off x="1632" y="1536"/>
              <a:ext cx="1296" cy="336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Semivowels</a:t>
              </a:r>
            </a:p>
          </p:txBody>
        </p:sp>
        <p:sp>
          <p:nvSpPr>
            <p:cNvPr id="1206285" name="Oval 13"/>
            <p:cNvSpPr>
              <a:spLocks noChangeArrowheads="1"/>
            </p:cNvSpPr>
            <p:nvPr/>
          </p:nvSpPr>
          <p:spPr bwMode="auto">
            <a:xfrm>
              <a:off x="3072" y="1536"/>
              <a:ext cx="1296" cy="336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Consonants</a:t>
              </a:r>
            </a:p>
          </p:txBody>
        </p:sp>
        <p:sp>
          <p:nvSpPr>
            <p:cNvPr id="1206286" name="Oval 14"/>
            <p:cNvSpPr>
              <a:spLocks noChangeArrowheads="1"/>
            </p:cNvSpPr>
            <p:nvPr/>
          </p:nvSpPr>
          <p:spPr bwMode="auto">
            <a:xfrm>
              <a:off x="4464" y="1488"/>
              <a:ext cx="1296" cy="336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Transitionals</a:t>
              </a:r>
            </a:p>
          </p:txBody>
        </p:sp>
        <p:sp>
          <p:nvSpPr>
            <p:cNvPr id="1206296" name="Line 24"/>
            <p:cNvSpPr>
              <a:spLocks noChangeShapeType="1"/>
            </p:cNvSpPr>
            <p:nvPr/>
          </p:nvSpPr>
          <p:spPr bwMode="auto">
            <a:xfrm>
              <a:off x="2880" y="1296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297" name="Line 25"/>
            <p:cNvSpPr>
              <a:spLocks noChangeShapeType="1"/>
            </p:cNvSpPr>
            <p:nvPr/>
          </p:nvSpPr>
          <p:spPr bwMode="auto">
            <a:xfrm>
              <a:off x="960" y="1392"/>
              <a:ext cx="41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298" name="Line 26"/>
            <p:cNvSpPr>
              <a:spLocks noChangeShapeType="1"/>
            </p:cNvSpPr>
            <p:nvPr/>
          </p:nvSpPr>
          <p:spPr bwMode="auto">
            <a:xfrm>
              <a:off x="960" y="1392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299" name="Line 27"/>
            <p:cNvSpPr>
              <a:spLocks noChangeShapeType="1"/>
            </p:cNvSpPr>
            <p:nvPr/>
          </p:nvSpPr>
          <p:spPr bwMode="auto">
            <a:xfrm>
              <a:off x="2208" y="1392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00" name="Line 28"/>
            <p:cNvSpPr>
              <a:spLocks noChangeShapeType="1"/>
            </p:cNvSpPr>
            <p:nvPr/>
          </p:nvSpPr>
          <p:spPr bwMode="auto">
            <a:xfrm>
              <a:off x="3744" y="1392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01" name="Line 29"/>
            <p:cNvSpPr>
              <a:spLocks noChangeShapeType="1"/>
            </p:cNvSpPr>
            <p:nvPr/>
          </p:nvSpPr>
          <p:spPr bwMode="auto">
            <a:xfrm>
              <a:off x="5088" y="1392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6318" name="Group 46"/>
          <p:cNvGrpSpPr>
            <a:grpSpLocks/>
          </p:cNvGrpSpPr>
          <p:nvPr/>
        </p:nvGrpSpPr>
        <p:grpSpPr bwMode="auto">
          <a:xfrm>
            <a:off x="1752600" y="2971800"/>
            <a:ext cx="3581400" cy="838200"/>
            <a:chOff x="1104" y="1872"/>
            <a:chExt cx="2256" cy="528"/>
          </a:xfrm>
        </p:grpSpPr>
        <p:sp>
          <p:nvSpPr>
            <p:cNvPr id="1206287" name="Oval 15"/>
            <p:cNvSpPr>
              <a:spLocks noChangeArrowheads="1"/>
            </p:cNvSpPr>
            <p:nvPr/>
          </p:nvSpPr>
          <p:spPr bwMode="auto">
            <a:xfrm>
              <a:off x="2256" y="2112"/>
              <a:ext cx="1104" cy="240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Glides</a:t>
              </a:r>
            </a:p>
          </p:txBody>
        </p:sp>
        <p:sp>
          <p:nvSpPr>
            <p:cNvPr id="1206288" name="Oval 16"/>
            <p:cNvSpPr>
              <a:spLocks noChangeArrowheads="1"/>
            </p:cNvSpPr>
            <p:nvPr/>
          </p:nvSpPr>
          <p:spPr bwMode="auto">
            <a:xfrm>
              <a:off x="1104" y="2160"/>
              <a:ext cx="1104" cy="240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kx="3284103" algn="bl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Liquids</a:t>
              </a:r>
            </a:p>
          </p:txBody>
        </p:sp>
        <p:sp>
          <p:nvSpPr>
            <p:cNvPr id="1206302" name="Line 30"/>
            <p:cNvSpPr>
              <a:spLocks noChangeShapeType="1"/>
            </p:cNvSpPr>
            <p:nvPr/>
          </p:nvSpPr>
          <p:spPr bwMode="auto">
            <a:xfrm>
              <a:off x="2256" y="1872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03" name="Line 31"/>
            <p:cNvSpPr>
              <a:spLocks noChangeShapeType="1"/>
            </p:cNvSpPr>
            <p:nvPr/>
          </p:nvSpPr>
          <p:spPr bwMode="auto">
            <a:xfrm>
              <a:off x="1920" y="2016"/>
              <a:ext cx="76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05" name="Line 33"/>
            <p:cNvSpPr>
              <a:spLocks noChangeShapeType="1"/>
            </p:cNvSpPr>
            <p:nvPr/>
          </p:nvSpPr>
          <p:spPr bwMode="auto">
            <a:xfrm>
              <a:off x="1920" y="2016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06" name="Line 34"/>
            <p:cNvSpPr>
              <a:spLocks noChangeShapeType="1"/>
            </p:cNvSpPr>
            <p:nvPr/>
          </p:nvSpPr>
          <p:spPr bwMode="auto">
            <a:xfrm>
              <a:off x="2688" y="2016"/>
              <a:ext cx="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6320" name="Group 48"/>
          <p:cNvGrpSpPr>
            <a:grpSpLocks/>
          </p:cNvGrpSpPr>
          <p:nvPr/>
        </p:nvGrpSpPr>
        <p:grpSpPr bwMode="auto">
          <a:xfrm>
            <a:off x="2514600" y="2971800"/>
            <a:ext cx="6172200" cy="1905000"/>
            <a:chOff x="1584" y="1872"/>
            <a:chExt cx="3888" cy="1200"/>
          </a:xfrm>
        </p:grpSpPr>
        <p:sp>
          <p:nvSpPr>
            <p:cNvPr id="1206291" name="Oval 19"/>
            <p:cNvSpPr>
              <a:spLocks noChangeArrowheads="1"/>
            </p:cNvSpPr>
            <p:nvPr/>
          </p:nvSpPr>
          <p:spPr bwMode="auto">
            <a:xfrm>
              <a:off x="1584" y="2592"/>
              <a:ext cx="1104" cy="240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2453608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Fricatives</a:t>
              </a:r>
            </a:p>
          </p:txBody>
        </p:sp>
        <p:grpSp>
          <p:nvGrpSpPr>
            <p:cNvPr id="1206319" name="Group 47"/>
            <p:cNvGrpSpPr>
              <a:grpSpLocks/>
            </p:cNvGrpSpPr>
            <p:nvPr/>
          </p:nvGrpSpPr>
          <p:grpSpPr bwMode="auto">
            <a:xfrm>
              <a:off x="2256" y="1872"/>
              <a:ext cx="3216" cy="1200"/>
              <a:chOff x="2256" y="1872"/>
              <a:chExt cx="3216" cy="1200"/>
            </a:xfrm>
          </p:grpSpPr>
          <p:sp>
            <p:nvSpPr>
              <p:cNvPr id="1206289" name="Oval 17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1104" cy="240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99CC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1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Nasals</a:t>
                </a:r>
              </a:p>
            </p:txBody>
          </p:sp>
          <p:sp>
            <p:nvSpPr>
              <p:cNvPr id="1206290" name="Oval 18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1104" cy="240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99CC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1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Plosives</a:t>
                </a:r>
              </a:p>
            </p:txBody>
          </p:sp>
          <p:sp>
            <p:nvSpPr>
              <p:cNvPr id="1206292" name="Oval 20"/>
              <p:cNvSpPr>
                <a:spLocks noChangeArrowheads="1"/>
              </p:cNvSpPr>
              <p:nvPr/>
            </p:nvSpPr>
            <p:spPr bwMode="auto">
              <a:xfrm>
                <a:off x="4368" y="2640"/>
                <a:ext cx="1104" cy="240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99CC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18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Whispers</a:t>
                </a:r>
              </a:p>
            </p:txBody>
          </p:sp>
          <p:sp>
            <p:nvSpPr>
              <p:cNvPr id="1206307" name="Line 35"/>
              <p:cNvSpPr>
                <a:spLocks noChangeShapeType="1"/>
              </p:cNvSpPr>
              <p:nvPr/>
            </p:nvSpPr>
            <p:spPr bwMode="auto">
              <a:xfrm>
                <a:off x="3792" y="1872"/>
                <a:ext cx="0" cy="5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308" name="Line 36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309" name="Line 37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310" name="Line 38"/>
              <p:cNvSpPr>
                <a:spLocks noChangeShapeType="1"/>
              </p:cNvSpPr>
              <p:nvPr/>
            </p:nvSpPr>
            <p:spPr bwMode="auto">
              <a:xfrm>
                <a:off x="2976" y="2448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311" name="Line 39"/>
              <p:cNvSpPr>
                <a:spLocks noChangeShapeType="1"/>
              </p:cNvSpPr>
              <p:nvPr/>
            </p:nvSpPr>
            <p:spPr bwMode="auto">
              <a:xfrm>
                <a:off x="3936" y="244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312" name="Line 40"/>
              <p:cNvSpPr>
                <a:spLocks noChangeShapeType="1"/>
              </p:cNvSpPr>
              <p:nvPr/>
            </p:nvSpPr>
            <p:spPr bwMode="auto">
              <a:xfrm>
                <a:off x="513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06321" name="Group 49"/>
          <p:cNvGrpSpPr>
            <a:grpSpLocks/>
          </p:cNvGrpSpPr>
          <p:nvPr/>
        </p:nvGrpSpPr>
        <p:grpSpPr bwMode="auto">
          <a:xfrm>
            <a:off x="5486400" y="2819400"/>
            <a:ext cx="3657600" cy="2743200"/>
            <a:chOff x="3456" y="1776"/>
            <a:chExt cx="2304" cy="1728"/>
          </a:xfrm>
        </p:grpSpPr>
        <p:sp>
          <p:nvSpPr>
            <p:cNvPr id="1206293" name="Oval 21"/>
            <p:cNvSpPr>
              <a:spLocks noChangeArrowheads="1"/>
            </p:cNvSpPr>
            <p:nvPr/>
          </p:nvSpPr>
          <p:spPr bwMode="auto">
            <a:xfrm>
              <a:off x="4656" y="3264"/>
              <a:ext cx="1104" cy="240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Affricates</a:t>
              </a:r>
            </a:p>
          </p:txBody>
        </p:sp>
        <p:sp>
          <p:nvSpPr>
            <p:cNvPr id="1206294" name="Oval 22"/>
            <p:cNvSpPr>
              <a:spLocks noChangeArrowheads="1"/>
            </p:cNvSpPr>
            <p:nvPr/>
          </p:nvSpPr>
          <p:spPr bwMode="auto">
            <a:xfrm>
              <a:off x="3456" y="3264"/>
              <a:ext cx="1104" cy="240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99CC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Diphthongs</a:t>
              </a:r>
            </a:p>
          </p:txBody>
        </p:sp>
        <p:sp>
          <p:nvSpPr>
            <p:cNvPr id="1206313" name="Line 41"/>
            <p:cNvSpPr>
              <a:spLocks noChangeShapeType="1"/>
            </p:cNvSpPr>
            <p:nvPr/>
          </p:nvSpPr>
          <p:spPr bwMode="auto">
            <a:xfrm>
              <a:off x="5568" y="1776"/>
              <a:ext cx="0" cy="13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14" name="Line 42"/>
            <p:cNvSpPr>
              <a:spLocks noChangeShapeType="1"/>
            </p:cNvSpPr>
            <p:nvPr/>
          </p:nvSpPr>
          <p:spPr bwMode="auto">
            <a:xfrm flipH="1">
              <a:off x="4320" y="3120"/>
              <a:ext cx="124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15" name="Line 43"/>
            <p:cNvSpPr>
              <a:spLocks noChangeShapeType="1"/>
            </p:cNvSpPr>
            <p:nvPr/>
          </p:nvSpPr>
          <p:spPr bwMode="auto">
            <a:xfrm>
              <a:off x="4320" y="3120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316" name="Line 44"/>
            <p:cNvSpPr>
              <a:spLocks noChangeShapeType="1"/>
            </p:cNvSpPr>
            <p:nvPr/>
          </p:nvSpPr>
          <p:spPr bwMode="auto">
            <a:xfrm>
              <a:off x="5568" y="3120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0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0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0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0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Research</a:t>
            </a:r>
          </a:p>
        </p:txBody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604612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990600" indent="-5334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b="0">
                <a:effectLst/>
              </a:rPr>
              <a:t>Research on different ways for classifying speech into phonemes or as voiced/unvoiced other than energy. 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endParaRPr lang="en-US" altLang="en-US" b="0">
              <a:effectLst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en-US" b="0">
                <a:effectLst/>
              </a:rPr>
              <a:t>Each group will give a 10 minute presentation at the next meeting</a:t>
            </a: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Speech Production System</a:t>
            </a:r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pic>
        <p:nvPicPr>
          <p:cNvPr id="1555464" name="Picture 8" descr="b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20838"/>
            <a:ext cx="5076825" cy="43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Vowels</a:t>
            </a:r>
          </a:p>
        </p:txBody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208357" name="Rectangle 37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Source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Quasi-periodic puffs of airflow through the vocal folds vibrating at a certain fundamental frequency, which is the pitch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System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The formation of each vowel depends on the vocal tract configuration, which depends on the following factors: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The tongue – position and degree of constriction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Lips – degree of openness, roundedness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Jaws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Examples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/a/ in f</a:t>
            </a:r>
            <a:r>
              <a:rPr lang="en-US" altLang="en-US" sz="2000" b="1">
                <a:effectLst/>
              </a:rPr>
              <a:t>a</a:t>
            </a:r>
            <a:r>
              <a:rPr lang="en-US" altLang="en-US" sz="2000">
                <a:effectLst/>
              </a:rPr>
              <a:t>ther – tongue is raised at the front, low degree of constriction of tongue against palate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/i/ in </a:t>
            </a:r>
            <a:r>
              <a:rPr lang="en-US" altLang="en-US" sz="2000" b="1">
                <a:effectLst/>
              </a:rPr>
              <a:t>e</a:t>
            </a:r>
            <a:r>
              <a:rPr lang="en-US" altLang="en-US" sz="2000">
                <a:effectLst/>
              </a:rPr>
              <a:t>ve - tongue is raised at the front, high degree of constriction of tongue against palate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Vowels</a:t>
            </a:r>
          </a:p>
        </p:txBody>
      </p:sp>
      <p:sp>
        <p:nvSpPr>
          <p:cNvPr id="156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67748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  <p:graphicFrame>
        <p:nvGraphicFramePr>
          <p:cNvPr id="1567797" name="Group 53"/>
          <p:cNvGraphicFramePr>
            <a:graphicFrameLocks noGrp="1"/>
          </p:cNvGraphicFramePr>
          <p:nvPr/>
        </p:nvGraphicFramePr>
        <p:xfrm>
          <a:off x="2819400" y="1371600"/>
          <a:ext cx="6096000" cy="5220018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Vowel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eve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Hate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@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Father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obey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foot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bird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67796" name="Picture 52" descr="Cardinal_vowel_tongue_positio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2438400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Fricatives</a:t>
            </a:r>
          </a:p>
        </p:txBody>
      </p:sp>
      <p:sp>
        <p:nvSpPr>
          <p:cNvPr id="156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Source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Noise generated buy some turbulent airflow along the oral tract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System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The formation of each fricative depends on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If the vocal tract is vibrating or not (for voice and unvoiced fricatives)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the tongue 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Lips 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Teeth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There’s usually a voiced/unvoiced pair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Examples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/z/ in Zebra – vocal folds vibrate along with noise production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/s/ in sweet – No vibration along with noise production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69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Vowels</a:t>
            </a:r>
          </a:p>
        </p:txBody>
      </p:sp>
      <p:sp>
        <p:nvSpPr>
          <p:cNvPr id="157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718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  <p:graphicFrame>
        <p:nvGraphicFramePr>
          <p:cNvPr id="1571957" name="Group 117"/>
          <p:cNvGraphicFramePr>
            <a:graphicFrameLocks noGrp="1"/>
          </p:cNvGraphicFramePr>
          <p:nvPr/>
        </p:nvGraphicFramePr>
        <p:xfrm>
          <a:off x="914400" y="2209800"/>
          <a:ext cx="7086600" cy="2354898"/>
        </p:xfrm>
        <a:graphic>
          <a:graphicData uri="http://schemas.openxmlformats.org/drawingml/2006/table">
            <a:tbl>
              <a:tblPr/>
              <a:tblGrid>
                <a:gridCol w="2293938"/>
                <a:gridCol w="2038350"/>
                <a:gridCol w="1377950"/>
                <a:gridCol w="1376362"/>
              </a:tblGrid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Voiced Fricative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Unvoiced Fricative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vote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then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thin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azure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she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zoo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rgbClr val="C2730A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2730A"/>
                          </a:solidFill>
                          <a:effectLst/>
                          <a:latin typeface="Arial" charset="0"/>
                        </a:rPr>
                        <a:t>see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Nasals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73892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Source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Quasi-periodic airflow from vibrating vocal folds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System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Air flows through the nasal cavity, sound is radiated at the nostrils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Sound is determined by the position of the tongue’s constriction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Examples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/m/ in Man – tongue’s constriction is at the lips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/n/ in No – tongue’s constriction is at the gum ridge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/G/ in si</a:t>
            </a:r>
            <a:r>
              <a:rPr lang="en-US" altLang="en-US" sz="2000" b="1">
                <a:effectLst/>
              </a:rPr>
              <a:t>ng </a:t>
            </a:r>
            <a:r>
              <a:rPr lang="en-US" altLang="en-US" sz="2000">
                <a:effectLst/>
              </a:rPr>
              <a:t>– tongue’s constriction is near the velum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73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73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7048500" cy="482600"/>
          </a:xfrm>
        </p:spPr>
        <p:txBody>
          <a:bodyPr/>
          <a:lstStyle/>
          <a:p>
            <a:r>
              <a:rPr lang="en-US" altLang="en-US"/>
              <a:t>Plosives</a:t>
            </a:r>
          </a:p>
        </p:txBody>
      </p:sp>
      <p:sp>
        <p:nvSpPr>
          <p:cNvPr id="157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900" b="0"/>
          </a:p>
          <a:p>
            <a:endParaRPr lang="en-US" altLang="en-US" b="0"/>
          </a:p>
          <a:p>
            <a:endParaRPr lang="en-US" altLang="en-US"/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 b="1">
                <a:solidFill>
                  <a:srgbClr val="C2730A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>
                <a:effectLst/>
              </a:rPr>
              <a:t>Source/System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Burst generated as a result of pressure build-up behind an oral tract contriction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Oral tract is initially closed (with vibration of vocal cords for voiced plosives and no vibration for unvoiced plosives)</a:t>
            </a:r>
          </a:p>
          <a:p>
            <a:pPr lvl="2">
              <a:lnSpc>
                <a:spcPct val="90000"/>
              </a:lnSpc>
              <a:spcAft>
                <a:spcPct val="20000"/>
              </a:spcAft>
            </a:pPr>
            <a:r>
              <a:rPr lang="en-US" altLang="en-US" sz="1800">
                <a:effectLst/>
              </a:rPr>
              <a:t>Release of air pressure and generation of turbulence over a very short duration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4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400">
                <a:effectLst/>
              </a:rPr>
              <a:t>Examples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/g/ in </a:t>
            </a:r>
            <a:r>
              <a:rPr lang="en-US" altLang="en-US" sz="2000" b="1">
                <a:effectLst/>
              </a:rPr>
              <a:t>g</a:t>
            </a:r>
            <a:r>
              <a:rPr lang="en-US" altLang="en-US" sz="2000">
                <a:effectLst/>
              </a:rPr>
              <a:t>o – vibration occurs along with constriction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en-US" sz="2000">
                <a:effectLst/>
              </a:rPr>
              <a:t>/k/ in ba</a:t>
            </a:r>
            <a:r>
              <a:rPr lang="en-US" altLang="en-US" sz="2000" b="1">
                <a:effectLst/>
              </a:rPr>
              <a:t>k</a:t>
            </a:r>
            <a:r>
              <a:rPr lang="en-US" altLang="en-US" sz="2000">
                <a:effectLst/>
              </a:rPr>
              <a:t>er – no vibration occurs along with constriction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endParaRPr lang="en-US" altLang="en-US" sz="2000">
              <a:effectLst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4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800" b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77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oup Home Page">
  <a:themeElements>
    <a:clrScheme name="Group Home Page 1">
      <a:dk1>
        <a:srgbClr val="000000"/>
      </a:dk1>
      <a:lt1>
        <a:srgbClr val="FFFFCC"/>
      </a:lt1>
      <a:dk2>
        <a:srgbClr val="999933"/>
      </a:dk2>
      <a:lt2>
        <a:srgbClr val="808000"/>
      </a:lt2>
      <a:accent1>
        <a:srgbClr val="99CC00"/>
      </a:accent1>
      <a:accent2>
        <a:srgbClr val="800000"/>
      </a:accent2>
      <a:accent3>
        <a:srgbClr val="FFFFE2"/>
      </a:accent3>
      <a:accent4>
        <a:srgbClr val="000000"/>
      </a:accent4>
      <a:accent5>
        <a:srgbClr val="CAE2AA"/>
      </a:accent5>
      <a:accent6>
        <a:srgbClr val="730000"/>
      </a:accent6>
      <a:hlink>
        <a:srgbClr val="CC6600"/>
      </a:hlink>
      <a:folHlink>
        <a:srgbClr val="FFCC66"/>
      </a:folHlink>
    </a:clrScheme>
    <a:fontScheme name="Group Hom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Group Home Page 1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CC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up Home Page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up Home Page 3">
        <a:dk1>
          <a:srgbClr val="000000"/>
        </a:dk1>
        <a:lt1>
          <a:srgbClr val="FFFFFF"/>
        </a:lt1>
        <a:dk2>
          <a:srgbClr val="000000"/>
        </a:dk2>
        <a:lt2>
          <a:srgbClr val="69696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up Home Page 4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up Home Pag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up Home Pag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up Home Page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17356</TotalTime>
  <Words>798</Words>
  <Application>Microsoft Office PowerPoint</Application>
  <PresentationFormat>On-screen Show (4:3)</PresentationFormat>
  <Paragraphs>262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Brush Script MT</vt:lpstr>
      <vt:lpstr>Arial Unicode MS</vt:lpstr>
      <vt:lpstr>Wingdings</vt:lpstr>
      <vt:lpstr>Group Home Page</vt:lpstr>
      <vt:lpstr>Microsoft Word Picture</vt:lpstr>
      <vt:lpstr>Speech Classification </vt:lpstr>
      <vt:lpstr>Detailed Classification</vt:lpstr>
      <vt:lpstr>Speech Production System</vt:lpstr>
      <vt:lpstr>Vowels</vt:lpstr>
      <vt:lpstr>Vowels</vt:lpstr>
      <vt:lpstr>Fricatives</vt:lpstr>
      <vt:lpstr>Vowels</vt:lpstr>
      <vt:lpstr>Nasals</vt:lpstr>
      <vt:lpstr>Plosives</vt:lpstr>
      <vt:lpstr>Whispers</vt:lpstr>
      <vt:lpstr>Transitionals</vt:lpstr>
      <vt:lpstr>Semi-vowels</vt:lpstr>
      <vt:lpstr>Why Speech Classification</vt:lpstr>
      <vt:lpstr>Generalized speech classification</vt:lpstr>
      <vt:lpstr>Generalized speech classification</vt:lpstr>
      <vt:lpstr>Generalized speech classification</vt:lpstr>
      <vt:lpstr>Lab – simple observation</vt:lpstr>
      <vt:lpstr>Lab – more detailed </vt:lpstr>
      <vt:lpstr>Group Project</vt:lpstr>
      <vt:lpstr>Research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Ananth Iyer</dc:creator>
  <cp:lastModifiedBy>Windows User</cp:lastModifiedBy>
  <cp:revision>705</cp:revision>
  <dcterms:created xsi:type="dcterms:W3CDTF">2003-07-22T19:29:22Z</dcterms:created>
  <dcterms:modified xsi:type="dcterms:W3CDTF">2016-03-30T18:18:03Z</dcterms:modified>
</cp:coreProperties>
</file>