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78" r:id="rId3"/>
    <p:sldId id="294" r:id="rId4"/>
    <p:sldId id="289" r:id="rId5"/>
    <p:sldId id="279" r:id="rId6"/>
    <p:sldId id="295" r:id="rId7"/>
    <p:sldId id="280" r:id="rId8"/>
    <p:sldId id="281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03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1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098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5: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Sampling of Continuous-Time Sinusoids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1.6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27913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Sampling a continuous-time sinusoid at a rate of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s</a:t>
            </a:r>
            <a:r>
              <a:rPr lang="en-US" sz="1800" dirty="0" smtClean="0"/>
              <a:t> =1/T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(samples/second) produces a discrete-time sinusoid. </a:t>
            </a:r>
          </a:p>
          <a:p>
            <a:endParaRPr lang="en-US" sz="1800" dirty="0" smtClean="0"/>
          </a:p>
          <a:p>
            <a:r>
              <a:rPr lang="en-US" sz="1800" dirty="0" smtClean="0"/>
              <a:t>If the continuous-time sinusoid has angular frequency Ω = 2πf =2π/T , the resulting discrete-time sinusoid has angular frequency </a:t>
            </a:r>
          </a:p>
          <a:p>
            <a:pPr algn="ctr">
              <a:buNone/>
            </a:pPr>
            <a:r>
              <a:rPr lang="el-GR" sz="1800" dirty="0" smtClean="0"/>
              <a:t>ω =Ω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=2</a:t>
            </a:r>
            <a:r>
              <a:rPr lang="el-GR" sz="1800" dirty="0" smtClean="0"/>
              <a:t>π</a:t>
            </a:r>
            <a:r>
              <a:rPr lang="en-US" sz="1800" dirty="0" smtClean="0"/>
              <a:t>f/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s</a:t>
            </a:r>
            <a:r>
              <a:rPr lang="el-GR" sz="1800" dirty="0" smtClean="0"/>
              <a:t> =2π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/T</a:t>
            </a:r>
          </a:p>
          <a:p>
            <a:pPr algn="ctr">
              <a:buNone/>
            </a:pPr>
            <a:endParaRPr lang="el-GR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At high sampling rates, discrete-time samples capture the variation of the continuous-time signal in great detail. </a:t>
            </a:r>
          </a:p>
          <a:p>
            <a:r>
              <a:rPr lang="en-US" sz="1800" dirty="0" smtClean="0"/>
              <a:t>Two </a:t>
            </a:r>
            <a:r>
              <a:rPr lang="en-US" sz="1800" dirty="0" err="1" smtClean="0"/>
              <a:t>diﬀerent</a:t>
            </a:r>
            <a:r>
              <a:rPr lang="en-US" sz="1800" dirty="0" smtClean="0"/>
              <a:t> sampling rates </a:t>
            </a:r>
            <a:r>
              <a:rPr lang="en-US" sz="1800" dirty="0" err="1" smtClean="0"/>
              <a:t>fs</a:t>
            </a:r>
            <a:r>
              <a:rPr lang="en-US" sz="1800" dirty="0" smtClean="0"/>
              <a:t> =1/T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and </a:t>
            </a:r>
            <a:r>
              <a:rPr lang="en-US" sz="1800" dirty="0" err="1" smtClean="0"/>
              <a:t>f</a:t>
            </a:r>
            <a:r>
              <a:rPr lang="en-US" sz="1800" dirty="0" err="1" smtClean="0">
                <a:sym typeface="Symbol"/>
              </a:rPr>
              <a:t></a:t>
            </a:r>
            <a:r>
              <a:rPr lang="en-US" sz="1800" baseline="-25000" dirty="0" err="1" smtClean="0"/>
              <a:t>s</a:t>
            </a:r>
            <a:r>
              <a:rPr lang="en-US" sz="1800" dirty="0" smtClean="0"/>
              <a:t> =1/T</a:t>
            </a:r>
            <a:r>
              <a:rPr lang="en-US" sz="1800" dirty="0" smtClean="0">
                <a:sym typeface="Symbol"/>
              </a:rPr>
              <a:t>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will produce samples having the same </a:t>
            </a:r>
            <a:r>
              <a:rPr lang="en-US" sz="1800" dirty="0" err="1" smtClean="0"/>
              <a:t>eﬀective</a:t>
            </a:r>
            <a:r>
              <a:rPr lang="en-US" sz="1800" dirty="0" smtClean="0"/>
              <a:t> frequency provided the sum 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+ T</a:t>
            </a:r>
            <a:r>
              <a:rPr lang="en-US" sz="1800" dirty="0" smtClean="0">
                <a:sym typeface="Symbol"/>
              </a:rPr>
              <a:t>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or the </a:t>
            </a:r>
            <a:r>
              <a:rPr lang="en-US" sz="1800" dirty="0" err="1" smtClean="0"/>
              <a:t>diﬀerence</a:t>
            </a:r>
            <a:r>
              <a:rPr lang="en-US" sz="1800" dirty="0" smtClean="0"/>
              <a:t> T</a:t>
            </a:r>
            <a:r>
              <a:rPr lang="en-US" sz="1800" baseline="-25000" dirty="0" smtClean="0"/>
              <a:t>s</a:t>
            </a:r>
            <a:r>
              <a:rPr lang="en-US" sz="1800" dirty="0" smtClean="0"/>
              <a:t>  - T</a:t>
            </a:r>
            <a:r>
              <a:rPr lang="en-US" sz="1800" dirty="0" smtClean="0">
                <a:sym typeface="Symbol"/>
              </a:rPr>
              <a:t> </a:t>
            </a:r>
            <a:r>
              <a:rPr lang="en-US" sz="1800" baseline="-25000" dirty="0" smtClean="0">
                <a:sym typeface="Symbol"/>
              </a:rPr>
              <a:t>s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/>
              <a:t>is an integer multiple of T =1/f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The Sampling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sampling formula </a:t>
            </a:r>
          </a:p>
          <a:p>
            <a:pPr algn="ctr">
              <a:buNone/>
            </a:pPr>
            <a:r>
              <a:rPr lang="en-US" sz="2400" dirty="0" smtClean="0"/>
              <a:t>x[n]= x(</a:t>
            </a:r>
            <a:r>
              <a:rPr lang="en-US" sz="2400" dirty="0" err="1" smtClean="0"/>
              <a:t>nT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produces a sequence of samples x[n] from a continuous-time signal x(t). 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is the sampling period and 1/T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is the sampling rate. Applied to the continuous-time sinusoid </a:t>
            </a:r>
          </a:p>
          <a:p>
            <a:pPr algn="ctr">
              <a:buNone/>
            </a:pPr>
            <a:r>
              <a:rPr lang="en-US" sz="2400" dirty="0" smtClean="0"/>
              <a:t>x(t) =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dirty="0" err="1" smtClean="0"/>
              <a:t>Ωt</a:t>
            </a:r>
            <a:r>
              <a:rPr lang="en-US" sz="2400" dirty="0" smtClean="0"/>
              <a:t> + φ), </a:t>
            </a:r>
          </a:p>
          <a:p>
            <a:r>
              <a:rPr lang="en-US" sz="2400" dirty="0" smtClean="0"/>
              <a:t>this formula produces the discrete-time sinusoid </a:t>
            </a:r>
          </a:p>
          <a:p>
            <a:pPr algn="ctr">
              <a:buNone/>
            </a:pPr>
            <a:r>
              <a:rPr lang="en-US" sz="2400" dirty="0" smtClean="0"/>
              <a:t>x[n] =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dirty="0" err="1" smtClean="0"/>
              <a:t>ΩT</a:t>
            </a:r>
            <a:r>
              <a:rPr lang="en-US" sz="2400" baseline="-25000" dirty="0" err="1" smtClean="0"/>
              <a:t>s</a:t>
            </a:r>
            <a:r>
              <a:rPr lang="en-US" sz="2400" dirty="0" err="1" smtClean="0"/>
              <a:t>n</a:t>
            </a:r>
            <a:r>
              <a:rPr lang="en-US" sz="2400" dirty="0" smtClean="0"/>
              <a:t> + φ) </a:t>
            </a:r>
          </a:p>
          <a:p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graph below shows a segment of the sinusoid </a:t>
            </a:r>
          </a:p>
          <a:p>
            <a:pPr algn="ctr">
              <a:buNone/>
            </a:pPr>
            <a:r>
              <a:rPr lang="en-US" sz="2400" dirty="0" smtClean="0"/>
              <a:t>x(t) = </a:t>
            </a:r>
            <a:r>
              <a:rPr lang="en-US" sz="2400" dirty="0" err="1" smtClean="0"/>
              <a:t>cos</a:t>
            </a:r>
            <a:r>
              <a:rPr lang="en-US" sz="2400" dirty="0" smtClean="0"/>
              <a:t>((400π/3)t − π/8) 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Your task: Using two types of stem lines, mark the samples in each of </a:t>
            </a:r>
          </a:p>
          <a:p>
            <a:pPr algn="ctr">
              <a:buNone/>
            </a:pPr>
            <a:r>
              <a:rPr lang="pt-BR" sz="2400" dirty="0" smtClean="0"/>
              <a:t>x1[n] = cos((2π/5)n − π/8) (i.e., T</a:t>
            </a:r>
            <a:r>
              <a:rPr lang="pt-BR" sz="2400" baseline="-25000" dirty="0" smtClean="0"/>
              <a:t>s</a:t>
            </a:r>
            <a:r>
              <a:rPr lang="pt-BR" sz="2400" dirty="0" smtClean="0"/>
              <a:t> =3.0 ms)</a:t>
            </a:r>
          </a:p>
          <a:p>
            <a:pPr algn="ctr">
              <a:buNone/>
            </a:pPr>
            <a:r>
              <a:rPr lang="pt-BR" sz="2400" dirty="0" smtClean="0"/>
              <a:t> x2[n] = cos((2π/3)n − π/8) (i.e., T</a:t>
            </a:r>
            <a:r>
              <a:rPr lang="pt-BR" sz="2400" baseline="-25000" dirty="0" smtClean="0"/>
              <a:t>s</a:t>
            </a:r>
            <a:r>
              <a:rPr lang="pt-BR" sz="2400" dirty="0" smtClean="0"/>
              <a:t> =5.0 ms) </a:t>
            </a:r>
          </a:p>
          <a:p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300" y="2447925"/>
            <a:ext cx="35814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Relationship Between Sampling rate and Sampling frequency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frequency of the discrete-time sinusoid obtained by sampling is </a:t>
            </a:r>
          </a:p>
          <a:p>
            <a:pPr algn="ctr">
              <a:buNone/>
            </a:pPr>
            <a:r>
              <a:rPr lang="el-GR" sz="2400" dirty="0" smtClean="0"/>
              <a:t>ω =Ω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=2</a:t>
            </a:r>
            <a:r>
              <a:rPr lang="el-GR" sz="2400" dirty="0" smtClean="0"/>
              <a:t>π</a:t>
            </a:r>
            <a:r>
              <a:rPr lang="en-US" sz="2400" dirty="0" smtClean="0"/>
              <a:t>f/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 = </a:t>
            </a:r>
            <a:r>
              <a:rPr lang="el-GR" sz="2400" dirty="0" smtClean="0"/>
              <a:t>2π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/T</a:t>
            </a:r>
          </a:p>
          <a:p>
            <a:r>
              <a:rPr lang="en-US" sz="2400" dirty="0" smtClean="0"/>
              <a:t>Using this equation, it is easy to determine the relationship between sampling rate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 (samples/sec) to the frequency f (Hz) in order for the discrete-time sinusoid to be periodic. </a:t>
            </a:r>
          </a:p>
          <a:p>
            <a:r>
              <a:rPr lang="en-US" sz="2400" dirty="0" smtClean="0"/>
              <a:t>Questions: </a:t>
            </a:r>
          </a:p>
          <a:p>
            <a:pPr lvl="1"/>
            <a:r>
              <a:rPr lang="en-US" sz="2200" dirty="0" smtClean="0"/>
              <a:t>What is this relationship? </a:t>
            </a:r>
          </a:p>
          <a:p>
            <a:pPr lvl="1"/>
            <a:r>
              <a:rPr lang="en-US" sz="2200" dirty="0" smtClean="0"/>
              <a:t>What is the equivalent condition in terms of T</a:t>
            </a:r>
            <a:r>
              <a:rPr lang="en-US" sz="2200" baseline="-25000" dirty="0" smtClean="0"/>
              <a:t>s</a:t>
            </a:r>
            <a:r>
              <a:rPr lang="en-US" sz="2200" dirty="0" smtClean="0"/>
              <a:t> and T ? </a:t>
            </a:r>
          </a:p>
          <a:p>
            <a:pPr lvl="1"/>
            <a:r>
              <a:rPr lang="en-US" sz="2200" dirty="0" smtClean="0"/>
              <a:t>For what values of Ts is the discrete-time sequence x[n] constant in n? </a:t>
            </a:r>
          </a:p>
          <a:p>
            <a:pPr lvl="1"/>
            <a:r>
              <a:rPr lang="en-US" sz="2200" dirty="0" smtClean="0"/>
              <a:t>For what values of T</a:t>
            </a:r>
            <a:r>
              <a:rPr lang="en-US" sz="2200" baseline="-25000" dirty="0" smtClean="0"/>
              <a:t>s</a:t>
            </a:r>
            <a:r>
              <a:rPr lang="en-US" sz="2200" dirty="0" smtClean="0"/>
              <a:t> is x[ · ] of the form . . . , a, −a, a, −a, . . .?</a:t>
            </a:r>
            <a:endParaRPr lang="en-US" sz="22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Matlab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Matlab only truly plots discrete signals</a:t>
            </a:r>
          </a:p>
          <a:p>
            <a:r>
              <a:rPr lang="en-US" sz="2000" dirty="0" smtClean="0"/>
              <a:t>If the ratio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/T is small (i.e.,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/f is large), the sequence of samples x[n] closely tracks the variation in x(t). The smaller the ratio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/T , the easier it becomes to interpolate the discrete samples so as to approximate to the continuous-time signal. </a:t>
            </a:r>
          </a:p>
          <a:p>
            <a:endParaRPr lang="en-US" sz="2000" dirty="0" smtClean="0"/>
          </a:p>
          <a:p>
            <a:r>
              <a:rPr lang="en-US" sz="2000" dirty="0" smtClean="0"/>
              <a:t>This is how MATLAB produces a continuous plot. 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Effective Frequency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The range of values </a:t>
            </a:r>
          </a:p>
          <a:p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∈ [0,T/2] or equivalently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∈ [2f, ∞] </a:t>
            </a:r>
          </a:p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corresponds to ω ∈ [0,π], which is the </a:t>
            </a:r>
            <a:r>
              <a:rPr lang="en-US" sz="2000" dirty="0" err="1" smtClean="0"/>
              <a:t>eﬀective</a:t>
            </a:r>
            <a:r>
              <a:rPr lang="en-US" sz="2000" dirty="0" smtClean="0"/>
              <a:t> frequency range for real sinusoids.</a:t>
            </a:r>
          </a:p>
          <a:p>
            <a:r>
              <a:rPr lang="en-US" sz="2000" dirty="0" smtClean="0"/>
              <a:t>If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&gt; T/2, or equivalently, if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&lt; 2f, the sequence of samples obtained from x(t) has the same frequency as one obtained using a smaller sampling period (or higher sampling rate). </a:t>
            </a:r>
          </a:p>
          <a:p>
            <a:r>
              <a:rPr lang="en-US" sz="2000" dirty="0" smtClean="0"/>
              <a:t>There are </a:t>
            </a:r>
            <a:r>
              <a:rPr lang="en-US" sz="2000" dirty="0" err="1" smtClean="0"/>
              <a:t>inﬁnitely</a:t>
            </a:r>
            <a:r>
              <a:rPr lang="en-US" sz="2000" dirty="0" smtClean="0"/>
              <a:t> many sampling rates that produce </a:t>
            </a:r>
            <a:r>
              <a:rPr lang="en-US" sz="2000" dirty="0" err="1" smtClean="0"/>
              <a:t>eﬀectively</a:t>
            </a:r>
            <a:r>
              <a:rPr lang="en-US" sz="2000" dirty="0" smtClean="0"/>
              <a:t> the same ω in x[n]. </a:t>
            </a:r>
          </a:p>
          <a:p>
            <a:r>
              <a:rPr lang="en-US" sz="2000" dirty="0" smtClean="0"/>
              <a:t>Recall that ω and ω</a:t>
            </a:r>
            <a:r>
              <a:rPr lang="en-US" sz="2000" baseline="30000" dirty="0" smtClean="0"/>
              <a:t> </a:t>
            </a:r>
            <a:r>
              <a:rPr lang="en-US" sz="2100" dirty="0" smtClean="0"/>
              <a:t>can be used to describe the same discrete-time sinusoid provided </a:t>
            </a:r>
          </a:p>
          <a:p>
            <a:pPr algn="ctr">
              <a:buNone/>
            </a:pPr>
            <a:r>
              <a:rPr lang="el-GR" sz="2100" dirty="0" smtClean="0"/>
              <a:t>ω</a:t>
            </a:r>
            <a:r>
              <a:rPr lang="el-GR" sz="2100" dirty="0" smtClean="0">
                <a:sym typeface="Symbol"/>
              </a:rPr>
              <a:t></a:t>
            </a:r>
            <a:r>
              <a:rPr lang="el-GR" sz="2100" dirty="0" smtClean="0"/>
              <a:t> = ±ω +2</a:t>
            </a:r>
            <a:r>
              <a:rPr lang="en-US" sz="2100" dirty="0" smtClean="0"/>
              <a:t>k</a:t>
            </a:r>
            <a:r>
              <a:rPr lang="el-GR" sz="2100" dirty="0" smtClean="0"/>
              <a:t>π </a:t>
            </a:r>
          </a:p>
          <a:p>
            <a:r>
              <a:rPr lang="en-US" sz="2100" dirty="0" smtClean="0"/>
              <a:t>for some integer k. Thus if </a:t>
            </a:r>
            <a:r>
              <a:rPr lang="en-US" sz="2100" dirty="0" err="1" smtClean="0"/>
              <a:t>f</a:t>
            </a:r>
            <a:r>
              <a:rPr lang="en-US" sz="2100" baseline="-25000" dirty="0" err="1" smtClean="0"/>
              <a:t>s</a:t>
            </a:r>
            <a:r>
              <a:rPr lang="en-US" sz="2100" dirty="0" smtClean="0"/>
              <a:t> and f are two sampling rates such that </a:t>
            </a:r>
          </a:p>
          <a:p>
            <a:pPr algn="ctr">
              <a:buNone/>
            </a:pPr>
            <a:r>
              <a:rPr lang="en-US" sz="2100" dirty="0" smtClean="0"/>
              <a:t>f/</a:t>
            </a:r>
            <a:r>
              <a:rPr lang="en-US" sz="2100" dirty="0" err="1" smtClean="0"/>
              <a:t>f</a:t>
            </a:r>
            <a:r>
              <a:rPr lang="en-US" sz="2100" baseline="-25000" dirty="0" err="1" smtClean="0"/>
              <a:t>s</a:t>
            </a:r>
            <a:r>
              <a:rPr lang="en-US" sz="2100" dirty="0" smtClean="0"/>
              <a:t> ± f/</a:t>
            </a:r>
            <a:r>
              <a:rPr lang="en-US" sz="2100" dirty="0" err="1" smtClean="0"/>
              <a:t>f</a:t>
            </a:r>
            <a:r>
              <a:rPr lang="en-US" sz="2100" dirty="0" err="1" smtClean="0">
                <a:sym typeface="Symbol"/>
              </a:rPr>
              <a:t></a:t>
            </a:r>
            <a:r>
              <a:rPr lang="en-US" sz="2100" baseline="-25000" dirty="0" err="1" smtClean="0"/>
              <a:t>s</a:t>
            </a:r>
            <a:r>
              <a:rPr lang="en-US" sz="2100" dirty="0" smtClean="0"/>
              <a:t> = k</a:t>
            </a:r>
          </a:p>
          <a:p>
            <a:pPr>
              <a:buNone/>
            </a:pPr>
            <a:r>
              <a:rPr lang="en-US" sz="2100" dirty="0" smtClean="0"/>
              <a:t>	or equivalently, if </a:t>
            </a:r>
          </a:p>
          <a:p>
            <a:pPr algn="ctr">
              <a:buNone/>
            </a:pPr>
            <a:r>
              <a:rPr lang="en-US" sz="2100" dirty="0" smtClean="0"/>
              <a:t>T</a:t>
            </a:r>
            <a:r>
              <a:rPr lang="en-US" sz="2100" baseline="-25000" dirty="0" smtClean="0"/>
              <a:t>s</a:t>
            </a:r>
            <a:r>
              <a:rPr lang="en-US" sz="2100" dirty="0" smtClean="0"/>
              <a:t> ± </a:t>
            </a:r>
            <a:r>
              <a:rPr lang="en-US" sz="2100" dirty="0" smtClean="0"/>
              <a:t>T’</a:t>
            </a:r>
            <a:r>
              <a:rPr lang="en-US" sz="2100" baseline="-25000" dirty="0" smtClean="0"/>
              <a:t>s</a:t>
            </a:r>
            <a:r>
              <a:rPr lang="en-US" sz="2100" dirty="0" smtClean="0"/>
              <a:t>  </a:t>
            </a:r>
            <a:r>
              <a:rPr lang="en-US" sz="2100" dirty="0" smtClean="0"/>
              <a:t>= </a:t>
            </a:r>
            <a:r>
              <a:rPr lang="en-US" sz="2100" dirty="0" err="1" smtClean="0"/>
              <a:t>kT</a:t>
            </a:r>
            <a:r>
              <a:rPr lang="en-US" sz="2100" dirty="0" smtClean="0"/>
              <a:t> , </a:t>
            </a:r>
          </a:p>
          <a:p>
            <a:pPr>
              <a:buNone/>
            </a:pPr>
            <a:r>
              <a:rPr lang="en-US" sz="2100" dirty="0" smtClean="0"/>
              <a:t>	then the two resulting sample sequences will have the same (angular) frequency, provided that frequency is expressed in the interval [0,π]. 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Consider the continuous-time sinusoid </a:t>
            </a:r>
          </a:p>
          <a:p>
            <a:pPr algn="ctr">
              <a:buNone/>
            </a:pPr>
            <a:r>
              <a:rPr lang="en-US" sz="2000" dirty="0" smtClean="0"/>
              <a:t>x(t) = </a:t>
            </a:r>
            <a:r>
              <a:rPr lang="en-US" sz="2000" dirty="0" err="1" smtClean="0"/>
              <a:t>cos</a:t>
            </a:r>
            <a:r>
              <a:rPr lang="en-US" sz="2000" dirty="0" smtClean="0"/>
              <a:t>((400π/3)t − π/8) </a:t>
            </a:r>
          </a:p>
          <a:p>
            <a:pPr>
              <a:buNone/>
            </a:pPr>
            <a:r>
              <a:rPr lang="en-US" sz="2000" dirty="0" smtClean="0"/>
              <a:t>and the discrete-time sinusoids </a:t>
            </a:r>
          </a:p>
          <a:p>
            <a:pPr algn="ctr">
              <a:buNone/>
            </a:pPr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[n] = </a:t>
            </a:r>
            <a:r>
              <a:rPr lang="en-US" sz="2000" dirty="0" err="1" smtClean="0"/>
              <a:t>cos</a:t>
            </a:r>
            <a:r>
              <a:rPr lang="en-US" sz="2000" dirty="0" smtClean="0"/>
              <a:t>((2π/5)n − π/8)   </a:t>
            </a:r>
          </a:p>
          <a:p>
            <a:pPr algn="ctr">
              <a:buNone/>
            </a:pPr>
            <a:r>
              <a:rPr lang="pt-BR" sz="2000" dirty="0" smtClean="0"/>
              <a:t>x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[n] = cos((2π/5)n + π/8) </a:t>
            </a:r>
          </a:p>
          <a:p>
            <a:pPr>
              <a:buNone/>
            </a:pPr>
            <a:r>
              <a:rPr lang="pt-BR" sz="2000" dirty="0" smtClean="0"/>
              <a:t>Here T = 15.0 ms, f = 200/3 Hz.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The smallest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which produces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[ · ] equals (from ω =ΩTs) 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(2π/5) (3/400π) = 3.0ms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The remaining values of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which produce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[ · ] are given by </a:t>
            </a:r>
          </a:p>
          <a:p>
            <a:pPr algn="ctr"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=3.0+ k(15.0) ms,          k =1, 2,...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As for x3[ · ], we use </a:t>
            </a:r>
            <a:r>
              <a:rPr lang="en-US" sz="2000" dirty="0" err="1" smtClean="0"/>
              <a:t>cos</a:t>
            </a:r>
            <a:r>
              <a:rPr lang="en-US" sz="2000" dirty="0" smtClean="0"/>
              <a:t>(−θ) = </a:t>
            </a:r>
            <a:r>
              <a:rPr lang="en-US" sz="2000" dirty="0" err="1" smtClean="0"/>
              <a:t>cos</a:t>
            </a:r>
            <a:r>
              <a:rPr lang="en-US" sz="2000" dirty="0" smtClean="0"/>
              <a:t>(θ) to express it as</a:t>
            </a:r>
          </a:p>
          <a:p>
            <a:pPr algn="ctr">
              <a:buNone/>
            </a:pPr>
            <a:r>
              <a:rPr lang="en-US" sz="2000" dirty="0" smtClean="0"/>
              <a:t>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[n] = </a:t>
            </a:r>
            <a:r>
              <a:rPr lang="en-US" sz="2000" dirty="0" err="1" smtClean="0"/>
              <a:t>cos</a:t>
            </a:r>
            <a:r>
              <a:rPr lang="en-US" sz="2000" dirty="0" smtClean="0"/>
              <a:t>(−(2π/5)n − π/8) 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	The values of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which produce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[ · ] are thus 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−3.0+ k(15.0) ms,           k =0, 1,...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Since 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is necessarily positive, it follows that </a:t>
            </a:r>
          </a:p>
          <a:p>
            <a:pPr algn="ctr"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12.0+ k(15.0) ms,    k =1, 2,...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1938</TotalTime>
  <Words>489</Words>
  <Application>Microsoft Office PowerPoint</Application>
  <PresentationFormat>On-screen Show (4:3)</PresentationFormat>
  <Paragraphs>139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  Lecture 5: Sampling of Continuous-Time Sinusoids Sections 1.6 </vt:lpstr>
      <vt:lpstr>Key Points</vt:lpstr>
      <vt:lpstr>The Sampling formula</vt:lpstr>
      <vt:lpstr>Example</vt:lpstr>
      <vt:lpstr>The Relationship Between Sampling rate and Sampling frequency</vt:lpstr>
      <vt:lpstr>Matlab Plot</vt:lpstr>
      <vt:lpstr>Effective Frequency Range</vt:lpstr>
      <vt:lpstr>Example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195</cp:revision>
  <dcterms:created xsi:type="dcterms:W3CDTF">2004-05-21T21:05:05Z</dcterms:created>
  <dcterms:modified xsi:type="dcterms:W3CDTF">2013-09-11T16:08:42Z</dcterms:modified>
</cp:coreProperties>
</file>