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78" r:id="rId3"/>
    <p:sldId id="279" r:id="rId4"/>
    <p:sldId id="280" r:id="rId5"/>
    <p:sldId id="281" r:id="rId6"/>
    <p:sldId id="282" r:id="rId7"/>
    <p:sldId id="283" r:id="rId8"/>
    <p:sldId id="285" r:id="rId9"/>
    <p:sldId id="284" r:id="rId10"/>
    <p:sldId id="286" r:id="rId11"/>
    <p:sldId id="28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39" autoAdjust="0"/>
    <p:restoredTop sz="94660"/>
  </p:normalViewPr>
  <p:slideViewPr>
    <p:cSldViewPr>
      <p:cViewPr>
        <p:scale>
          <a:sx n="75" d="100"/>
          <a:sy n="75" d="100"/>
        </p:scale>
        <p:origin x="-49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E74D8-0E2E-4A32-B93D-0FF7E90C1F2A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0C273-807E-4E80-BE6A-B7046436F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566525-174D-4DC0-A39E-1C718142F0E0}" type="slidenum">
              <a:rPr lang="en-US"/>
              <a:pPr/>
              <a:t>1</a:t>
            </a:fld>
            <a:endParaRPr lang="en-US"/>
          </a:p>
        </p:txBody>
      </p:sp>
      <p:sp>
        <p:nvSpPr>
          <p:cNvPr id="149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90DA7D1-DD1B-4083-9D80-97ED816B925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5760" marR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Tx/>
              <a:buFont typeface="Georgia"/>
              <a:buChar char="•"/>
              <a:tabLst/>
              <a:defRPr/>
            </a:lvl1pPr>
            <a:lvl5pPr marL="1389888" marR="0" indent="-18288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▫"/>
              <a:tabLst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lvl="4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0DA7D1-DD1B-4083-9D80-97ED816B925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90DA7D1-DD1B-4083-9D80-97ED816B925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90DA7D1-DD1B-4083-9D80-97ED816B925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9922" name="Text Box 2"/>
          <p:cNvSpPr txBox="1">
            <a:spLocks noChangeArrowheads="1"/>
          </p:cNvSpPr>
          <p:nvPr/>
        </p:nvSpPr>
        <p:spPr bwMode="auto">
          <a:xfrm>
            <a:off x="228600" y="21336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899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743200" y="2209800"/>
            <a:ext cx="6172200" cy="1371600"/>
          </a:xfrm>
        </p:spPr>
        <p:txBody>
          <a:bodyPr>
            <a:normAutofit fontScale="90000"/>
          </a:bodyPr>
          <a:lstStyle/>
          <a:p>
            <a:r>
              <a:rPr lang="en-US" sz="2400" dirty="0" smtClean="0">
                <a:effectLst/>
              </a:rPr>
              <a:t> </a:t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>Lecture 3:</a:t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>Complex Exponentials; n</a:t>
            </a:r>
            <a:r>
              <a:rPr lang="en-US" sz="2400" baseline="30000" dirty="0" smtClean="0">
                <a:effectLst/>
              </a:rPr>
              <a:t>th</a:t>
            </a:r>
            <a:r>
              <a:rPr lang="en-US" sz="2400" dirty="0" smtClean="0">
                <a:effectLst/>
              </a:rPr>
              <a:t> root of a complex number; continuous-time sinusoids</a:t>
            </a:r>
            <a:r>
              <a:rPr lang="en-US" sz="2400" dirty="0">
                <a:effectLst/>
              </a:rPr>
              <a:t/>
            </a:r>
            <a:br>
              <a:rPr lang="en-US" sz="2400" dirty="0">
                <a:effectLst/>
              </a:rPr>
            </a:br>
            <a:endParaRPr lang="en-US" sz="2400" dirty="0">
              <a:effectLst/>
            </a:endParaRPr>
          </a:p>
        </p:txBody>
      </p:sp>
      <p:sp>
        <p:nvSpPr>
          <p:cNvPr id="1489926" name="Rectangle 6"/>
          <p:cNvSpPr>
            <a:spLocks noChangeArrowheads="1"/>
          </p:cNvSpPr>
          <p:nvPr/>
        </p:nvSpPr>
        <p:spPr bwMode="auto">
          <a:xfrm>
            <a:off x="2743200" y="1066800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3058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Periodicity and Symmetry of Sinusoids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058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The functions </a:t>
            </a:r>
            <a:r>
              <a:rPr lang="en-US" sz="2000" dirty="0" err="1" smtClean="0"/>
              <a:t>cos</a:t>
            </a:r>
            <a:r>
              <a:rPr lang="en-US" sz="2000" dirty="0" smtClean="0"/>
              <a:t> </a:t>
            </a:r>
            <a:r>
              <a:rPr lang="el-GR" sz="2000" i="1" dirty="0" smtClean="0"/>
              <a:t>θ</a:t>
            </a:r>
            <a:r>
              <a:rPr lang="en-US" sz="2000" i="1" dirty="0" smtClean="0"/>
              <a:t> and sin </a:t>
            </a:r>
            <a:r>
              <a:rPr lang="el-GR" sz="2000" i="1" dirty="0" smtClean="0"/>
              <a:t>θ</a:t>
            </a:r>
            <a:r>
              <a:rPr lang="en-US" sz="2000" i="1" dirty="0" smtClean="0"/>
              <a:t> (where </a:t>
            </a:r>
            <a:r>
              <a:rPr lang="el-GR" sz="2000" i="1" dirty="0" smtClean="0"/>
              <a:t>θ</a:t>
            </a:r>
            <a:r>
              <a:rPr lang="en-US" sz="2000" i="1" dirty="0" smtClean="0"/>
              <a:t> is in radians) are both periodic with period 2</a:t>
            </a:r>
            <a:r>
              <a:rPr lang="en-US" sz="2000" i="1" dirty="0" smtClean="0">
                <a:sym typeface="Symbol"/>
              </a:rPr>
              <a:t> </a:t>
            </a:r>
            <a:r>
              <a:rPr lang="en-US" sz="2000" i="1" dirty="0" smtClean="0"/>
              <a:t>:</a:t>
            </a:r>
          </a:p>
          <a:p>
            <a:pPr algn="ctr">
              <a:buNone/>
            </a:pPr>
            <a:r>
              <a:rPr lang="en-US" sz="2000" dirty="0" err="1" smtClean="0"/>
              <a:t>cos</a:t>
            </a:r>
            <a:r>
              <a:rPr lang="en-US" sz="2000" dirty="0" smtClean="0"/>
              <a:t>(</a:t>
            </a:r>
            <a:r>
              <a:rPr lang="el-GR" sz="2000" i="1" dirty="0" smtClean="0"/>
              <a:t>θ</a:t>
            </a:r>
            <a:r>
              <a:rPr lang="en-US" sz="2000" i="1" dirty="0" smtClean="0"/>
              <a:t> + 2</a:t>
            </a:r>
            <a:r>
              <a:rPr lang="en-US" sz="2000" i="1" dirty="0" smtClean="0">
                <a:sym typeface="Symbol"/>
              </a:rPr>
              <a:t> </a:t>
            </a:r>
            <a:r>
              <a:rPr lang="en-US" sz="2000" i="1" dirty="0" smtClean="0"/>
              <a:t>) = </a:t>
            </a:r>
            <a:r>
              <a:rPr lang="en-US" sz="2000" i="1" dirty="0" err="1" smtClean="0"/>
              <a:t>cos</a:t>
            </a:r>
            <a:r>
              <a:rPr lang="en-US" sz="2000" i="1" dirty="0" smtClean="0"/>
              <a:t> </a:t>
            </a:r>
            <a:r>
              <a:rPr lang="el-GR" sz="2000" i="1" dirty="0" smtClean="0"/>
              <a:t>θ</a:t>
            </a:r>
            <a:endParaRPr lang="en-US" sz="2000" i="1" dirty="0" smtClean="0"/>
          </a:p>
          <a:p>
            <a:pPr algn="ctr">
              <a:buNone/>
            </a:pPr>
            <a:r>
              <a:rPr lang="en-US" sz="2000" dirty="0" smtClean="0"/>
              <a:t>sin(</a:t>
            </a:r>
            <a:r>
              <a:rPr lang="el-GR" sz="2000" i="1" dirty="0" smtClean="0"/>
              <a:t>θ</a:t>
            </a:r>
            <a:r>
              <a:rPr lang="en-US" sz="2000" i="1" dirty="0" smtClean="0"/>
              <a:t> + 2</a:t>
            </a:r>
            <a:r>
              <a:rPr lang="en-US" sz="2000" i="1" dirty="0" smtClean="0">
                <a:sym typeface="Symbol"/>
              </a:rPr>
              <a:t> </a:t>
            </a:r>
            <a:r>
              <a:rPr lang="en-US" sz="2000" i="1" dirty="0" smtClean="0"/>
              <a:t>) = sin </a:t>
            </a:r>
            <a:r>
              <a:rPr lang="el-GR" sz="2000" i="1" dirty="0" smtClean="0"/>
              <a:t>θ</a:t>
            </a:r>
            <a:endParaRPr lang="en-US" sz="2000" i="1" dirty="0" smtClean="0"/>
          </a:p>
          <a:p>
            <a:r>
              <a:rPr lang="en-US" sz="2000" dirty="0" smtClean="0"/>
              <a:t>The cosine has (even) symmetry about </a:t>
            </a:r>
            <a:r>
              <a:rPr lang="el-GR" sz="2000" i="1" dirty="0" smtClean="0"/>
              <a:t>θ</a:t>
            </a:r>
            <a:r>
              <a:rPr lang="en-US" sz="2000" i="1" dirty="0" smtClean="0"/>
              <a:t> = 0, the sine has odd symmetry (or </a:t>
            </a:r>
            <a:r>
              <a:rPr lang="en-US" sz="2000" i="1" dirty="0" err="1" smtClean="0"/>
              <a:t>antisymmetry</a:t>
            </a:r>
            <a:r>
              <a:rPr lang="en-US" sz="2000" i="1" dirty="0" smtClean="0"/>
              <a:t>):</a:t>
            </a:r>
          </a:p>
          <a:p>
            <a:pPr algn="ctr">
              <a:buNone/>
            </a:pPr>
            <a:r>
              <a:rPr lang="en-US" sz="2000" dirty="0" err="1" smtClean="0"/>
              <a:t>cos</a:t>
            </a:r>
            <a:r>
              <a:rPr lang="en-US" sz="2000" dirty="0" smtClean="0"/>
              <a:t>(</a:t>
            </a:r>
            <a:r>
              <a:rPr lang="en-US" sz="2000" i="1" dirty="0" smtClean="0"/>
              <a:t>-</a:t>
            </a:r>
            <a:r>
              <a:rPr lang="el-GR" sz="2000" i="1" dirty="0" smtClean="0"/>
              <a:t>θ</a:t>
            </a:r>
            <a:r>
              <a:rPr lang="en-US" sz="2000" i="1" dirty="0" smtClean="0"/>
              <a:t>) = </a:t>
            </a:r>
            <a:r>
              <a:rPr lang="en-US" sz="2000" i="1" dirty="0" err="1" smtClean="0"/>
              <a:t>cos</a:t>
            </a:r>
            <a:r>
              <a:rPr lang="en-US" sz="2000" i="1" dirty="0" smtClean="0"/>
              <a:t> </a:t>
            </a:r>
            <a:r>
              <a:rPr lang="el-GR" sz="2000" i="1" dirty="0" smtClean="0"/>
              <a:t>θ</a:t>
            </a:r>
            <a:endParaRPr lang="en-US" sz="2000" i="1" dirty="0" smtClean="0"/>
          </a:p>
          <a:p>
            <a:pPr algn="ctr">
              <a:buNone/>
            </a:pPr>
            <a:r>
              <a:rPr lang="en-US" sz="2000" dirty="0" smtClean="0"/>
              <a:t>sin(</a:t>
            </a:r>
            <a:r>
              <a:rPr lang="en-US" sz="2000" i="1" dirty="0" smtClean="0"/>
              <a:t>-</a:t>
            </a:r>
            <a:r>
              <a:rPr lang="el-GR" sz="2000" i="1" dirty="0" smtClean="0"/>
              <a:t>θ</a:t>
            </a:r>
            <a:r>
              <a:rPr lang="en-US" sz="2000" i="1" dirty="0" smtClean="0"/>
              <a:t>) = -sin </a:t>
            </a:r>
            <a:r>
              <a:rPr lang="el-GR" sz="2000" i="1" dirty="0" smtClean="0"/>
              <a:t>θ</a:t>
            </a:r>
            <a:endParaRPr lang="en-US" sz="2000" i="1" dirty="0" smtClean="0"/>
          </a:p>
          <a:p>
            <a:r>
              <a:rPr lang="en-US" sz="2000" dirty="0" smtClean="0"/>
              <a:t>Either function can be obtained from the other by shifting </a:t>
            </a:r>
            <a:r>
              <a:rPr lang="el-GR" sz="2000" i="1" dirty="0" smtClean="0"/>
              <a:t>θ</a:t>
            </a:r>
            <a:r>
              <a:rPr lang="en-US" sz="2000" i="1" dirty="0" smtClean="0"/>
              <a:t> by </a:t>
            </a:r>
            <a:r>
              <a:rPr lang="en-US" sz="2000" i="1" dirty="0" smtClean="0">
                <a:sym typeface="Symbol"/>
              </a:rPr>
              <a:t> </a:t>
            </a:r>
            <a:r>
              <a:rPr lang="en-US" sz="2000" i="1" dirty="0" smtClean="0"/>
              <a:t>=2 in the appropriate </a:t>
            </a:r>
            <a:r>
              <a:rPr lang="en-US" sz="2000" dirty="0" smtClean="0"/>
              <a:t>direction:</a:t>
            </a:r>
          </a:p>
          <a:p>
            <a:pPr algn="ctr">
              <a:buNone/>
            </a:pPr>
            <a:r>
              <a:rPr lang="en-US" sz="2000" dirty="0" smtClean="0"/>
              <a:t>sin </a:t>
            </a:r>
            <a:r>
              <a:rPr lang="el-GR" sz="2000" i="1" dirty="0" smtClean="0"/>
              <a:t>θ</a:t>
            </a:r>
            <a:r>
              <a:rPr lang="en-US" sz="2000" i="1" dirty="0" smtClean="0"/>
              <a:t> = </a:t>
            </a:r>
            <a:r>
              <a:rPr lang="en-US" sz="2000" i="1" dirty="0" err="1" smtClean="0"/>
              <a:t>cos</a:t>
            </a:r>
            <a:r>
              <a:rPr lang="en-US" sz="2000" i="1" dirty="0" smtClean="0"/>
              <a:t>(</a:t>
            </a:r>
            <a:r>
              <a:rPr lang="el-GR" sz="2000" i="1" dirty="0" smtClean="0"/>
              <a:t>θ</a:t>
            </a:r>
            <a:r>
              <a:rPr lang="en-US" sz="2000" i="1" dirty="0" smtClean="0"/>
              <a:t> - </a:t>
            </a:r>
            <a:r>
              <a:rPr lang="en-US" sz="2000" i="1" dirty="0" smtClean="0">
                <a:sym typeface="Symbol"/>
              </a:rPr>
              <a:t> </a:t>
            </a:r>
            <a:r>
              <a:rPr lang="en-US" sz="2000" i="1" dirty="0" smtClean="0"/>
              <a:t>/2)</a:t>
            </a:r>
          </a:p>
          <a:p>
            <a:pPr algn="ctr">
              <a:buNone/>
            </a:pPr>
            <a:r>
              <a:rPr lang="en-US" sz="2000" dirty="0" err="1" smtClean="0"/>
              <a:t>cos</a:t>
            </a:r>
            <a:r>
              <a:rPr lang="en-US" sz="2000" dirty="0" smtClean="0"/>
              <a:t> </a:t>
            </a:r>
            <a:r>
              <a:rPr lang="el-GR" sz="2000" i="1" dirty="0" smtClean="0"/>
              <a:t>θ</a:t>
            </a:r>
            <a:r>
              <a:rPr lang="en-US" sz="2000" i="1" dirty="0" smtClean="0"/>
              <a:t> = sin(</a:t>
            </a:r>
            <a:r>
              <a:rPr lang="el-GR" sz="2000" i="1" dirty="0" smtClean="0"/>
              <a:t>θ</a:t>
            </a:r>
            <a:r>
              <a:rPr lang="en-US" sz="2000" i="1" dirty="0" smtClean="0"/>
              <a:t> + </a:t>
            </a:r>
            <a:r>
              <a:rPr lang="en-US" sz="2000" i="1" dirty="0" smtClean="0">
                <a:sym typeface="Symbol"/>
              </a:rPr>
              <a:t> </a:t>
            </a:r>
            <a:r>
              <a:rPr lang="en-US" sz="2000" i="1" dirty="0" smtClean="0"/>
              <a:t>/2)</a:t>
            </a:r>
          </a:p>
          <a:p>
            <a:r>
              <a:rPr lang="en-US" sz="2000" dirty="0" smtClean="0"/>
              <a:t>A shift in </a:t>
            </a:r>
            <a:r>
              <a:rPr lang="el-GR" sz="2000" i="1" dirty="0" smtClean="0"/>
              <a:t>θ</a:t>
            </a:r>
            <a:r>
              <a:rPr lang="en-US" sz="2000" i="1" dirty="0" smtClean="0"/>
              <a:t> by </a:t>
            </a:r>
            <a:r>
              <a:rPr lang="en-US" sz="2000" i="1" dirty="0" smtClean="0">
                <a:sym typeface="Symbol"/>
              </a:rPr>
              <a:t></a:t>
            </a:r>
            <a:r>
              <a:rPr lang="en-US" sz="2000" i="1" dirty="0" smtClean="0"/>
              <a:t> (same as -</a:t>
            </a:r>
            <a:r>
              <a:rPr lang="en-US" sz="2000" i="1" dirty="0" smtClean="0">
                <a:sym typeface="Symbol"/>
              </a:rPr>
              <a:t></a:t>
            </a:r>
            <a:r>
              <a:rPr lang="en-US" sz="2000" i="1" dirty="0" smtClean="0"/>
              <a:t>) results in sign reversal in each case:</a:t>
            </a:r>
          </a:p>
          <a:p>
            <a:pPr algn="ctr">
              <a:buNone/>
            </a:pPr>
            <a:r>
              <a:rPr lang="en-US" sz="2000" dirty="0" err="1" smtClean="0"/>
              <a:t>cos</a:t>
            </a:r>
            <a:r>
              <a:rPr lang="en-US" sz="2000" dirty="0" smtClean="0"/>
              <a:t>(</a:t>
            </a:r>
            <a:r>
              <a:rPr lang="el-GR" sz="2000" i="1" dirty="0" smtClean="0"/>
              <a:t>θ</a:t>
            </a:r>
            <a:r>
              <a:rPr lang="en-US" sz="2000" i="1" dirty="0" smtClean="0"/>
              <a:t> + </a:t>
            </a:r>
            <a:r>
              <a:rPr lang="en-US" sz="2000" i="1" dirty="0" smtClean="0">
                <a:sym typeface="Symbol"/>
              </a:rPr>
              <a:t></a:t>
            </a:r>
            <a:r>
              <a:rPr lang="en-US" sz="2000" i="1" dirty="0" smtClean="0"/>
              <a:t>) = -</a:t>
            </a:r>
            <a:r>
              <a:rPr lang="en-US" sz="2000" i="1" dirty="0" err="1" smtClean="0"/>
              <a:t>cos</a:t>
            </a:r>
            <a:r>
              <a:rPr lang="en-US" sz="2000" i="1" dirty="0" smtClean="0"/>
              <a:t> </a:t>
            </a:r>
            <a:r>
              <a:rPr lang="el-GR" sz="2000" i="1" dirty="0" smtClean="0"/>
              <a:t>θ</a:t>
            </a:r>
            <a:endParaRPr lang="en-US" sz="2000" i="1" dirty="0" smtClean="0"/>
          </a:p>
          <a:p>
            <a:pPr algn="ctr">
              <a:buNone/>
            </a:pPr>
            <a:r>
              <a:rPr lang="en-US" sz="2000" dirty="0" smtClean="0"/>
              <a:t>sin(</a:t>
            </a:r>
            <a:r>
              <a:rPr lang="el-GR" sz="2000" i="1" dirty="0" smtClean="0"/>
              <a:t>θ</a:t>
            </a:r>
            <a:r>
              <a:rPr lang="en-US" sz="2000" i="1" dirty="0" smtClean="0"/>
              <a:t> + </a:t>
            </a:r>
            <a:r>
              <a:rPr lang="en-US" sz="2000" i="1" dirty="0" smtClean="0">
                <a:sym typeface="Symbol"/>
              </a:rPr>
              <a:t></a:t>
            </a:r>
            <a:r>
              <a:rPr lang="en-US" sz="2000" i="1" dirty="0" smtClean="0"/>
              <a:t>) = -sin </a:t>
            </a:r>
            <a:r>
              <a:rPr lang="el-GR" sz="2000" i="1" dirty="0" smtClean="0"/>
              <a:t>θ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3058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Continuous-Time Sinusoids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058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The generic continuous-time sinusoid is given by</a:t>
            </a:r>
          </a:p>
          <a:p>
            <a:pPr algn="ctr">
              <a:buNone/>
            </a:pPr>
            <a:r>
              <a:rPr lang="en-US" sz="2000" i="1" dirty="0" smtClean="0"/>
              <a:t>x(t) = </a:t>
            </a:r>
            <a:r>
              <a:rPr lang="en-US" sz="2000" i="1" dirty="0" err="1" smtClean="0"/>
              <a:t>Acos</a:t>
            </a:r>
            <a:r>
              <a:rPr lang="en-US" sz="2000" i="1" dirty="0" smtClean="0"/>
              <a:t>(</a:t>
            </a:r>
            <a:r>
              <a:rPr lang="en-US" sz="2000" dirty="0" smtClean="0">
                <a:sym typeface="Symbol"/>
              </a:rPr>
              <a:t> </a:t>
            </a:r>
            <a:r>
              <a:rPr lang="en-US" sz="2000" i="1" dirty="0" smtClean="0"/>
              <a:t>t + </a:t>
            </a:r>
            <a:r>
              <a:rPr lang="en-US" sz="2000" i="1" dirty="0" smtClean="0">
                <a:sym typeface="Symbol"/>
              </a:rPr>
              <a:t></a:t>
            </a:r>
            <a:r>
              <a:rPr lang="en-US" sz="2000" i="1" dirty="0" smtClean="0"/>
              <a:t>)</a:t>
            </a:r>
          </a:p>
          <a:p>
            <a:pPr>
              <a:buNone/>
            </a:pPr>
            <a:r>
              <a:rPr lang="en-US" sz="2000" dirty="0" smtClean="0"/>
              <a:t>	where</a:t>
            </a:r>
          </a:p>
          <a:p>
            <a:pPr lvl="1"/>
            <a:r>
              <a:rPr lang="en-US" sz="2200" i="1" dirty="0" smtClean="0"/>
              <a:t>A &gt; 0 is the amplitude</a:t>
            </a:r>
          </a:p>
          <a:p>
            <a:pPr lvl="1"/>
            <a:r>
              <a:rPr lang="en-US" sz="2000" dirty="0" smtClean="0">
                <a:sym typeface="Symbol"/>
              </a:rPr>
              <a:t> </a:t>
            </a:r>
            <a:r>
              <a:rPr lang="en-US" sz="2200" i="1" dirty="0" smtClean="0"/>
              <a:t>is the angular frequency, in </a:t>
            </a:r>
            <a:r>
              <a:rPr lang="en-US" sz="2200" i="1" dirty="0" err="1" smtClean="0"/>
              <a:t>rad</a:t>
            </a:r>
            <a:r>
              <a:rPr lang="en-US" sz="2200" i="1" dirty="0" smtClean="0"/>
              <a:t>/sec</a:t>
            </a:r>
          </a:p>
          <a:p>
            <a:pPr lvl="1"/>
            <a:r>
              <a:rPr lang="en-US" sz="2200" i="1" dirty="0" smtClean="0"/>
              <a:t>t is in seconds</a:t>
            </a:r>
          </a:p>
          <a:p>
            <a:pPr lvl="1"/>
            <a:r>
              <a:rPr lang="en-US" sz="2400" i="1" dirty="0" smtClean="0">
                <a:sym typeface="Symbol"/>
              </a:rPr>
              <a:t> </a:t>
            </a:r>
            <a:r>
              <a:rPr lang="en-US" sz="2200" i="1" dirty="0" smtClean="0"/>
              <a:t>is the initial phase or horizontal shift, in radians</a:t>
            </a:r>
          </a:p>
          <a:p>
            <a:pPr lvl="1"/>
            <a:endParaRPr lang="en-US" sz="2200" i="1" dirty="0" smtClean="0"/>
          </a:p>
          <a:p>
            <a:pPr lvl="1"/>
            <a:endParaRPr lang="en-US" sz="2200" i="1" dirty="0" smtClean="0"/>
          </a:p>
          <a:p>
            <a:pPr lvl="1"/>
            <a:endParaRPr lang="en-US" sz="2200" i="1" dirty="0" smtClean="0"/>
          </a:p>
          <a:p>
            <a:pPr lvl="1"/>
            <a:endParaRPr lang="en-US" sz="2200" i="1" dirty="0" smtClean="0"/>
          </a:p>
          <a:p>
            <a:pPr lvl="1"/>
            <a:endParaRPr lang="en-US" sz="2200" i="1" dirty="0" smtClean="0"/>
          </a:p>
          <a:p>
            <a:r>
              <a:rPr lang="en-US" sz="2000" dirty="0" smtClean="0"/>
              <a:t>Since </a:t>
            </a:r>
            <a:r>
              <a:rPr lang="en-US" sz="2000" dirty="0" err="1" smtClean="0"/>
              <a:t>cos</a:t>
            </a:r>
            <a:r>
              <a:rPr lang="en-US" sz="2000" dirty="0" smtClean="0"/>
              <a:t> </a:t>
            </a:r>
            <a:r>
              <a:rPr lang="el-GR" sz="2000" dirty="0" smtClean="0"/>
              <a:t>θ</a:t>
            </a:r>
            <a:r>
              <a:rPr lang="en-US" sz="2000" dirty="0" smtClean="0"/>
              <a:t> has period 2</a:t>
            </a:r>
            <a:r>
              <a:rPr lang="en-US" sz="2000" dirty="0" smtClean="0">
                <a:sym typeface="Symbol"/>
              </a:rPr>
              <a:t></a:t>
            </a:r>
            <a:r>
              <a:rPr lang="en-US" sz="2000" dirty="0" smtClean="0"/>
              <a:t> radians, x(t) has period T = 2</a:t>
            </a:r>
            <a:r>
              <a:rPr lang="en-US" sz="2000" dirty="0" smtClean="0">
                <a:sym typeface="Symbol"/>
              </a:rPr>
              <a:t> / </a:t>
            </a:r>
            <a:r>
              <a:rPr lang="en-US" sz="2000" dirty="0" smtClean="0"/>
              <a:t> seconds. The cyclic frequency (i.e., periods or cycles per second) is given by</a:t>
            </a:r>
          </a:p>
          <a:p>
            <a:pPr algn="ctr">
              <a:buNone/>
            </a:pPr>
            <a:r>
              <a:rPr lang="en-US" sz="2400" i="1" dirty="0" smtClean="0"/>
              <a:t>f = 1/T =</a:t>
            </a:r>
            <a:r>
              <a:rPr lang="en-US" sz="2400" dirty="0" smtClean="0">
                <a:sym typeface="Symbol"/>
              </a:rPr>
              <a:t> /2</a:t>
            </a:r>
            <a:r>
              <a:rPr lang="en-US" sz="2400" i="1" dirty="0" smtClean="0">
                <a:sym typeface="Symbol"/>
              </a:rPr>
              <a:t> </a:t>
            </a:r>
            <a:endParaRPr lang="en-US" sz="2400" i="1" dirty="0" smtClean="0"/>
          </a:p>
          <a:p>
            <a:pPr>
              <a:buNone/>
            </a:pPr>
            <a:r>
              <a:rPr lang="en-US" sz="2000" dirty="0" smtClean="0"/>
              <a:t>	and is expressed in Hz = 1/sec = 1 cycle/sec.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200" dirty="0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276600"/>
            <a:ext cx="292417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279136"/>
          </a:xfrm>
        </p:spPr>
        <p:txBody>
          <a:bodyPr>
            <a:normAutofit fontScale="70000" lnSpcReduction="20000"/>
          </a:bodyPr>
          <a:lstStyle/>
          <a:p>
            <a:r>
              <a:rPr lang="en-US" sz="2400" i="1" dirty="0" smtClean="0"/>
              <a:t>The generic complex number z = r(</a:t>
            </a:r>
            <a:r>
              <a:rPr lang="en-US" sz="2400" i="1" dirty="0" err="1" smtClean="0"/>
              <a:t>cos</a:t>
            </a:r>
            <a:r>
              <a:rPr lang="en-US" sz="2400" i="1" dirty="0" smtClean="0"/>
              <a:t> </a:t>
            </a:r>
            <a:r>
              <a:rPr lang="el-GR" sz="2400" i="1" dirty="0" smtClean="0"/>
              <a:t>θ</a:t>
            </a:r>
            <a:r>
              <a:rPr lang="en-US" sz="2400" i="1" dirty="0" smtClean="0"/>
              <a:t> + j sin </a:t>
            </a:r>
            <a:r>
              <a:rPr lang="el-GR" sz="2400" i="1" dirty="0" smtClean="0"/>
              <a:t>θ</a:t>
            </a:r>
            <a:r>
              <a:rPr lang="en-US" sz="2400" i="1" dirty="0" smtClean="0"/>
              <a:t>) can be also written as z = </a:t>
            </a:r>
            <a:r>
              <a:rPr lang="en-US" sz="2400" i="1" dirty="0" err="1" smtClean="0"/>
              <a:t>re</a:t>
            </a:r>
            <a:r>
              <a:rPr lang="en-US" sz="2400" i="1" baseline="30000" dirty="0" err="1" smtClean="0"/>
              <a:t>j</a:t>
            </a:r>
            <a:r>
              <a:rPr lang="el-GR" sz="2400" i="1" baseline="30000" dirty="0" smtClean="0"/>
              <a:t>θ</a:t>
            </a:r>
            <a:r>
              <a:rPr lang="en-US" sz="2400" i="1" dirty="0" smtClean="0"/>
              <a:t>.</a:t>
            </a:r>
          </a:p>
          <a:p>
            <a:endParaRPr lang="en-US" sz="2400" i="1" dirty="0" smtClean="0"/>
          </a:p>
          <a:p>
            <a:r>
              <a:rPr lang="en-US" sz="2400" i="1" dirty="0" smtClean="0"/>
              <a:t>As is the case with real exponentials, </a:t>
            </a:r>
            <a:r>
              <a:rPr lang="en-US" sz="2400" i="1" dirty="0" err="1" smtClean="0"/>
              <a:t>e</a:t>
            </a:r>
            <a:r>
              <a:rPr lang="en-US" sz="2400" i="1" baseline="30000" dirty="0" err="1" smtClean="0"/>
              <a:t>j</a:t>
            </a:r>
            <a:r>
              <a:rPr lang="en-US" sz="2400" i="1" baseline="30000" dirty="0" smtClean="0"/>
              <a:t>(</a:t>
            </a:r>
            <a:r>
              <a:rPr lang="el-GR" sz="2400" i="1" baseline="30000" dirty="0" smtClean="0"/>
              <a:t>θ</a:t>
            </a:r>
            <a:r>
              <a:rPr lang="en-US" sz="2400" i="1" baseline="30000" dirty="0" smtClean="0"/>
              <a:t>+</a:t>
            </a:r>
            <a:r>
              <a:rPr lang="en-US" sz="2400" i="1" baseline="30000" dirty="0" smtClean="0">
                <a:sym typeface="Symbol"/>
              </a:rPr>
              <a:t></a:t>
            </a:r>
            <a:r>
              <a:rPr lang="en-US" sz="2400" i="1" baseline="30000" dirty="0" smtClean="0"/>
              <a:t>) </a:t>
            </a:r>
            <a:r>
              <a:rPr lang="en-US" sz="2400" i="1" dirty="0" smtClean="0"/>
              <a:t>= </a:t>
            </a:r>
            <a:r>
              <a:rPr lang="en-US" sz="2400" i="1" dirty="0" err="1" smtClean="0"/>
              <a:t>ej</a:t>
            </a:r>
            <a:r>
              <a:rPr lang="el-GR" sz="2400" i="1" baseline="30000" dirty="0" smtClean="0"/>
              <a:t>θ</a:t>
            </a:r>
            <a:r>
              <a:rPr lang="en-US" sz="2400" i="1" dirty="0" err="1" smtClean="0"/>
              <a:t>e</a:t>
            </a:r>
            <a:r>
              <a:rPr lang="en-US" sz="2400" i="1" baseline="30000" dirty="0" err="1" smtClean="0"/>
              <a:t>j</a:t>
            </a:r>
            <a:r>
              <a:rPr lang="en-US" sz="2400" i="1" baseline="30000" dirty="0" smtClean="0">
                <a:sym typeface="Symbol"/>
              </a:rPr>
              <a:t></a:t>
            </a:r>
          </a:p>
          <a:p>
            <a:endParaRPr lang="en-US" sz="2400" i="1" baseline="30000" dirty="0" smtClean="0"/>
          </a:p>
          <a:p>
            <a:r>
              <a:rPr lang="en-US" sz="2400" i="1" dirty="0" smtClean="0"/>
              <a:t>The functions </a:t>
            </a:r>
            <a:r>
              <a:rPr lang="en-US" sz="2400" i="1" dirty="0" err="1" smtClean="0"/>
              <a:t>cos</a:t>
            </a:r>
            <a:r>
              <a:rPr lang="en-US" sz="2400" i="1" dirty="0" smtClean="0"/>
              <a:t> </a:t>
            </a:r>
            <a:r>
              <a:rPr lang="el-GR" sz="2400" i="1" dirty="0" smtClean="0"/>
              <a:t>θ</a:t>
            </a:r>
            <a:r>
              <a:rPr lang="en-US" sz="2400" i="1" dirty="0" smtClean="0"/>
              <a:t> and sin </a:t>
            </a:r>
            <a:r>
              <a:rPr lang="el-GR" sz="2400" i="1" dirty="0" smtClean="0"/>
              <a:t>θ</a:t>
            </a:r>
            <a:r>
              <a:rPr lang="en-US" sz="2400" i="1" dirty="0" smtClean="0"/>
              <a:t> can be expressed in terms of complex exponentials:</a:t>
            </a:r>
          </a:p>
          <a:p>
            <a:endParaRPr lang="en-US" sz="2400" i="1" dirty="0" smtClean="0"/>
          </a:p>
          <a:p>
            <a:endParaRPr lang="en-US" sz="2400" dirty="0" smtClean="0"/>
          </a:p>
          <a:p>
            <a:endParaRPr lang="en-US" sz="2400" i="1" dirty="0" smtClean="0"/>
          </a:p>
          <a:p>
            <a:endParaRPr lang="en-US" sz="2400" i="1" dirty="0" smtClean="0"/>
          </a:p>
          <a:p>
            <a:endParaRPr lang="en-US" sz="2400" i="1" dirty="0" smtClean="0"/>
          </a:p>
          <a:p>
            <a:endParaRPr lang="en-US" sz="2400" i="1" dirty="0" smtClean="0"/>
          </a:p>
          <a:p>
            <a:r>
              <a:rPr lang="en-US" sz="2400" i="1" dirty="0" smtClean="0"/>
              <a:t>The equation </a:t>
            </a:r>
            <a:r>
              <a:rPr lang="en-US" sz="2400" i="1" dirty="0" err="1" smtClean="0"/>
              <a:t>z</a:t>
            </a:r>
            <a:r>
              <a:rPr lang="en-US" sz="2400" i="1" baseline="30000" dirty="0" err="1" smtClean="0"/>
              <a:t>n</a:t>
            </a:r>
            <a:r>
              <a:rPr lang="en-US" sz="2400" i="1" dirty="0" smtClean="0"/>
              <a:t> = </a:t>
            </a:r>
            <a:r>
              <a:rPr lang="en-US" sz="2400" i="1" dirty="0" err="1" smtClean="0"/>
              <a:t>e</a:t>
            </a:r>
            <a:r>
              <a:rPr lang="en-US" sz="2400" i="1" baseline="30000" dirty="0" err="1" smtClean="0"/>
              <a:t>j</a:t>
            </a:r>
            <a:r>
              <a:rPr lang="en-US" sz="2400" i="1" baseline="30000" dirty="0" smtClean="0">
                <a:sym typeface="Symbol"/>
              </a:rPr>
              <a:t> </a:t>
            </a:r>
            <a:r>
              <a:rPr lang="en-US" sz="2400" i="1" dirty="0" smtClean="0"/>
              <a:t>, where 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2400" i="1" dirty="0" smtClean="0"/>
              <a:t> is a given angle, has n roots of the form z = </a:t>
            </a:r>
            <a:r>
              <a:rPr lang="en-US" sz="2400" i="1" dirty="0" err="1" smtClean="0"/>
              <a:t>e</a:t>
            </a:r>
            <a:r>
              <a:rPr lang="en-US" sz="2400" i="1" baseline="30000" dirty="0" err="1" smtClean="0"/>
              <a:t>j</a:t>
            </a:r>
            <a:r>
              <a:rPr lang="el-GR" sz="2400" i="1" baseline="30000" dirty="0" smtClean="0"/>
              <a:t>θ</a:t>
            </a:r>
            <a:r>
              <a:rPr lang="en-US" sz="2400" i="1" dirty="0" smtClean="0"/>
              <a:t>; these are </a:t>
            </a:r>
            <a:r>
              <a:rPr lang="en-US" sz="2400" dirty="0" smtClean="0"/>
              <a:t>obtained by setting </a:t>
            </a:r>
            <a:r>
              <a:rPr lang="el-GR" sz="2400" i="1" dirty="0" smtClean="0"/>
              <a:t>θ</a:t>
            </a:r>
            <a:r>
              <a:rPr lang="en-US" sz="2400" i="1" dirty="0" smtClean="0"/>
              <a:t> = (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2400" i="1" dirty="0" smtClean="0"/>
              <a:t> + 2k</a:t>
            </a:r>
            <a:r>
              <a:rPr lang="en-US" sz="2400" i="1" dirty="0" smtClean="0">
                <a:sym typeface="Symbol"/>
              </a:rPr>
              <a:t></a:t>
            </a:r>
            <a:r>
              <a:rPr lang="en-US" sz="2400" i="1" dirty="0" smtClean="0"/>
              <a:t>)=n, where k = 0, 1, 2, . . ., n-1.</a:t>
            </a:r>
          </a:p>
          <a:p>
            <a:endParaRPr lang="en-US" sz="2400" i="1" dirty="0" smtClean="0"/>
          </a:p>
          <a:p>
            <a:r>
              <a:rPr lang="en-US" sz="2400" i="1" dirty="0" smtClean="0"/>
              <a:t>The functions </a:t>
            </a:r>
            <a:r>
              <a:rPr lang="en-US" sz="2400" i="1" dirty="0" err="1" smtClean="0"/>
              <a:t>cos</a:t>
            </a:r>
            <a:r>
              <a:rPr lang="en-US" sz="2400" i="1" dirty="0" smtClean="0"/>
              <a:t> </a:t>
            </a:r>
            <a:r>
              <a:rPr lang="el-GR" sz="2400" i="1" dirty="0" smtClean="0"/>
              <a:t>θ</a:t>
            </a:r>
            <a:r>
              <a:rPr lang="en-US" sz="2400" i="1" dirty="0" smtClean="0"/>
              <a:t> and sin </a:t>
            </a:r>
            <a:r>
              <a:rPr lang="el-GR" sz="2400" i="1" dirty="0" smtClean="0"/>
              <a:t>θ</a:t>
            </a:r>
            <a:r>
              <a:rPr lang="en-US" sz="2400" i="1" dirty="0" smtClean="0"/>
              <a:t> are both periodic with period 2</a:t>
            </a:r>
            <a:r>
              <a:rPr lang="en-US" sz="2400" i="1" dirty="0" smtClean="0">
                <a:sym typeface="Symbol"/>
              </a:rPr>
              <a:t></a:t>
            </a:r>
            <a:r>
              <a:rPr lang="en-US" sz="2400" i="1" dirty="0" smtClean="0"/>
              <a:t> (radians), and are shifted </a:t>
            </a:r>
            <a:r>
              <a:rPr lang="en-US" sz="2400" dirty="0" smtClean="0"/>
              <a:t>versions of each other.</a:t>
            </a:r>
          </a:p>
          <a:p>
            <a:endParaRPr lang="en-US" sz="2400" dirty="0" smtClean="0"/>
          </a:p>
          <a:p>
            <a:r>
              <a:rPr lang="en-US" sz="2400" i="1" dirty="0" smtClean="0"/>
              <a:t>The generic time-dependent sinusoid </a:t>
            </a:r>
            <a:r>
              <a:rPr lang="en-US" sz="2400" i="1" dirty="0" err="1" smtClean="0"/>
              <a:t>Acos</a:t>
            </a:r>
            <a:r>
              <a:rPr lang="en-US" sz="2400" i="1" dirty="0" smtClean="0"/>
              <a:t>(­t + 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2400" i="1" dirty="0" smtClean="0"/>
              <a:t>) has three parameters: </a:t>
            </a:r>
          </a:p>
          <a:p>
            <a:pPr lvl="1"/>
            <a:r>
              <a:rPr lang="en-US" sz="2200" i="1" dirty="0" smtClean="0"/>
              <a:t>amplitude A, an</a:t>
            </a:r>
            <a:r>
              <a:rPr lang="en-US" sz="2400" dirty="0" smtClean="0"/>
              <a:t>gular frequency </a:t>
            </a:r>
            <a:r>
              <a:rPr lang="en-US" sz="2400" dirty="0" smtClean="0">
                <a:sym typeface="Symbol"/>
              </a:rPr>
              <a:t></a:t>
            </a:r>
            <a:r>
              <a:rPr lang="en-US" sz="2400" dirty="0" smtClean="0"/>
              <a:t> (</a:t>
            </a:r>
            <a:r>
              <a:rPr lang="en-US" sz="2400" dirty="0" err="1" smtClean="0"/>
              <a:t>rad</a:t>
            </a:r>
            <a:r>
              <a:rPr lang="en-US" sz="2400" dirty="0" smtClean="0"/>
              <a:t>/sec) and initial phase 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2400" i="1" dirty="0" smtClean="0"/>
              <a:t>. The cyclic frequency f (Hz) and period T </a:t>
            </a:r>
            <a:r>
              <a:rPr lang="en-US" sz="2400" dirty="0" smtClean="0"/>
              <a:t>(sec) are related to </a:t>
            </a:r>
            <a:r>
              <a:rPr lang="en-US" sz="2400" dirty="0" smtClean="0">
                <a:sym typeface="Symbol"/>
              </a:rPr>
              <a:t></a:t>
            </a:r>
            <a:r>
              <a:rPr lang="en-US" sz="2400" dirty="0" smtClean="0"/>
              <a:t> by</a:t>
            </a:r>
          </a:p>
          <a:p>
            <a:pPr lvl="1"/>
            <a:endParaRPr lang="en-US" sz="2400" dirty="0" smtClean="0"/>
          </a:p>
          <a:p>
            <a:pPr algn="ctr">
              <a:buNone/>
            </a:pPr>
            <a:r>
              <a:rPr lang="en-US" sz="2400" i="1" dirty="0" smtClean="0"/>
              <a:t>f = 1/T =</a:t>
            </a:r>
            <a:r>
              <a:rPr lang="en-US" sz="2400" dirty="0" smtClean="0">
                <a:sym typeface="Symbol"/>
              </a:rPr>
              <a:t> /2</a:t>
            </a:r>
            <a:r>
              <a:rPr lang="en-US" sz="2400" i="1" dirty="0" smtClean="0">
                <a:sym typeface="Symbol"/>
              </a:rPr>
              <a:t> </a:t>
            </a:r>
            <a:endParaRPr lang="en-US" sz="2400" i="1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09800" y="2743200"/>
          <a:ext cx="2042746" cy="647700"/>
        </p:xfrm>
        <a:graphic>
          <a:graphicData uri="http://schemas.openxmlformats.org/presentationml/2006/ole">
            <p:oleObj spid="_x0000_s33793" name="Equation" r:id="rId3" imgW="1104840" imgH="419040" progId="Equation.3">
              <p:embed/>
            </p:oleObj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4724400" y="2743200"/>
          <a:ext cx="1589314" cy="654424"/>
        </p:xfrm>
        <a:graphic>
          <a:graphicData uri="http://schemas.openxmlformats.org/presentationml/2006/ole">
            <p:oleObj spid="_x0000_s33795" name="Equation" r:id="rId4" imgW="107928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762000"/>
          </a:xfrm>
        </p:spPr>
        <p:txBody>
          <a:bodyPr/>
          <a:lstStyle/>
          <a:p>
            <a:r>
              <a:rPr lang="en-US" dirty="0" smtClean="0"/>
              <a:t>Complex Exponentials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114800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Take a complex number </a:t>
            </a:r>
            <a:r>
              <a:rPr lang="en-US" sz="2400" i="1" dirty="0" smtClean="0"/>
              <a:t>z with modulus |z| = r and angle </a:t>
            </a:r>
            <a:r>
              <a:rPr lang="en-US" sz="2400" i="1" dirty="0" smtClean="0">
                <a:sym typeface="Symbol"/>
              </a:rPr>
              <a:t></a:t>
            </a:r>
            <a:r>
              <a:rPr lang="en-US" sz="2400" i="1" dirty="0" smtClean="0"/>
              <a:t>z = </a:t>
            </a:r>
            <a:r>
              <a:rPr lang="el-GR" sz="2400" i="1" dirty="0" smtClean="0"/>
              <a:t>θ</a:t>
            </a:r>
            <a:r>
              <a:rPr lang="en-US" sz="2400" i="1" dirty="0" smtClean="0"/>
              <a:t>:</a:t>
            </a:r>
          </a:p>
          <a:p>
            <a:pPr algn="ctr">
              <a:buNone/>
            </a:pPr>
            <a:r>
              <a:rPr lang="pt-BR" sz="2400" i="1" dirty="0" smtClean="0"/>
              <a:t>z = r(cos </a:t>
            </a:r>
            <a:r>
              <a:rPr lang="el-GR" sz="2400" i="1" dirty="0" smtClean="0"/>
              <a:t>θ</a:t>
            </a:r>
            <a:r>
              <a:rPr lang="pt-BR" sz="2400" i="1" dirty="0" smtClean="0"/>
              <a:t> + j sin </a:t>
            </a:r>
            <a:r>
              <a:rPr lang="el-GR" sz="2400" i="1" dirty="0" smtClean="0"/>
              <a:t>θ</a:t>
            </a:r>
            <a:r>
              <a:rPr lang="pt-BR" sz="2400" i="1" dirty="0" smtClean="0"/>
              <a:t>)</a:t>
            </a:r>
          </a:p>
          <a:p>
            <a:r>
              <a:rPr lang="en-US" sz="2400" dirty="0" smtClean="0"/>
              <a:t>An alternative form for </a:t>
            </a:r>
            <a:r>
              <a:rPr lang="en-US" sz="2400" i="1" dirty="0" smtClean="0"/>
              <a:t>z is </a:t>
            </a:r>
          </a:p>
          <a:p>
            <a:pPr algn="ctr">
              <a:buNone/>
            </a:pPr>
            <a:r>
              <a:rPr lang="en-US" sz="2400" i="1" dirty="0" smtClean="0"/>
              <a:t>z = </a:t>
            </a:r>
            <a:r>
              <a:rPr lang="en-US" sz="2400" i="1" dirty="0" err="1" smtClean="0"/>
              <a:t>re</a:t>
            </a:r>
            <a:r>
              <a:rPr lang="en-US" sz="2400" i="1" baseline="30000" dirty="0" err="1" smtClean="0"/>
              <a:t>j</a:t>
            </a:r>
            <a:r>
              <a:rPr lang="el-GR" sz="2400" i="1" baseline="30000" dirty="0" smtClean="0"/>
              <a:t>θ</a:t>
            </a:r>
            <a:endParaRPr lang="en-US" sz="2400" i="1" baseline="30000" dirty="0" smtClean="0"/>
          </a:p>
          <a:p>
            <a:r>
              <a:rPr lang="en-US" sz="2400" dirty="0" smtClean="0"/>
              <a:t>where we use the identity</a:t>
            </a:r>
          </a:p>
          <a:p>
            <a:pPr algn="ctr">
              <a:buNone/>
            </a:pPr>
            <a:r>
              <a:rPr lang="en-US" sz="2400" i="1" dirty="0" err="1" smtClean="0"/>
              <a:t>e</a:t>
            </a:r>
            <a:r>
              <a:rPr lang="en-US" sz="2400" i="1" baseline="30000" dirty="0" err="1" smtClean="0"/>
              <a:t>j</a:t>
            </a:r>
            <a:r>
              <a:rPr lang="el-GR" sz="2400" i="1" baseline="30000" dirty="0" smtClean="0"/>
              <a:t>θ</a:t>
            </a:r>
            <a:r>
              <a:rPr lang="en-US" sz="2400" i="1" dirty="0" smtClean="0"/>
              <a:t> = </a:t>
            </a:r>
            <a:r>
              <a:rPr lang="en-US" sz="2400" i="1" dirty="0" err="1" smtClean="0"/>
              <a:t>cos</a:t>
            </a:r>
            <a:r>
              <a:rPr lang="en-US" sz="2400" i="1" dirty="0" smtClean="0"/>
              <a:t> </a:t>
            </a:r>
            <a:r>
              <a:rPr lang="el-GR" sz="2400" i="1" dirty="0" smtClean="0"/>
              <a:t>θ</a:t>
            </a:r>
            <a:r>
              <a:rPr lang="en-US" sz="2400" i="1" dirty="0" smtClean="0"/>
              <a:t> + j sin </a:t>
            </a:r>
            <a:r>
              <a:rPr lang="el-GR" sz="2400" i="1" dirty="0" smtClean="0"/>
              <a:t>θ</a:t>
            </a:r>
            <a:endParaRPr lang="en-US" sz="2400" i="1" dirty="0" smtClean="0"/>
          </a:p>
          <a:p>
            <a:r>
              <a:rPr lang="en-US" sz="2400" dirty="0" smtClean="0"/>
              <a:t>This can be obtained from the Taylor series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by setting </a:t>
            </a:r>
            <a:r>
              <a:rPr lang="en-US" sz="2400" i="1" dirty="0" smtClean="0"/>
              <a:t>t = j</a:t>
            </a:r>
            <a:r>
              <a:rPr lang="el-GR" sz="2400" i="1" dirty="0" smtClean="0"/>
              <a:t>θ</a:t>
            </a:r>
            <a:r>
              <a:rPr lang="en-US" sz="2400" i="1" dirty="0" smtClean="0"/>
              <a:t>. Grouping the real and imaginary terms separately on the expansion side, we recognize the two Taylor series</a:t>
            </a:r>
          </a:p>
          <a:p>
            <a:endParaRPr lang="en-US" sz="2400" i="1" dirty="0" smtClean="0"/>
          </a:p>
          <a:p>
            <a:endParaRPr lang="en-US" sz="2400" i="1" dirty="0" smtClean="0"/>
          </a:p>
          <a:p>
            <a:endParaRPr lang="en-US" sz="2400" i="1" dirty="0" smtClean="0"/>
          </a:p>
          <a:p>
            <a:endParaRPr lang="en-US" sz="2400" i="1" dirty="0" smtClean="0"/>
          </a:p>
          <a:p>
            <a:endParaRPr lang="en-US" sz="2400" i="1" dirty="0" smtClean="0"/>
          </a:p>
          <a:p>
            <a:endParaRPr lang="en-US" sz="2400" i="1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200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505200"/>
            <a:ext cx="229853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5334000"/>
            <a:ext cx="3672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762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3657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In polar form, </a:t>
            </a:r>
            <a:r>
              <a:rPr lang="en-US" sz="2000" i="1" dirty="0" smtClean="0"/>
              <a:t>z</a:t>
            </a:r>
            <a:r>
              <a:rPr lang="en-US" sz="2000" i="1" baseline="-25000" dirty="0" smtClean="0"/>
              <a:t>1</a:t>
            </a:r>
            <a:r>
              <a:rPr lang="en-US" sz="2000" i="1" dirty="0" smtClean="0"/>
              <a:t> = -1 + j and z</a:t>
            </a:r>
            <a:r>
              <a:rPr lang="en-US" sz="2000" i="1" baseline="-25000" dirty="0" smtClean="0"/>
              <a:t>2 </a:t>
            </a:r>
            <a:r>
              <a:rPr lang="en-US" sz="2000" i="1" dirty="0" smtClean="0"/>
              <a:t>= 1 </a:t>
            </a:r>
            <a:r>
              <a:rPr lang="en-US" sz="2000" i="1" dirty="0" smtClean="0"/>
              <a:t>+ j</a:t>
            </a:r>
            <a:r>
              <a:rPr lang="en-US" sz="2000" i="1" dirty="0" smtClean="0">
                <a:sym typeface="Symbol"/>
              </a:rPr>
              <a:t>3 </a:t>
            </a:r>
            <a:r>
              <a:rPr lang="en-US" sz="2000" i="1" dirty="0" smtClean="0"/>
              <a:t>are given by</a:t>
            </a:r>
          </a:p>
          <a:p>
            <a:pPr algn="ctr">
              <a:buNone/>
            </a:pPr>
            <a:r>
              <a:rPr lang="en-US" sz="2000" i="1" dirty="0" smtClean="0"/>
              <a:t>|</a:t>
            </a:r>
            <a:r>
              <a:rPr lang="pl-PL" sz="2000" i="1" dirty="0" smtClean="0"/>
              <a:t>z</a:t>
            </a:r>
            <a:r>
              <a:rPr lang="pl-PL" sz="2000" i="1" baseline="-25000" dirty="0" smtClean="0"/>
              <a:t>1</a:t>
            </a:r>
            <a:r>
              <a:rPr lang="en-US" sz="2000" i="1" dirty="0" smtClean="0"/>
              <a:t>|</a:t>
            </a:r>
            <a:r>
              <a:rPr lang="pl-PL" sz="2000" i="1" dirty="0" smtClean="0"/>
              <a:t> = </a:t>
            </a:r>
            <a:r>
              <a:rPr lang="en-US" sz="2000" i="1" dirty="0" smtClean="0">
                <a:sym typeface="Symbol"/>
              </a:rPr>
              <a:t> </a:t>
            </a:r>
            <a:r>
              <a:rPr lang="pl-PL" sz="2000" i="1" dirty="0" smtClean="0"/>
              <a:t>2</a:t>
            </a:r>
            <a:r>
              <a:rPr lang="en-US" sz="2000" i="1" dirty="0" smtClean="0"/>
              <a:t>, </a:t>
            </a:r>
            <a:r>
              <a:rPr lang="pl-PL" sz="2000" i="1" dirty="0" smtClean="0"/>
              <a:t> </a:t>
            </a:r>
            <a:r>
              <a:rPr lang="pl-PL" sz="2000" i="1" dirty="0" smtClean="0">
                <a:sym typeface="Symbol"/>
              </a:rPr>
              <a:t></a:t>
            </a:r>
            <a:r>
              <a:rPr lang="pl-PL" sz="2000" i="1" dirty="0" smtClean="0"/>
              <a:t>z</a:t>
            </a:r>
            <a:r>
              <a:rPr lang="pl-PL" sz="2000" i="1" baseline="-25000" dirty="0" smtClean="0"/>
              <a:t>1</a:t>
            </a:r>
            <a:r>
              <a:rPr lang="pl-PL" sz="2000" i="1" dirty="0" smtClean="0"/>
              <a:t> = 3</a:t>
            </a:r>
            <a:r>
              <a:rPr lang="pl-PL" sz="2000" i="1" dirty="0" smtClean="0">
                <a:sym typeface="Symbol"/>
              </a:rPr>
              <a:t></a:t>
            </a:r>
            <a:r>
              <a:rPr lang="en-US" sz="2000" i="1" dirty="0" smtClean="0">
                <a:sym typeface="Symbol"/>
              </a:rPr>
              <a:t>/</a:t>
            </a:r>
            <a:r>
              <a:rPr lang="pl-PL" sz="2000" i="1" dirty="0" smtClean="0"/>
              <a:t>4</a:t>
            </a:r>
          </a:p>
          <a:p>
            <a:pPr>
              <a:buNone/>
            </a:pPr>
            <a:r>
              <a:rPr lang="en-US" sz="2000" dirty="0" smtClean="0"/>
              <a:t>	and</a:t>
            </a:r>
          </a:p>
          <a:p>
            <a:pPr algn="ctr">
              <a:buNone/>
            </a:pPr>
            <a:r>
              <a:rPr lang="en-US" sz="2000" i="1" dirty="0" smtClean="0"/>
              <a:t>|</a:t>
            </a:r>
            <a:r>
              <a:rPr lang="pl-PL" sz="2000" i="1" dirty="0" smtClean="0"/>
              <a:t>z</a:t>
            </a:r>
            <a:r>
              <a:rPr lang="en-US" sz="2000" i="1" baseline="-25000" dirty="0" smtClean="0"/>
              <a:t>2</a:t>
            </a:r>
            <a:r>
              <a:rPr lang="en-US" sz="2000" i="1" dirty="0" smtClean="0"/>
              <a:t>|</a:t>
            </a:r>
            <a:r>
              <a:rPr lang="pl-PL" sz="2000" i="1" dirty="0" smtClean="0"/>
              <a:t> = </a:t>
            </a:r>
            <a:r>
              <a:rPr lang="pl-PL" sz="2000" i="1" dirty="0" smtClean="0"/>
              <a:t>2</a:t>
            </a:r>
            <a:r>
              <a:rPr lang="en-US" sz="2000" i="1" dirty="0" smtClean="0"/>
              <a:t>, </a:t>
            </a:r>
            <a:r>
              <a:rPr lang="pl-PL" sz="2000" i="1" dirty="0" smtClean="0"/>
              <a:t> </a:t>
            </a:r>
            <a:r>
              <a:rPr lang="pl-PL" sz="2000" i="1" dirty="0" smtClean="0">
                <a:sym typeface="Symbol"/>
              </a:rPr>
              <a:t></a:t>
            </a:r>
            <a:r>
              <a:rPr lang="pl-PL" sz="2000" i="1" dirty="0" smtClean="0"/>
              <a:t>z</a:t>
            </a:r>
            <a:r>
              <a:rPr lang="pl-PL" sz="2000" i="1" baseline="-25000" dirty="0" smtClean="0"/>
              <a:t>1</a:t>
            </a:r>
            <a:r>
              <a:rPr lang="pl-PL" sz="2000" i="1" dirty="0" smtClean="0"/>
              <a:t> = </a:t>
            </a:r>
            <a:r>
              <a:rPr lang="pl-PL" sz="2000" i="1" dirty="0" smtClean="0">
                <a:sym typeface="Symbol"/>
              </a:rPr>
              <a:t></a:t>
            </a:r>
            <a:r>
              <a:rPr lang="en-US" sz="2000" i="1" dirty="0" smtClean="0">
                <a:sym typeface="Symbol"/>
              </a:rPr>
              <a:t>/</a:t>
            </a:r>
            <a:r>
              <a:rPr lang="en-US" sz="2000" i="1" dirty="0" smtClean="0"/>
              <a:t>3</a:t>
            </a:r>
            <a:endParaRPr lang="pl-PL" sz="2000" i="1" dirty="0" smtClean="0"/>
          </a:p>
          <a:p>
            <a:r>
              <a:rPr lang="en-US" sz="2000" dirty="0" smtClean="0"/>
              <a:t>In complex exponential form,</a:t>
            </a:r>
          </a:p>
          <a:p>
            <a:pPr algn="ctr">
              <a:buNone/>
            </a:pPr>
            <a:r>
              <a:rPr lang="pl-PL" sz="2000" i="1" dirty="0" smtClean="0"/>
              <a:t>z</a:t>
            </a:r>
            <a:r>
              <a:rPr lang="pl-PL" sz="2000" i="1" baseline="-25000" dirty="0" smtClean="0"/>
              <a:t>1</a:t>
            </a:r>
            <a:r>
              <a:rPr lang="pl-PL" sz="2000" i="1" dirty="0" smtClean="0"/>
              <a:t> = </a:t>
            </a:r>
            <a:r>
              <a:rPr lang="en-US" sz="2000" i="1" dirty="0" smtClean="0">
                <a:sym typeface="Symbol"/>
              </a:rPr>
              <a:t>2e</a:t>
            </a:r>
            <a:r>
              <a:rPr lang="pl-PL" sz="2000" i="1" baseline="30000" dirty="0" smtClean="0"/>
              <a:t>j(3</a:t>
            </a:r>
            <a:r>
              <a:rPr lang="pl-PL" sz="2000" i="1" baseline="30000" dirty="0" smtClean="0">
                <a:sym typeface="Symbol"/>
              </a:rPr>
              <a:t></a:t>
            </a:r>
            <a:r>
              <a:rPr lang="en-US" sz="2000" i="1" baseline="30000" dirty="0" smtClean="0">
                <a:sym typeface="Symbol"/>
              </a:rPr>
              <a:t>/</a:t>
            </a:r>
            <a:r>
              <a:rPr lang="pl-PL" sz="2000" i="1" baseline="30000" dirty="0" smtClean="0"/>
              <a:t>4) </a:t>
            </a:r>
            <a:r>
              <a:rPr lang="pl-PL" sz="2000" i="1" dirty="0" smtClean="0"/>
              <a:t>and z</a:t>
            </a:r>
            <a:r>
              <a:rPr lang="pl-PL" sz="2000" i="1" baseline="-25000" dirty="0" smtClean="0"/>
              <a:t>2</a:t>
            </a:r>
            <a:r>
              <a:rPr lang="pl-PL" sz="2000" i="1" dirty="0" smtClean="0"/>
              <a:t> = </a:t>
            </a:r>
            <a:r>
              <a:rPr lang="en-US" sz="2000" i="1" dirty="0" smtClean="0">
                <a:sym typeface="Symbol"/>
              </a:rPr>
              <a:t>2e</a:t>
            </a:r>
            <a:r>
              <a:rPr lang="pl-PL" sz="2000" i="1" baseline="30000" dirty="0" smtClean="0"/>
              <a:t>j(</a:t>
            </a:r>
            <a:r>
              <a:rPr lang="pl-PL" sz="2000" i="1" baseline="30000" dirty="0" smtClean="0">
                <a:sym typeface="Symbol"/>
              </a:rPr>
              <a:t></a:t>
            </a:r>
            <a:r>
              <a:rPr lang="en-US" sz="2000" i="1" baseline="30000" dirty="0" smtClean="0">
                <a:sym typeface="Symbol"/>
              </a:rPr>
              <a:t>/3</a:t>
            </a:r>
            <a:r>
              <a:rPr lang="pl-PL" sz="2000" i="1" baseline="30000" dirty="0" smtClean="0"/>
              <a:t>) </a:t>
            </a:r>
            <a:endParaRPr lang="en-US" sz="2400" i="1" dirty="0" smtClean="0"/>
          </a:p>
          <a:p>
            <a:endParaRPr lang="en-US" sz="2400" i="1" dirty="0" smtClean="0"/>
          </a:p>
          <a:p>
            <a:endParaRPr lang="en-US" sz="2400" i="1" dirty="0" smtClean="0"/>
          </a:p>
          <a:p>
            <a:endParaRPr lang="en-US" sz="2400" i="1" dirty="0" smtClean="0"/>
          </a:p>
          <a:p>
            <a:endParaRPr lang="en-US" sz="2400" i="1" dirty="0" smtClean="0"/>
          </a:p>
          <a:p>
            <a:endParaRPr lang="en-US" sz="2400" i="1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762000"/>
          </a:xfrm>
        </p:spPr>
        <p:txBody>
          <a:bodyPr/>
          <a:lstStyle/>
          <a:p>
            <a:r>
              <a:rPr lang="en-US" dirty="0" smtClean="0"/>
              <a:t>Multiplication and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3657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multiplication/division rules for the polar form can be easily explained using the identity</a:t>
            </a:r>
          </a:p>
          <a:p>
            <a:pPr algn="ctr">
              <a:buNone/>
            </a:pPr>
            <a:r>
              <a:rPr lang="en-US" sz="2000" i="1" dirty="0" err="1" smtClean="0"/>
              <a:t>e</a:t>
            </a:r>
            <a:r>
              <a:rPr lang="en-US" sz="2000" i="1" baseline="30000" dirty="0" err="1" smtClean="0"/>
              <a:t>a+b</a:t>
            </a:r>
            <a:r>
              <a:rPr lang="en-US" sz="2000" i="1" dirty="0" smtClean="0"/>
              <a:t> = e</a:t>
            </a:r>
            <a:r>
              <a:rPr lang="en-US" sz="2000" i="1" baseline="30000" dirty="0" smtClean="0"/>
              <a:t>a</a:t>
            </a:r>
            <a:r>
              <a:rPr lang="en-US" sz="2000" i="1" dirty="0" smtClean="0"/>
              <a:t> · </a:t>
            </a:r>
            <a:r>
              <a:rPr lang="en-US" sz="2000" i="1" dirty="0" err="1" smtClean="0"/>
              <a:t>e</a:t>
            </a:r>
            <a:r>
              <a:rPr lang="en-US" sz="2000" i="1" baseline="30000" dirty="0" err="1" smtClean="0"/>
              <a:t>b</a:t>
            </a:r>
            <a:endParaRPr lang="en-US" sz="2000" i="1" baseline="30000" dirty="0" smtClean="0"/>
          </a:p>
          <a:p>
            <a:pPr>
              <a:buNone/>
            </a:pPr>
            <a:r>
              <a:rPr lang="en-US" sz="2000" dirty="0" smtClean="0"/>
              <a:t>	Thus</a:t>
            </a:r>
          </a:p>
          <a:p>
            <a:pPr algn="ctr">
              <a:buNone/>
            </a:pPr>
            <a:r>
              <a:rPr lang="en-US" sz="2000" i="1" dirty="0" smtClean="0"/>
              <a:t>r</a:t>
            </a:r>
            <a:r>
              <a:rPr lang="en-US" sz="2000" i="1" baseline="-25000" dirty="0" smtClean="0"/>
              <a:t>1</a:t>
            </a:r>
            <a:r>
              <a:rPr lang="en-US" sz="2000" i="1" dirty="0" smtClean="0"/>
              <a:t>e</a:t>
            </a:r>
            <a:r>
              <a:rPr lang="en-US" sz="2000" i="1" baseline="30000" dirty="0" smtClean="0"/>
              <a:t>j</a:t>
            </a:r>
            <a:r>
              <a:rPr lang="el-GR" sz="2000" i="1" baseline="30000" dirty="0" smtClean="0"/>
              <a:t>θ</a:t>
            </a:r>
            <a:r>
              <a:rPr lang="en-US" sz="2000" i="1" baseline="30000" dirty="0" smtClean="0"/>
              <a:t>1</a:t>
            </a:r>
            <a:r>
              <a:rPr lang="en-US" sz="2000" i="1" dirty="0" smtClean="0"/>
              <a:t> · r</a:t>
            </a:r>
            <a:r>
              <a:rPr lang="en-US" sz="2000" i="1" baseline="-25000" dirty="0" smtClean="0"/>
              <a:t>2</a:t>
            </a:r>
            <a:r>
              <a:rPr lang="en-US" sz="2000" i="1" dirty="0" smtClean="0"/>
              <a:t>e</a:t>
            </a:r>
            <a:r>
              <a:rPr lang="en-US" sz="2000" i="1" baseline="30000" dirty="0" smtClean="0"/>
              <a:t>j</a:t>
            </a:r>
            <a:r>
              <a:rPr lang="el-GR" sz="2000" i="1" baseline="30000" dirty="0" smtClean="0"/>
              <a:t>θ</a:t>
            </a:r>
            <a:r>
              <a:rPr lang="en-US" sz="2000" i="1" baseline="30000" dirty="0" smtClean="0"/>
              <a:t>2</a:t>
            </a:r>
            <a:r>
              <a:rPr lang="en-US" sz="2000" i="1" dirty="0" smtClean="0"/>
              <a:t> = r</a:t>
            </a:r>
            <a:r>
              <a:rPr lang="en-US" sz="2000" i="1" baseline="-25000" dirty="0" smtClean="0"/>
              <a:t>1</a:t>
            </a:r>
            <a:r>
              <a:rPr lang="en-US" sz="2000" i="1" dirty="0" smtClean="0"/>
              <a:t>r</a:t>
            </a:r>
            <a:r>
              <a:rPr lang="en-US" sz="2000" i="1" baseline="-25000" dirty="0" smtClean="0"/>
              <a:t>2</a:t>
            </a:r>
            <a:r>
              <a:rPr lang="en-US" sz="2000" i="1" dirty="0" smtClean="0"/>
              <a:t>e</a:t>
            </a:r>
            <a:r>
              <a:rPr lang="en-US" sz="2000" i="1" baseline="30000" dirty="0" smtClean="0"/>
              <a:t>j(</a:t>
            </a:r>
            <a:r>
              <a:rPr lang="el-GR" sz="2000" i="1" baseline="30000" dirty="0" smtClean="0"/>
              <a:t>θ</a:t>
            </a:r>
            <a:r>
              <a:rPr lang="en-US" sz="2000" i="1" baseline="30000" dirty="0" smtClean="0"/>
              <a:t>1+</a:t>
            </a:r>
            <a:r>
              <a:rPr lang="el-GR" sz="2000" i="1" baseline="30000" dirty="0" smtClean="0"/>
              <a:t>θ</a:t>
            </a:r>
            <a:r>
              <a:rPr lang="en-US" sz="2000" i="1" baseline="30000" dirty="0" smtClean="0"/>
              <a:t>2) </a:t>
            </a:r>
            <a:r>
              <a:rPr lang="en-US" sz="2000" i="1" dirty="0" smtClean="0"/>
              <a:t>and (r</a:t>
            </a:r>
            <a:r>
              <a:rPr lang="en-US" sz="2000" i="1" baseline="-25000" dirty="0" smtClean="0"/>
              <a:t>1</a:t>
            </a:r>
            <a:r>
              <a:rPr lang="en-US" sz="2000" i="1" dirty="0" smtClean="0"/>
              <a:t>e</a:t>
            </a:r>
            <a:r>
              <a:rPr lang="en-US" sz="2000" i="1" baseline="30000" dirty="0" smtClean="0"/>
              <a:t>j</a:t>
            </a:r>
            <a:r>
              <a:rPr lang="el-GR" sz="2000" i="1" baseline="30000" dirty="0" smtClean="0"/>
              <a:t>θ</a:t>
            </a:r>
            <a:r>
              <a:rPr lang="en-US" sz="2000" i="1" baseline="30000" dirty="0" smtClean="0"/>
              <a:t>1</a:t>
            </a:r>
            <a:r>
              <a:rPr lang="en-US" sz="2000" i="1" dirty="0" smtClean="0"/>
              <a:t>)/(r</a:t>
            </a:r>
            <a:r>
              <a:rPr lang="en-US" sz="2000" i="1" baseline="-25000" dirty="0" smtClean="0"/>
              <a:t>2</a:t>
            </a:r>
            <a:r>
              <a:rPr lang="en-US" sz="2000" i="1" dirty="0" smtClean="0"/>
              <a:t>e</a:t>
            </a:r>
            <a:r>
              <a:rPr lang="en-US" sz="2000" i="1" baseline="30000" dirty="0" smtClean="0"/>
              <a:t>j</a:t>
            </a:r>
            <a:r>
              <a:rPr lang="el-GR" sz="2000" i="1" baseline="30000" dirty="0" smtClean="0"/>
              <a:t>θ</a:t>
            </a:r>
            <a:r>
              <a:rPr lang="en-US" sz="2000" i="1" baseline="30000" dirty="0" smtClean="0"/>
              <a:t>2</a:t>
            </a:r>
            <a:r>
              <a:rPr lang="en-US" sz="2000" dirty="0" smtClean="0"/>
              <a:t>)= (</a:t>
            </a:r>
            <a:r>
              <a:rPr lang="en-US" sz="2000" i="1" dirty="0" smtClean="0"/>
              <a:t>r</a:t>
            </a:r>
            <a:r>
              <a:rPr lang="en-US" sz="2000" i="1" baseline="-25000" dirty="0" smtClean="0"/>
              <a:t>1</a:t>
            </a:r>
            <a:r>
              <a:rPr lang="en-US" sz="2000" i="1" dirty="0" smtClean="0"/>
              <a:t>/r</a:t>
            </a:r>
            <a:r>
              <a:rPr lang="en-US" sz="2000" i="1" baseline="-25000" dirty="0" smtClean="0"/>
              <a:t>2</a:t>
            </a:r>
            <a:r>
              <a:rPr lang="en-US" sz="2000" i="1" dirty="0" smtClean="0"/>
              <a:t> )· </a:t>
            </a:r>
            <a:r>
              <a:rPr lang="en-US" sz="2000" i="1" dirty="0" err="1" smtClean="0"/>
              <a:t>e</a:t>
            </a:r>
            <a:r>
              <a:rPr lang="en-US" sz="2000" i="1" baseline="30000" dirty="0" err="1" smtClean="0"/>
              <a:t>j</a:t>
            </a:r>
            <a:r>
              <a:rPr lang="en-US" sz="2000" i="1" baseline="30000" dirty="0" smtClean="0"/>
              <a:t>(</a:t>
            </a:r>
            <a:r>
              <a:rPr lang="el-GR" sz="2000" i="1" baseline="30000" dirty="0" smtClean="0"/>
              <a:t>θ</a:t>
            </a:r>
            <a:r>
              <a:rPr lang="en-US" sz="2000" i="1" baseline="30000" dirty="0" smtClean="0"/>
              <a:t>1-</a:t>
            </a:r>
            <a:r>
              <a:rPr lang="el-GR" sz="2000" i="1" baseline="30000" dirty="0" smtClean="0"/>
              <a:t>θ</a:t>
            </a:r>
            <a:r>
              <a:rPr lang="en-US" sz="2000" i="1" baseline="30000" dirty="0" smtClean="0"/>
              <a:t>2)</a:t>
            </a:r>
          </a:p>
          <a:p>
            <a:pPr algn="ctr">
              <a:buNone/>
            </a:pPr>
            <a:endParaRPr lang="en-US" sz="2000" i="1" dirty="0" smtClean="0"/>
          </a:p>
          <a:p>
            <a:r>
              <a:rPr lang="en-US" sz="2000" dirty="0" smtClean="0"/>
              <a:t>Question: If </a:t>
            </a:r>
            <a:r>
              <a:rPr lang="en-US" sz="2000" i="1" dirty="0" smtClean="0"/>
              <a:t>z = </a:t>
            </a:r>
            <a:r>
              <a:rPr lang="en-US" sz="2000" i="1" dirty="0" err="1" smtClean="0"/>
              <a:t>re</a:t>
            </a:r>
            <a:r>
              <a:rPr lang="en-US" sz="2000" i="1" baseline="30000" dirty="0" err="1" smtClean="0"/>
              <a:t>j</a:t>
            </a:r>
            <a:r>
              <a:rPr lang="el-GR" sz="2000" i="1" baseline="30000" dirty="0" smtClean="0"/>
              <a:t>θ</a:t>
            </a:r>
            <a:r>
              <a:rPr lang="en-US" sz="2000" i="1" dirty="0" smtClean="0"/>
              <a:t>, what is the complex exponential form of z*?</a:t>
            </a:r>
            <a:endParaRPr lang="en-US" sz="2400" i="1" dirty="0" smtClean="0"/>
          </a:p>
          <a:p>
            <a:endParaRPr lang="en-US" sz="2400" i="1" dirty="0" smtClean="0"/>
          </a:p>
          <a:p>
            <a:endParaRPr lang="en-US" sz="2400" i="1" dirty="0" smtClean="0"/>
          </a:p>
          <a:p>
            <a:endParaRPr lang="en-US" sz="2400" i="1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762000"/>
          </a:xfrm>
        </p:spPr>
        <p:txBody>
          <a:bodyPr/>
          <a:lstStyle/>
          <a:p>
            <a:r>
              <a:rPr lang="en-US" dirty="0" smtClean="0"/>
              <a:t>Sine and Cosine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3657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By adding/subtracting the equations</a:t>
            </a:r>
          </a:p>
          <a:p>
            <a:pPr algn="ctr">
              <a:buNone/>
            </a:pPr>
            <a:r>
              <a:rPr lang="en-US" sz="2000" i="1" dirty="0" err="1" smtClean="0"/>
              <a:t>e</a:t>
            </a:r>
            <a:r>
              <a:rPr lang="en-US" sz="2000" i="1" baseline="30000" dirty="0" err="1" smtClean="0"/>
              <a:t>j</a:t>
            </a:r>
            <a:r>
              <a:rPr lang="el-GR" sz="2000" i="1" baseline="30000" dirty="0" smtClean="0"/>
              <a:t>θ</a:t>
            </a:r>
            <a:r>
              <a:rPr lang="en-US" sz="2000" i="1" dirty="0" smtClean="0"/>
              <a:t> = </a:t>
            </a:r>
            <a:r>
              <a:rPr lang="en-US" sz="2000" i="1" dirty="0" err="1" smtClean="0"/>
              <a:t>cos</a:t>
            </a:r>
            <a:r>
              <a:rPr lang="en-US" sz="2000" i="1" dirty="0" smtClean="0"/>
              <a:t> </a:t>
            </a:r>
            <a:r>
              <a:rPr lang="el-GR" sz="2000" i="1" dirty="0" smtClean="0"/>
              <a:t>θ</a:t>
            </a:r>
            <a:r>
              <a:rPr lang="en-US" sz="2000" i="1" dirty="0" smtClean="0"/>
              <a:t> + j sin </a:t>
            </a:r>
            <a:r>
              <a:rPr lang="el-GR" sz="2000" i="1" dirty="0" smtClean="0"/>
              <a:t>θ</a:t>
            </a:r>
            <a:endParaRPr lang="en-US" sz="2000" i="1" dirty="0" smtClean="0"/>
          </a:p>
          <a:p>
            <a:pPr algn="ctr">
              <a:buNone/>
            </a:pPr>
            <a:r>
              <a:rPr lang="es-ES" sz="2000" i="1" dirty="0" smtClean="0"/>
              <a:t>e</a:t>
            </a:r>
            <a:r>
              <a:rPr lang="es-ES" sz="2000" i="1" baseline="30000" dirty="0" smtClean="0"/>
              <a:t>-j</a:t>
            </a:r>
            <a:r>
              <a:rPr lang="el-GR" sz="2000" i="1" baseline="30000" dirty="0" smtClean="0"/>
              <a:t>θ</a:t>
            </a:r>
            <a:r>
              <a:rPr lang="es-ES" sz="2000" i="1" dirty="0" smtClean="0"/>
              <a:t> = </a:t>
            </a:r>
            <a:r>
              <a:rPr lang="es-ES" sz="2000" i="1" dirty="0" err="1" smtClean="0"/>
              <a:t>cos</a:t>
            </a:r>
            <a:r>
              <a:rPr lang="es-ES" sz="2000" i="1" dirty="0" smtClean="0"/>
              <a:t>(-</a:t>
            </a:r>
            <a:r>
              <a:rPr lang="el-GR" sz="2000" i="1" dirty="0" smtClean="0"/>
              <a:t>θ</a:t>
            </a:r>
            <a:r>
              <a:rPr lang="es-ES" sz="2000" i="1" dirty="0" smtClean="0"/>
              <a:t>) + j sin(-</a:t>
            </a:r>
            <a:r>
              <a:rPr lang="el-GR" sz="2000" i="1" dirty="0" smtClean="0"/>
              <a:t>θ</a:t>
            </a:r>
            <a:r>
              <a:rPr lang="es-ES" sz="2000" i="1" dirty="0" smtClean="0"/>
              <a:t>) = </a:t>
            </a:r>
            <a:r>
              <a:rPr lang="es-ES" sz="2000" i="1" dirty="0" err="1" smtClean="0"/>
              <a:t>cos</a:t>
            </a:r>
            <a:r>
              <a:rPr lang="es-ES" sz="2000" i="1" dirty="0" smtClean="0"/>
              <a:t> </a:t>
            </a:r>
            <a:r>
              <a:rPr lang="el-GR" sz="2000" i="1" dirty="0" smtClean="0"/>
              <a:t>θ</a:t>
            </a:r>
            <a:r>
              <a:rPr lang="es-ES" sz="2000" i="1" dirty="0" smtClean="0"/>
              <a:t> - j sin </a:t>
            </a:r>
            <a:r>
              <a:rPr lang="el-GR" sz="2000" i="1" dirty="0" smtClean="0"/>
              <a:t>θ</a:t>
            </a:r>
            <a:endParaRPr lang="es-ES" sz="2000" i="1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we get the following relationships for the sine and cosine functions:</a:t>
            </a:r>
            <a:endParaRPr lang="en-US" sz="2400" i="1" dirty="0" smtClean="0"/>
          </a:p>
          <a:p>
            <a:endParaRPr lang="en-US" sz="2400" i="1" dirty="0" smtClean="0"/>
          </a:p>
          <a:p>
            <a:endParaRPr lang="en-US" sz="2400" i="1" dirty="0" smtClean="0"/>
          </a:p>
          <a:p>
            <a:endParaRPr lang="en-US" sz="2400" i="1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200" dirty="0"/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2209800" y="4267200"/>
          <a:ext cx="2043113" cy="647700"/>
        </p:xfrm>
        <a:graphic>
          <a:graphicData uri="http://schemas.openxmlformats.org/presentationml/2006/ole">
            <p:oleObj spid="_x0000_s50178" name="Equation" r:id="rId3" imgW="1104840" imgH="419040" progId="Equation.3">
              <p:embed/>
            </p:oleObj>
          </a:graphicData>
        </a:graphic>
      </p:graphicFrame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4724400" y="4267200"/>
          <a:ext cx="1589088" cy="654050"/>
        </p:xfrm>
        <a:graphic>
          <a:graphicData uri="http://schemas.openxmlformats.org/presentationml/2006/ole">
            <p:oleObj spid="_x0000_s50179" name="Equation" r:id="rId4" imgW="107928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Complex Exponentials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05800" cy="4724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equation</a:t>
            </a:r>
          </a:p>
          <a:p>
            <a:pPr algn="ctr">
              <a:buNone/>
            </a:pPr>
            <a:r>
              <a:rPr lang="en-US" sz="2000" i="1" dirty="0" err="1" smtClean="0"/>
              <a:t>z</a:t>
            </a:r>
            <a:r>
              <a:rPr lang="en-US" sz="2000" i="1" baseline="30000" dirty="0" err="1" smtClean="0"/>
              <a:t>n</a:t>
            </a:r>
            <a:r>
              <a:rPr lang="en-US" sz="2000" i="1" dirty="0" smtClean="0"/>
              <a:t> = v ;</a:t>
            </a:r>
          </a:p>
          <a:p>
            <a:pPr>
              <a:buNone/>
            </a:pPr>
            <a:r>
              <a:rPr lang="en-US" sz="2000" dirty="0" smtClean="0"/>
              <a:t>	where </a:t>
            </a:r>
            <a:r>
              <a:rPr lang="en-US" sz="2000" i="1" dirty="0" smtClean="0"/>
              <a:t>z is a complex variable and v is a complex constant, has n complex roots (this is true </a:t>
            </a:r>
            <a:r>
              <a:rPr lang="en-US" sz="2000" dirty="0" smtClean="0"/>
              <a:t>for any polynomial of degree </a:t>
            </a:r>
            <a:r>
              <a:rPr lang="en-US" sz="2000" i="1" dirty="0" smtClean="0"/>
              <a:t>n). These roots can be found using the following observations:</a:t>
            </a:r>
          </a:p>
          <a:p>
            <a:pPr lvl="2">
              <a:buNone/>
            </a:pPr>
            <a:endParaRPr lang="en-US" sz="1600" i="1" dirty="0" smtClean="0"/>
          </a:p>
          <a:p>
            <a:pPr lvl="1"/>
            <a:r>
              <a:rPr lang="en-US" sz="1800" i="1" dirty="0" smtClean="0"/>
              <a:t>|</a:t>
            </a:r>
            <a:r>
              <a:rPr lang="en-US" sz="1800" i="1" dirty="0" err="1" smtClean="0"/>
              <a:t>z|</a:t>
            </a:r>
            <a:r>
              <a:rPr lang="en-US" sz="1800" i="1" baseline="30000" dirty="0" err="1" smtClean="0"/>
              <a:t>n</a:t>
            </a:r>
            <a:r>
              <a:rPr lang="en-US" sz="1800" i="1" dirty="0" smtClean="0"/>
              <a:t> = |v|, therefore every root z must satisfy |z| = |v|</a:t>
            </a:r>
            <a:r>
              <a:rPr lang="en-US" sz="1800" i="1" baseline="30000" dirty="0" smtClean="0"/>
              <a:t>1/n</a:t>
            </a:r>
            <a:r>
              <a:rPr lang="en-US" sz="1800" i="1" dirty="0" smtClean="0"/>
              <a:t>, i.e., it must lie on a circle of </a:t>
            </a:r>
            <a:r>
              <a:rPr lang="en-US" sz="1800" dirty="0" smtClean="0"/>
              <a:t>radius |</a:t>
            </a:r>
            <a:r>
              <a:rPr lang="en-US" sz="1800" i="1" dirty="0" smtClean="0"/>
              <a:t>v|</a:t>
            </a:r>
            <a:r>
              <a:rPr lang="en-US" sz="1800" i="1" baseline="30000" dirty="0" smtClean="0"/>
              <a:t>1/n</a:t>
            </a:r>
            <a:r>
              <a:rPr lang="en-US" sz="1800" i="1" dirty="0" smtClean="0"/>
              <a:t> centered at the origin;</a:t>
            </a:r>
          </a:p>
          <a:p>
            <a:pPr lvl="1"/>
            <a:r>
              <a:rPr lang="en-US" sz="1800" i="1" dirty="0" smtClean="0"/>
              <a:t>on that circle, the complex number z with</a:t>
            </a:r>
          </a:p>
          <a:p>
            <a:pPr lvl="1" algn="ctr">
              <a:buNone/>
            </a:pPr>
            <a:r>
              <a:rPr lang="en-US" dirty="0" smtClean="0">
                <a:sym typeface="Symbol"/>
              </a:rPr>
              <a:t></a:t>
            </a:r>
            <a:r>
              <a:rPr lang="en-US" sz="1800" i="1" dirty="0" smtClean="0"/>
              <a:t>z = (</a:t>
            </a:r>
            <a:r>
              <a:rPr lang="en-US" dirty="0" smtClean="0">
                <a:sym typeface="Symbol"/>
              </a:rPr>
              <a:t></a:t>
            </a:r>
            <a:r>
              <a:rPr lang="en-US" sz="1800" i="1" dirty="0" smtClean="0"/>
              <a:t>v)/n</a:t>
            </a:r>
          </a:p>
          <a:p>
            <a:pPr lvl="1">
              <a:buNone/>
            </a:pPr>
            <a:r>
              <a:rPr lang="en-US" sz="1800" dirty="0" smtClean="0"/>
              <a:t>	is a root;</a:t>
            </a:r>
          </a:p>
          <a:p>
            <a:pPr lvl="1"/>
            <a:r>
              <a:rPr lang="en-US" sz="1800" i="1" dirty="0" smtClean="0"/>
              <a:t>on the same circle, the angles</a:t>
            </a:r>
          </a:p>
          <a:p>
            <a:pPr lvl="1" algn="ctr">
              <a:buNone/>
            </a:pPr>
            <a:r>
              <a:rPr lang="pt-BR" sz="1800" dirty="0" smtClean="0"/>
              <a:t>(</a:t>
            </a:r>
            <a:r>
              <a:rPr lang="en-US" sz="1800" dirty="0" smtClean="0">
                <a:sym typeface="Symbol"/>
              </a:rPr>
              <a:t> </a:t>
            </a:r>
            <a:r>
              <a:rPr lang="pt-BR" sz="1800" i="1" dirty="0" smtClean="0"/>
              <a:t>v)/n + k(2</a:t>
            </a:r>
            <a:r>
              <a:rPr lang="pt-BR" sz="1800" i="1" dirty="0" smtClean="0">
                <a:sym typeface="Symbol"/>
              </a:rPr>
              <a:t></a:t>
            </a:r>
            <a:r>
              <a:rPr lang="pt-BR" sz="1800" i="1" dirty="0" smtClean="0"/>
              <a:t>/n) ; k = 1, . . ., n-1</a:t>
            </a:r>
          </a:p>
          <a:p>
            <a:pPr lvl="1">
              <a:buNone/>
            </a:pPr>
            <a:r>
              <a:rPr lang="en-US" sz="1800" dirty="0" smtClean="0"/>
              <a:t>	also correspond to roots (the remaining </a:t>
            </a:r>
            <a:r>
              <a:rPr lang="en-US" sz="1800" i="1" dirty="0" smtClean="0"/>
              <a:t>n ¡ 1 roots of the equation).</a:t>
            </a:r>
            <a:endParaRPr lang="en-US" sz="22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486929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/>
              <a:t>Some useful identities</a:t>
            </a:r>
          </a:p>
        </p:txBody>
      </p:sp>
      <p:sp>
        <p:nvSpPr>
          <p:cNvPr id="1610755" name="Text Box 3"/>
          <p:cNvSpPr txBox="1">
            <a:spLocks noChangeArrowheads="1"/>
          </p:cNvSpPr>
          <p:nvPr/>
        </p:nvSpPr>
        <p:spPr bwMode="auto">
          <a:xfrm>
            <a:off x="228600" y="1524001"/>
            <a:ext cx="8686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en-US" sz="24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1</a:t>
            </a:r>
            <a:r>
              <a:rPr lang="en-US" sz="2400" i="1" dirty="0" smtClean="0"/>
              <a:t>e</a:t>
            </a:r>
            <a:r>
              <a:rPr lang="en-US" sz="2400" i="1" baseline="30000" dirty="0" smtClean="0"/>
              <a:t>±j</a:t>
            </a:r>
            <a:r>
              <a:rPr lang="el-GR" sz="2400" i="1" baseline="30000" dirty="0" smtClean="0"/>
              <a:t> Π</a:t>
            </a:r>
            <a:r>
              <a:rPr lang="en-US" sz="2400" i="1" dirty="0" smtClean="0"/>
              <a:t> </a:t>
            </a:r>
            <a:r>
              <a:rPr lang="en-US" sz="2400" dirty="0" smtClean="0"/>
              <a:t>=</a:t>
            </a:r>
            <a:r>
              <a:rPr lang="en-US" sz="2400" i="1" dirty="0" smtClean="0"/>
              <a:t>-1 ; </a:t>
            </a:r>
            <a:r>
              <a:rPr lang="en-US" sz="2400" i="1" dirty="0" err="1" smtClean="0"/>
              <a:t>e</a:t>
            </a:r>
            <a:r>
              <a:rPr lang="en-US" sz="2400" i="1" baseline="30000" dirty="0" err="1" smtClean="0"/>
              <a:t>±j</a:t>
            </a:r>
            <a:r>
              <a:rPr lang="el-GR" sz="2400" i="1" baseline="30000" dirty="0" smtClean="0"/>
              <a:t> </a:t>
            </a:r>
            <a:r>
              <a:rPr lang="en-US" sz="2400" i="1" baseline="30000" dirty="0" smtClean="0"/>
              <a:t>n</a:t>
            </a:r>
            <a:r>
              <a:rPr lang="el-GR" sz="2400" i="1" baseline="30000" dirty="0" smtClean="0"/>
              <a:t>Π</a:t>
            </a:r>
            <a:r>
              <a:rPr lang="en-US" sz="2400" i="1" dirty="0" smtClean="0"/>
              <a:t> </a:t>
            </a:r>
            <a:r>
              <a:rPr lang="en-US" sz="2400" dirty="0" smtClean="0"/>
              <a:t>=</a:t>
            </a:r>
            <a:r>
              <a:rPr lang="en-US" sz="2400" i="1" dirty="0" smtClean="0"/>
              <a:t>-1  for n odd integer</a:t>
            </a:r>
            <a:endParaRPr lang="en-US" sz="24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4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400" i="1" dirty="0" err="1" smtClean="0"/>
              <a:t>e</a:t>
            </a:r>
            <a:r>
              <a:rPr lang="en-US" sz="2400" i="1" baseline="30000" dirty="0" err="1" smtClean="0"/>
              <a:t>±j</a:t>
            </a:r>
            <a:r>
              <a:rPr lang="el-GR" sz="2400" i="1" baseline="30000" dirty="0" smtClean="0"/>
              <a:t> </a:t>
            </a:r>
            <a:r>
              <a:rPr lang="en-US" sz="2400" i="1" baseline="30000" dirty="0" smtClean="0"/>
              <a:t>2n</a:t>
            </a:r>
            <a:r>
              <a:rPr lang="el-GR" sz="2400" i="1" baseline="30000" dirty="0" smtClean="0"/>
              <a:t>Π</a:t>
            </a:r>
            <a:r>
              <a:rPr lang="en-US" sz="2400" i="1" dirty="0" smtClean="0"/>
              <a:t> </a:t>
            </a:r>
            <a:r>
              <a:rPr lang="en-US" sz="2400" dirty="0" smtClean="0"/>
              <a:t>=</a:t>
            </a:r>
            <a:r>
              <a:rPr lang="en-US" sz="2400" i="1" dirty="0" smtClean="0"/>
              <a:t>1  for n integer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400" i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400" i="1" dirty="0" err="1" smtClean="0"/>
              <a:t>e</a:t>
            </a:r>
            <a:r>
              <a:rPr lang="en-US" sz="2400" i="1" baseline="30000" dirty="0" err="1" smtClean="0"/>
              <a:t>j</a:t>
            </a:r>
            <a:r>
              <a:rPr lang="el-GR" sz="2400" i="1" baseline="30000" dirty="0" smtClean="0"/>
              <a:t> Π</a:t>
            </a:r>
            <a:r>
              <a:rPr lang="en-US" sz="2400" i="1" baseline="30000" dirty="0" smtClean="0"/>
              <a:t>/2</a:t>
            </a:r>
            <a:r>
              <a:rPr lang="en-US" sz="2400" i="1" dirty="0" smtClean="0"/>
              <a:t> </a:t>
            </a:r>
            <a:r>
              <a:rPr lang="en-US" sz="2400" dirty="0" smtClean="0"/>
              <a:t>= </a:t>
            </a:r>
            <a:r>
              <a:rPr lang="en-US" sz="2400" i="1" dirty="0" smtClean="0"/>
              <a:t>j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4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400" i="1" dirty="0" smtClean="0"/>
              <a:t>e</a:t>
            </a:r>
            <a:r>
              <a:rPr lang="en-US" sz="2400" i="1" baseline="30000" dirty="0" smtClean="0"/>
              <a:t>-j</a:t>
            </a:r>
            <a:r>
              <a:rPr lang="el-GR" sz="2400" i="1" baseline="30000" dirty="0" smtClean="0"/>
              <a:t> </a:t>
            </a:r>
            <a:r>
              <a:rPr lang="el-GR" sz="2400" i="1" baseline="30000" dirty="0" smtClean="0"/>
              <a:t>Π</a:t>
            </a:r>
            <a:r>
              <a:rPr lang="en-US" sz="2400" i="1" baseline="30000" dirty="0" smtClean="0"/>
              <a:t>/2</a:t>
            </a:r>
            <a:r>
              <a:rPr lang="en-US" sz="2400" i="1" dirty="0" smtClean="0"/>
              <a:t> </a:t>
            </a:r>
            <a:r>
              <a:rPr lang="en-US" sz="2400" dirty="0" smtClean="0"/>
              <a:t>=</a:t>
            </a:r>
            <a:r>
              <a:rPr lang="en-US" sz="2400" i="1" dirty="0" smtClean="0"/>
              <a:t> -j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400" i="1" dirty="0"/>
          </a:p>
          <a:p>
            <a:pPr marL="457200" indent="-457200">
              <a:buFont typeface="Arial" pitchFamily="34" charset="0"/>
              <a:buChar char="•"/>
            </a:pPr>
            <a:endParaRPr lang="en-US" sz="2400" i="1" dirty="0"/>
          </a:p>
          <a:p>
            <a:pPr marL="457200" indent="-457200">
              <a:buFont typeface="Arial" pitchFamily="34" charset="0"/>
              <a:buChar char="•"/>
            </a:pPr>
            <a:endParaRPr lang="es-ES" sz="2400" dirty="0"/>
          </a:p>
          <a:p>
            <a:pPr marL="457200" indent="-457200" algn="l" eaLnBrk="0" hangingPunct="0">
              <a:spcBef>
                <a:spcPct val="50000"/>
              </a:spcBef>
            </a:pPr>
            <a:endParaRPr lang="en-US" sz="2400" dirty="0">
              <a:effectLst/>
              <a:ea typeface="ＭＳ Ｐゴシック" pitchFamily="2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1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1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1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10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05800" cy="47244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Determine the four roots of</a:t>
            </a:r>
          </a:p>
          <a:p>
            <a:pPr algn="ctr">
              <a:buNone/>
            </a:pPr>
            <a:r>
              <a:rPr lang="en-US" sz="2000" dirty="0" smtClean="0"/>
              <a:t> </a:t>
            </a:r>
            <a:r>
              <a:rPr lang="en-US" sz="2000" i="1" dirty="0" smtClean="0"/>
              <a:t>z</a:t>
            </a:r>
            <a:r>
              <a:rPr lang="en-US" sz="2000" i="1" baseline="30000" dirty="0" smtClean="0"/>
              <a:t>4 </a:t>
            </a:r>
            <a:r>
              <a:rPr lang="en-US" sz="2000" i="1" dirty="0" smtClean="0"/>
              <a:t>= j ;</a:t>
            </a:r>
          </a:p>
          <a:p>
            <a:r>
              <a:rPr lang="en-US" sz="2000" i="1" dirty="0" smtClean="0"/>
              <a:t>Since |j| = 1, all the roots of the equation lie on the unit circle.</a:t>
            </a:r>
          </a:p>
          <a:p>
            <a:r>
              <a:rPr lang="en-US" sz="2000" i="1" dirty="0" smtClean="0"/>
              <a:t>|</a:t>
            </a:r>
            <a:r>
              <a:rPr lang="en-US" sz="2000" i="1" dirty="0" err="1" smtClean="0"/>
              <a:t>z|</a:t>
            </a:r>
            <a:r>
              <a:rPr lang="en-US" sz="2000" i="1" baseline="30000" dirty="0" err="1" smtClean="0"/>
              <a:t>n</a:t>
            </a:r>
            <a:r>
              <a:rPr lang="en-US" sz="2000" i="1" baseline="30000" dirty="0" smtClean="0"/>
              <a:t> </a:t>
            </a:r>
            <a:r>
              <a:rPr lang="en-US" sz="2000" i="1" dirty="0" smtClean="0"/>
              <a:t>= v; n = 4, v = j</a:t>
            </a:r>
          </a:p>
          <a:p>
            <a:r>
              <a:rPr lang="en-US" sz="2000" i="1" dirty="0" smtClean="0"/>
              <a:t>|j| = 1, all roots lie on the unit circle</a:t>
            </a:r>
          </a:p>
          <a:p>
            <a:r>
              <a:rPr lang="en-US" sz="2000" i="1" dirty="0" smtClean="0"/>
              <a:t>j = </a:t>
            </a:r>
            <a:r>
              <a:rPr lang="en-US" sz="2000" i="1" dirty="0" err="1" smtClean="0"/>
              <a:t>e</a:t>
            </a:r>
            <a:r>
              <a:rPr lang="en-US" sz="2000" i="1" baseline="30000" dirty="0" err="1" smtClean="0"/>
              <a:t>j</a:t>
            </a:r>
            <a:r>
              <a:rPr lang="en-US" sz="2000" i="1" baseline="30000" dirty="0" smtClean="0">
                <a:sym typeface="Symbol"/>
              </a:rPr>
              <a:t>/</a:t>
            </a:r>
            <a:r>
              <a:rPr lang="en-US" sz="2000" i="1" baseline="30000" dirty="0" smtClean="0"/>
              <a:t>2</a:t>
            </a:r>
            <a:r>
              <a:rPr lang="en-US" sz="2000" i="1" dirty="0" smtClean="0"/>
              <a:t>, </a:t>
            </a:r>
            <a:r>
              <a:rPr lang="en-US" sz="2000" dirty="0" smtClean="0">
                <a:sym typeface="Symbol"/>
              </a:rPr>
              <a:t></a:t>
            </a:r>
            <a:r>
              <a:rPr lang="en-US" sz="2000" i="1" dirty="0" smtClean="0"/>
              <a:t>j = </a:t>
            </a:r>
            <a:r>
              <a:rPr lang="en-US" sz="2000" i="1" dirty="0" smtClean="0">
                <a:sym typeface="Symbol"/>
              </a:rPr>
              <a:t>/2</a:t>
            </a:r>
            <a:r>
              <a:rPr lang="en-US" sz="2000" i="1" dirty="0" smtClean="0"/>
              <a:t> </a:t>
            </a:r>
          </a:p>
          <a:p>
            <a:r>
              <a:rPr lang="en-US" sz="2000" i="1" dirty="0" smtClean="0"/>
              <a:t>angle of the 1</a:t>
            </a:r>
            <a:r>
              <a:rPr lang="en-US" sz="2000" i="1" baseline="30000" dirty="0" smtClean="0"/>
              <a:t>st</a:t>
            </a:r>
            <a:r>
              <a:rPr lang="en-US" sz="2000" i="1" dirty="0" smtClean="0"/>
              <a:t> root is </a:t>
            </a:r>
            <a:r>
              <a:rPr lang="en-US" sz="2000" dirty="0" smtClean="0">
                <a:sym typeface="Symbol"/>
              </a:rPr>
              <a:t></a:t>
            </a:r>
            <a:r>
              <a:rPr lang="en-US" sz="2000" i="1" dirty="0" smtClean="0"/>
              <a:t>v/n = (</a:t>
            </a:r>
            <a:r>
              <a:rPr lang="en-US" sz="2000" i="1" dirty="0" smtClean="0">
                <a:sym typeface="Symbol"/>
              </a:rPr>
              <a:t>/2)/4</a:t>
            </a:r>
            <a:r>
              <a:rPr lang="en-US" sz="2000" i="1" dirty="0" smtClean="0"/>
              <a:t>= </a:t>
            </a:r>
            <a:r>
              <a:rPr lang="en-US" sz="2000" i="1" dirty="0" smtClean="0">
                <a:sym typeface="Symbol"/>
              </a:rPr>
              <a:t>/8</a:t>
            </a:r>
          </a:p>
          <a:p>
            <a:r>
              <a:rPr lang="en-US" sz="2000" i="1" dirty="0" smtClean="0"/>
              <a:t>Remaining root angles are:</a:t>
            </a:r>
          </a:p>
          <a:p>
            <a:pPr lvl="1"/>
            <a:r>
              <a:rPr lang="en-US" sz="1800" i="1" dirty="0" smtClean="0">
                <a:sym typeface="Symbol"/>
              </a:rPr>
              <a:t>/8 + 2</a:t>
            </a:r>
            <a:r>
              <a:rPr lang="en-US" sz="2000" i="1" dirty="0" smtClean="0">
                <a:sym typeface="Symbol"/>
              </a:rPr>
              <a:t> /4;    /8 + 4/4;     /8+6 /4</a:t>
            </a:r>
          </a:p>
          <a:p>
            <a:r>
              <a:rPr lang="en-US" sz="2200" i="1" dirty="0" smtClean="0">
                <a:sym typeface="Symbol"/>
              </a:rPr>
              <a:t>Therefore the roots of the equation are:</a:t>
            </a:r>
          </a:p>
          <a:p>
            <a:pPr lvl="1"/>
            <a:r>
              <a:rPr lang="en-US" sz="1800" i="1" dirty="0" smtClean="0"/>
              <a:t> </a:t>
            </a:r>
            <a:r>
              <a:rPr lang="en-US" sz="1800" i="1" dirty="0" err="1" smtClean="0"/>
              <a:t>e</a:t>
            </a:r>
            <a:r>
              <a:rPr lang="en-US" sz="1800" i="1" baseline="30000" dirty="0" err="1" smtClean="0"/>
              <a:t>j</a:t>
            </a:r>
            <a:r>
              <a:rPr lang="en-US" sz="1800" i="1" baseline="30000" dirty="0" smtClean="0"/>
              <a:t>(</a:t>
            </a:r>
            <a:r>
              <a:rPr lang="en-US" sz="1800" i="1" baseline="30000" dirty="0" smtClean="0">
                <a:sym typeface="Symbol"/>
              </a:rPr>
              <a:t>/</a:t>
            </a:r>
            <a:r>
              <a:rPr lang="en-US" sz="1800" i="1" baseline="30000" dirty="0" smtClean="0"/>
              <a:t>8)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e</a:t>
            </a:r>
            <a:r>
              <a:rPr lang="en-US" sz="1800" i="1" baseline="30000" dirty="0" err="1" smtClean="0"/>
              <a:t>j</a:t>
            </a:r>
            <a:r>
              <a:rPr lang="en-US" sz="1800" i="1" baseline="30000" dirty="0" smtClean="0"/>
              <a:t>(5</a:t>
            </a:r>
            <a:r>
              <a:rPr lang="en-US" sz="1800" i="1" baseline="30000" dirty="0" smtClean="0">
                <a:sym typeface="Symbol"/>
              </a:rPr>
              <a:t>/</a:t>
            </a:r>
            <a:r>
              <a:rPr lang="en-US" sz="1800" i="1" baseline="30000" dirty="0" smtClean="0"/>
              <a:t>8)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e</a:t>
            </a:r>
            <a:r>
              <a:rPr lang="en-US" sz="1800" i="1" baseline="30000" dirty="0" err="1" smtClean="0"/>
              <a:t>j</a:t>
            </a:r>
            <a:r>
              <a:rPr lang="en-US" sz="1800" i="1" baseline="30000" dirty="0" smtClean="0"/>
              <a:t>(9</a:t>
            </a:r>
            <a:r>
              <a:rPr lang="en-US" sz="1800" i="1" baseline="30000" dirty="0" smtClean="0">
                <a:sym typeface="Symbol"/>
              </a:rPr>
              <a:t>/</a:t>
            </a:r>
            <a:r>
              <a:rPr lang="en-US" sz="1800" i="1" baseline="30000" dirty="0" smtClean="0"/>
              <a:t>8)</a:t>
            </a:r>
            <a:r>
              <a:rPr lang="en-US" sz="1800" i="1" dirty="0" smtClean="0"/>
              <a:t>, and </a:t>
            </a:r>
            <a:r>
              <a:rPr lang="en-US" sz="1800" i="1" dirty="0" err="1" smtClean="0"/>
              <a:t>e</a:t>
            </a:r>
            <a:r>
              <a:rPr lang="en-US" sz="1800" i="1" baseline="30000" dirty="0" err="1" smtClean="0"/>
              <a:t>j</a:t>
            </a:r>
            <a:r>
              <a:rPr lang="en-US" sz="1800" i="1" baseline="30000" dirty="0" smtClean="0"/>
              <a:t>(13</a:t>
            </a:r>
            <a:r>
              <a:rPr lang="en-US" sz="1800" i="1" baseline="30000" dirty="0" smtClean="0">
                <a:sym typeface="Symbol"/>
              </a:rPr>
              <a:t>/</a:t>
            </a:r>
            <a:r>
              <a:rPr lang="en-US" sz="1800" i="1" baseline="30000" dirty="0" smtClean="0"/>
              <a:t>8)</a:t>
            </a:r>
            <a:r>
              <a:rPr lang="en-US" sz="1800" i="1" dirty="0" smtClean="0"/>
              <a:t>,</a:t>
            </a:r>
          </a:p>
          <a:p>
            <a:pPr algn="ctr">
              <a:buNone/>
            </a:pPr>
            <a:endParaRPr lang="en-US" sz="2000" i="1" dirty="0" smtClean="0"/>
          </a:p>
          <a:p>
            <a:pPr algn="ctr">
              <a:buNone/>
            </a:pPr>
            <a:endParaRPr lang="en-US" sz="2000" i="1" dirty="0" smtClean="0"/>
          </a:p>
          <a:p>
            <a:r>
              <a:rPr lang="en-US" sz="2000" dirty="0" smtClean="0"/>
              <a:t>Your task: Determine and sketch the roots of </a:t>
            </a:r>
            <a:r>
              <a:rPr lang="en-US" sz="2000" i="1" dirty="0" smtClean="0"/>
              <a:t>z</a:t>
            </a:r>
            <a:r>
              <a:rPr lang="en-US" sz="2000" i="1" baseline="30000" dirty="0" smtClean="0"/>
              <a:t>3 </a:t>
            </a:r>
            <a:r>
              <a:rPr lang="en-US" sz="2000" i="1" dirty="0" smtClean="0"/>
              <a:t>= -8.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200" dirty="0"/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599" y="2819399"/>
            <a:ext cx="2802285" cy="2209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1778</TotalTime>
  <Words>759</Words>
  <Application>Microsoft Office PowerPoint</Application>
  <PresentationFormat>On-screen Show (4:3)</PresentationFormat>
  <Paragraphs>187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Urban</vt:lpstr>
      <vt:lpstr>Equation</vt:lpstr>
      <vt:lpstr>  Lecture 3: Complex Exponentials; nth root of a complex number; continuous-time sinusoids </vt:lpstr>
      <vt:lpstr>Key Points</vt:lpstr>
      <vt:lpstr>Complex Exponentials</vt:lpstr>
      <vt:lpstr>Example</vt:lpstr>
      <vt:lpstr>Multiplication and Division</vt:lpstr>
      <vt:lpstr>Sine and Cosine Relations</vt:lpstr>
      <vt:lpstr>Complex Exponentials</vt:lpstr>
      <vt:lpstr>Some useful identities</vt:lpstr>
      <vt:lpstr>Example</vt:lpstr>
      <vt:lpstr>Periodicity and Symmetry of Sinusoids</vt:lpstr>
      <vt:lpstr>Continuous-Time Sinusoids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JCA3</dc:creator>
  <cp:lastModifiedBy>UAbanulo</cp:lastModifiedBy>
  <cp:revision>182</cp:revision>
  <dcterms:created xsi:type="dcterms:W3CDTF">2004-05-21T21:05:05Z</dcterms:created>
  <dcterms:modified xsi:type="dcterms:W3CDTF">2012-01-30T22:46:48Z</dcterms:modified>
</cp:coreProperties>
</file>