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9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84E9E-4E48-4C98-989C-E0511BB00A08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843B3-A606-4B58-8AE4-32694FE91162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were two little girls and a boy, their parents, and their father's parents, totaling seven people.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2362200"/>
            <a:ext cx="6172200" cy="6762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MATLAB </a:t>
            </a:r>
            <a:r>
              <a:rPr lang="en-US" sz="2400" dirty="0">
                <a:effectLst/>
              </a:rPr>
              <a:t>Fundamentals</a:t>
            </a: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Examples</a:t>
            </a:r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urier New" pitchFamily="49" charset="0"/>
              </a:rPr>
              <a:t>&gt;&gt; a = [1 2 3 4 5 ]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a =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     1     2     3     4     5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&gt;&gt; b = [2;4;6;8;10]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b =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     2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     4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     6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     8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    10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3300"/>
                </a:solidFill>
              </a:rPr>
              <a:t>Note 1 - MATLAB does not </a:t>
            </a:r>
            <a:r>
              <a:rPr lang="en-US" sz="2000" i="1" dirty="0">
                <a:solidFill>
                  <a:srgbClr val="FF3300"/>
                </a:solidFill>
              </a:rPr>
              <a:t>display</a:t>
            </a:r>
            <a:r>
              <a:rPr lang="en-US" sz="2000" dirty="0">
                <a:solidFill>
                  <a:srgbClr val="FF3300"/>
                </a:solidFill>
              </a:rPr>
              <a:t> the brackets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3300"/>
                </a:solidFill>
              </a:rPr>
              <a:t>Note 2 - if you are using a </a:t>
            </a:r>
            <a:r>
              <a:rPr lang="en-US" sz="2000" dirty="0" err="1">
                <a:solidFill>
                  <a:srgbClr val="FF3300"/>
                </a:solidFill>
              </a:rPr>
              <a:t>monospaced</a:t>
            </a:r>
            <a:r>
              <a:rPr lang="en-US" sz="2000" dirty="0">
                <a:solidFill>
                  <a:srgbClr val="FF3300"/>
                </a:solidFill>
              </a:rPr>
              <a:t> font, such as Courier, the displayed values should line up properly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4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Matrices</a:t>
            </a:r>
          </a:p>
        </p:txBody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5334000"/>
          </a:xfrm>
        </p:spPr>
        <p:txBody>
          <a:bodyPr/>
          <a:lstStyle/>
          <a:p>
            <a:r>
              <a:rPr lang="en-US" sz="2800" dirty="0"/>
              <a:t>A 2-D array, or matrix, of data is entered row by row, with spaces (or commas) separating entries within the row and semicolons separating the rows:</a:t>
            </a:r>
          </a:p>
          <a:p>
            <a:endParaRPr lang="en-US" sz="2800" dirty="0"/>
          </a:p>
          <a:p>
            <a:r>
              <a:rPr lang="en-US" dirty="0">
                <a:latin typeface="Courier New" pitchFamily="49" charset="0"/>
              </a:rPr>
              <a:t>&gt;&gt; A = [1 2 3; 4 5 6; 7 8 9]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A =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   1     2     3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   4     5     6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   7     8     9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</a:t>
            </a:r>
          </a:p>
        </p:txBody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0" dirty="0"/>
              <a:t>At a family reunion were the following people: one grandfather, one grandmother, two fathers, two mothers, four children, three grandchildren, one brother, two sisters, two sons, two daughters, one father-in-law, one mother-in-law, and one daughter-in-law. But not as many people attended as it sounds. How many were there, and who were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 Array Commands</a:t>
            </a:r>
          </a:p>
        </p:txBody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5334000"/>
          </a:xfrm>
        </p:spPr>
        <p:txBody>
          <a:bodyPr/>
          <a:lstStyle/>
          <a:p>
            <a:r>
              <a:rPr lang="en-US" sz="2400" dirty="0"/>
              <a:t>The transpose operator (apostrophe) can be used to flip an array over its own diagonal.  For example, if </a:t>
            </a:r>
            <a:r>
              <a:rPr lang="en-US" sz="2400" dirty="0">
                <a:latin typeface="Courier New" pitchFamily="49" charset="0"/>
              </a:rPr>
              <a:t>b</a:t>
            </a:r>
            <a:r>
              <a:rPr lang="en-US" sz="2400" dirty="0"/>
              <a:t> is a row vector, </a:t>
            </a:r>
            <a:r>
              <a:rPr lang="en-US" sz="2400" dirty="0">
                <a:latin typeface="Courier New" pitchFamily="49" charset="0"/>
              </a:rPr>
              <a:t>b’</a:t>
            </a:r>
            <a:r>
              <a:rPr lang="en-US" sz="2400" dirty="0"/>
              <a:t> is a column vector.</a:t>
            </a:r>
          </a:p>
          <a:p>
            <a:endParaRPr lang="en-US" sz="2400" dirty="0"/>
          </a:p>
          <a:p>
            <a:r>
              <a:rPr lang="en-US" sz="2400" dirty="0"/>
              <a:t>The command window will allow you to separate rows by hitting the Enter key - script files and functions will allow you to put rows on new lines as well.</a:t>
            </a:r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dirty="0">
                <a:latin typeface="Courier New" pitchFamily="49" charset="0"/>
              </a:rPr>
              <a:t>who</a:t>
            </a:r>
            <a:r>
              <a:rPr lang="en-US" sz="2400" dirty="0"/>
              <a:t> command will report back used variable names; </a:t>
            </a:r>
            <a:r>
              <a:rPr lang="en-US" sz="2400" dirty="0" err="1">
                <a:latin typeface="Courier New" pitchFamily="49" charset="0"/>
              </a:rPr>
              <a:t>whos</a:t>
            </a:r>
            <a:r>
              <a:rPr lang="en-US" sz="2400" dirty="0"/>
              <a:t> will also give you the size, memory, and data types for the arrays.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Array Entries</a:t>
            </a:r>
          </a:p>
        </p:txBody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Individual entries within a array can be both read and set using either the </a:t>
            </a:r>
            <a:r>
              <a:rPr lang="en-US" sz="2400" i="1" dirty="0"/>
              <a:t>index</a:t>
            </a:r>
            <a:r>
              <a:rPr lang="en-US" sz="2400" dirty="0"/>
              <a:t> of the location in the array or the row and column.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index value starts with 1 for the entry in the top left corner of an array and increases down a column - the following shows the indices for a 4 row, 3 column matrix:</a:t>
            </a:r>
            <a:br>
              <a:rPr lang="en-US" sz="2400" dirty="0"/>
            </a:br>
            <a:r>
              <a:rPr lang="en-US" sz="2400" dirty="0"/>
              <a:t>           </a:t>
            </a:r>
            <a:r>
              <a:rPr lang="en-US" sz="2400" dirty="0">
                <a:latin typeface="Courier New" pitchFamily="49" charset="0"/>
              </a:rPr>
              <a:t>1     5     9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  2     6    10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  3     7    11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  4     8    12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/>
              <a:t>Accessing Array Entries (cont)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Assuming some matrix C:</a:t>
            </a:r>
            <a:br>
              <a:rPr lang="en-US" sz="2400" dirty="0"/>
            </a:br>
            <a:r>
              <a:rPr lang="en-US" sz="2400" dirty="0">
                <a:latin typeface="Courier New" pitchFamily="49" charset="0"/>
              </a:rPr>
              <a:t>C = 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2     4     9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3     3    16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3     0     8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10    13    17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C(2)</a:t>
            </a:r>
            <a:r>
              <a:rPr lang="en-US" sz="2400" dirty="0"/>
              <a:t> would report 3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C(4)</a:t>
            </a:r>
            <a:r>
              <a:rPr lang="en-US" sz="2400" dirty="0"/>
              <a:t> would report 10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C(13)</a:t>
            </a:r>
            <a:r>
              <a:rPr lang="en-US" sz="2400" dirty="0"/>
              <a:t> would report an error!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Entries can also be access using the row and column: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C(2,1)</a:t>
            </a:r>
            <a:r>
              <a:rPr lang="en-US" sz="2400" dirty="0"/>
              <a:t> would report 3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C(3,2)</a:t>
            </a:r>
            <a:r>
              <a:rPr lang="en-US" sz="2400" dirty="0"/>
              <a:t> would report 0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C(5,1)</a:t>
            </a:r>
            <a:r>
              <a:rPr lang="en-US" sz="2400" dirty="0"/>
              <a:t> would report an error!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5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5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50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Creation - Built In</a:t>
            </a:r>
          </a:p>
        </p:txBody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 are several built-in functions to create arrays: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itchFamily="49" charset="0"/>
              </a:rPr>
              <a:t>zeros(</a:t>
            </a:r>
            <a:r>
              <a:rPr lang="en-US" dirty="0" err="1">
                <a:latin typeface="Courier New" pitchFamily="49" charset="0"/>
              </a:rPr>
              <a:t>r,c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will create an </a:t>
            </a:r>
            <a:r>
              <a:rPr lang="en-US" dirty="0">
                <a:latin typeface="Courier New" pitchFamily="49" charset="0"/>
              </a:rPr>
              <a:t>r</a:t>
            </a:r>
            <a:r>
              <a:rPr lang="en-US" dirty="0"/>
              <a:t> row by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 column matrix of zeros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itchFamily="49" charset="0"/>
              </a:rPr>
              <a:t>zeros(n)</a:t>
            </a:r>
            <a:r>
              <a:rPr lang="en-US" dirty="0"/>
              <a:t> will create an </a:t>
            </a:r>
            <a:r>
              <a:rPr lang="en-US" dirty="0">
                <a:latin typeface="Courier New" pitchFamily="49" charset="0"/>
              </a:rPr>
              <a:t>n</a:t>
            </a:r>
            <a:r>
              <a:rPr lang="en-US" dirty="0"/>
              <a:t> by </a:t>
            </a:r>
            <a:r>
              <a:rPr lang="en-US" dirty="0">
                <a:latin typeface="Courier New" pitchFamily="49" charset="0"/>
              </a:rPr>
              <a:t>n</a:t>
            </a:r>
            <a:r>
              <a:rPr lang="en-US" dirty="0"/>
              <a:t> matrix of zeros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itchFamily="49" charset="0"/>
              </a:rPr>
              <a:t>ones(</a:t>
            </a:r>
            <a:r>
              <a:rPr lang="en-US" dirty="0" err="1">
                <a:latin typeface="Courier New" pitchFamily="49" charset="0"/>
              </a:rPr>
              <a:t>r,c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will create an </a:t>
            </a:r>
            <a:r>
              <a:rPr lang="en-US" dirty="0">
                <a:latin typeface="Courier New" pitchFamily="49" charset="0"/>
              </a:rPr>
              <a:t>r</a:t>
            </a:r>
            <a:r>
              <a:rPr lang="en-US" dirty="0"/>
              <a:t> row by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 column matrix of ones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itchFamily="49" charset="0"/>
              </a:rPr>
              <a:t>ones(n)</a:t>
            </a:r>
            <a:r>
              <a:rPr lang="en-US" dirty="0"/>
              <a:t> will create an </a:t>
            </a:r>
            <a:r>
              <a:rPr lang="en-US" dirty="0">
                <a:latin typeface="Courier New" pitchFamily="49" charset="0"/>
              </a:rPr>
              <a:t>n</a:t>
            </a:r>
            <a:r>
              <a:rPr lang="en-US" dirty="0"/>
              <a:t> by </a:t>
            </a:r>
            <a:r>
              <a:rPr lang="en-US" dirty="0">
                <a:latin typeface="Courier New" pitchFamily="49" charset="0"/>
              </a:rPr>
              <a:t>n</a:t>
            </a:r>
            <a:r>
              <a:rPr lang="en-US" dirty="0"/>
              <a:t> matrix one ones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  <a:latin typeface="Courier New" pitchFamily="49" charset="0"/>
              </a:rPr>
              <a:t>help </a:t>
            </a:r>
            <a:r>
              <a:rPr lang="en-US" dirty="0" err="1">
                <a:solidFill>
                  <a:srgbClr val="FF3300"/>
                </a:solidFill>
                <a:latin typeface="Courier New" pitchFamily="49" charset="0"/>
              </a:rPr>
              <a:t>elmat</a:t>
            </a:r>
            <a:r>
              <a:rPr lang="en-US" dirty="0"/>
              <a:t> has, among other things, a list of the elementary 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5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5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Creation - Colon Operator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colon operator 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useful in several contexts.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be used to create a linearly spaced array of points using the notation - </a:t>
            </a:r>
            <a:r>
              <a:rPr lang="en-US" sz="2400" dirty="0" err="1">
                <a:solidFill>
                  <a:srgbClr val="FF3300"/>
                </a:solidFill>
                <a:latin typeface="Courier New" pitchFamily="49" charset="0"/>
              </a:rPr>
              <a:t>start:diffval:limit</a:t>
            </a:r>
            <a:endParaRPr lang="en-US" sz="2400" dirty="0">
              <a:solidFill>
                <a:srgbClr val="FF33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</a:rPr>
              <a:t>start</a:t>
            </a:r>
            <a:r>
              <a:rPr lang="en-US" sz="2000" dirty="0"/>
              <a:t> is the first value in the array,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</a:rPr>
              <a:t>diffval</a:t>
            </a:r>
            <a:r>
              <a:rPr lang="en-US" sz="2000" dirty="0"/>
              <a:t> is the difference between successive values in the array,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and 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</a:rPr>
              <a:t>limit</a:t>
            </a:r>
            <a:r>
              <a:rPr lang="en-US" sz="2000" dirty="0"/>
              <a:t> is the </a:t>
            </a:r>
            <a:r>
              <a:rPr lang="en-US" sz="2000" i="1" dirty="0"/>
              <a:t>boundary</a:t>
            </a:r>
            <a:r>
              <a:rPr lang="en-US" sz="2000" dirty="0"/>
              <a:t> for the last value (though not necessarily the last value).</a:t>
            </a:r>
            <a:br>
              <a:rPr lang="en-US" sz="2000" dirty="0"/>
            </a:br>
            <a:r>
              <a:rPr lang="en-US" sz="2000" dirty="0">
                <a:latin typeface="Courier New" pitchFamily="49" charset="0"/>
              </a:rPr>
              <a:t>&gt;&gt;1:0.6:3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  1.0000   1.6000   2.2000   2.8000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dirty="0"/>
              <a:t>Colon Operator - Notes</a:t>
            </a:r>
          </a:p>
        </p:txBody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If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</a:rPr>
              <a:t>diffval</a:t>
            </a:r>
            <a:r>
              <a:rPr lang="en-US" sz="2000" dirty="0"/>
              <a:t> is omitted, the default value is 1:</a:t>
            </a:r>
            <a:br>
              <a:rPr lang="en-US" sz="2000" dirty="0"/>
            </a:br>
            <a:r>
              <a:rPr lang="en-US" sz="2000" dirty="0">
                <a:latin typeface="Courier New" pitchFamily="49" charset="0"/>
              </a:rPr>
              <a:t>&gt;&gt;3:6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   3     4     5     6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To create a decreasing series,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</a:rPr>
              <a:t>diffval</a:t>
            </a:r>
            <a:r>
              <a:rPr lang="en-US" sz="2000" dirty="0"/>
              <a:t> must be negative:</a:t>
            </a:r>
            <a:br>
              <a:rPr lang="en-US" sz="2000" dirty="0"/>
            </a:br>
            <a:r>
              <a:rPr lang="en-US" sz="2000" dirty="0">
                <a:latin typeface="Courier New" pitchFamily="49" charset="0"/>
              </a:rPr>
              <a:t>&gt;&gt; 5:-1.2:2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  5.0000    3.8000    2.6000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If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</a:rPr>
              <a:t>start+diffval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</a:rPr>
              <a:t>&gt;limit</a:t>
            </a:r>
            <a:r>
              <a:rPr lang="en-US" sz="2000" dirty="0"/>
              <a:t> for an increasing series or 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</a:rPr>
              <a:t>start+diffval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</a:rPr>
              <a:t>&lt;limit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/>
              <a:t> for a decreasing series, an empty matrix is returned:</a:t>
            </a:r>
            <a:br>
              <a:rPr lang="en-US" sz="2000" dirty="0"/>
            </a:br>
            <a:r>
              <a:rPr lang="en-US" sz="2000" dirty="0">
                <a:latin typeface="Courier New" pitchFamily="49" charset="0"/>
              </a:rPr>
              <a:t>&gt;&gt;5:2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 Empty matrix: 1-by-0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To create a column, transpose the output of the colon operator, not the limit value; that is, </a:t>
            </a:r>
            <a:r>
              <a:rPr lang="en-US" sz="2000" dirty="0">
                <a:latin typeface="Courier New" pitchFamily="49" charset="0"/>
              </a:rPr>
              <a:t>(3:6)’</a:t>
            </a:r>
            <a:r>
              <a:rPr lang="en-US" sz="2000" dirty="0"/>
              <a:t> not </a:t>
            </a:r>
            <a:r>
              <a:rPr lang="en-US" sz="2000" dirty="0">
                <a:latin typeface="Courier New" pitchFamily="49" charset="0"/>
              </a:rPr>
              <a:t>3:6’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Creation - </a:t>
            </a:r>
            <a:r>
              <a:rPr lang="en-US">
                <a:latin typeface="Courier New" pitchFamily="49" charset="0"/>
              </a:rPr>
              <a:t>linspace</a:t>
            </a:r>
            <a:endParaRPr lang="en-US"/>
          </a:p>
        </p:txBody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r>
              <a:rPr lang="en-US" sz="2400" dirty="0" err="1">
                <a:solidFill>
                  <a:srgbClr val="FF3300"/>
                </a:solidFill>
                <a:latin typeface="Courier New" pitchFamily="49" charset="0"/>
              </a:rPr>
              <a:t>linspace</a:t>
            </a:r>
            <a:r>
              <a:rPr lang="en-US" sz="2400" dirty="0"/>
              <a:t> is used to create a row vector with a specific number of linearly spaced points between two numbers </a:t>
            </a:r>
          </a:p>
          <a:p>
            <a:pPr lvl="1"/>
            <a:r>
              <a:rPr lang="en-US" sz="2000" dirty="0" err="1">
                <a:latin typeface="Courier New" pitchFamily="49" charset="0"/>
              </a:rPr>
              <a:t>linspace</a:t>
            </a:r>
            <a:r>
              <a:rPr lang="en-US" sz="2000" dirty="0">
                <a:latin typeface="Courier New" pitchFamily="49" charset="0"/>
              </a:rPr>
              <a:t>(x1, x2, n)</a:t>
            </a:r>
            <a:r>
              <a:rPr lang="en-US" sz="2000" dirty="0"/>
              <a:t> will create a linearly spaced array of </a:t>
            </a:r>
            <a:r>
              <a:rPr lang="en-US" sz="2000" dirty="0">
                <a:latin typeface="Courier New" pitchFamily="49" charset="0"/>
              </a:rPr>
              <a:t>n</a:t>
            </a:r>
            <a:r>
              <a:rPr lang="en-US" sz="2000" dirty="0"/>
              <a:t> points between</a:t>
            </a:r>
            <a:r>
              <a:rPr lang="en-US" sz="2000" dirty="0">
                <a:latin typeface="Courier New" pitchFamily="49" charset="0"/>
              </a:rPr>
              <a:t> x1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x2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latin typeface="Courier New" pitchFamily="49" charset="0"/>
              </a:rPr>
              <a:t>&gt;&gt;</a:t>
            </a:r>
            <a:r>
              <a:rPr lang="en-US" sz="2000" dirty="0" err="1">
                <a:latin typeface="Courier New" pitchFamily="49" charset="0"/>
              </a:rPr>
              <a:t>linspace</a:t>
            </a:r>
            <a:r>
              <a:rPr lang="en-US" sz="2000" dirty="0">
                <a:latin typeface="Courier New" pitchFamily="49" charset="0"/>
              </a:rPr>
              <a:t>(0, 1, 6)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0  0.2000  0.4000  0.6000  0.8000  1.0000</a:t>
            </a:r>
            <a:endParaRPr lang="en-US" sz="2000" dirty="0"/>
          </a:p>
          <a:p>
            <a:r>
              <a:rPr lang="en-US" sz="2400" dirty="0"/>
              <a:t>If </a:t>
            </a:r>
            <a:r>
              <a:rPr lang="en-US" sz="2400" dirty="0">
                <a:latin typeface="Courier New" pitchFamily="49" charset="0"/>
              </a:rPr>
              <a:t>n</a:t>
            </a:r>
            <a:r>
              <a:rPr lang="en-US" sz="2400" dirty="0"/>
              <a:t> is omitted, 100 points are created.</a:t>
            </a:r>
          </a:p>
          <a:p>
            <a:r>
              <a:rPr lang="en-US" sz="2400" dirty="0"/>
              <a:t>To generate a column, transpose the output of the </a:t>
            </a:r>
            <a:r>
              <a:rPr lang="en-US" sz="2400" dirty="0" err="1">
                <a:latin typeface="Courier New" pitchFamily="49" charset="0"/>
              </a:rPr>
              <a:t>linspace</a:t>
            </a:r>
            <a:r>
              <a:rPr lang="en-US" sz="2400" dirty="0"/>
              <a:t> command.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MATLAB Environment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MATLAB uses three primary windows</a:t>
            </a:r>
          </a:p>
          <a:p>
            <a:pPr lvl="2">
              <a:lnSpc>
                <a:spcPct val="90000"/>
              </a:lnSpc>
            </a:pPr>
            <a:r>
              <a:rPr lang="en-US"/>
              <a:t>Command window - used to enter commands and data</a:t>
            </a:r>
          </a:p>
          <a:p>
            <a:pPr lvl="2">
              <a:lnSpc>
                <a:spcPct val="90000"/>
              </a:lnSpc>
            </a:pPr>
            <a:r>
              <a:rPr lang="en-US"/>
              <a:t>Graphics window(s) - used to display plots and graphics</a:t>
            </a:r>
          </a:p>
          <a:p>
            <a:pPr lvl="2">
              <a:lnSpc>
                <a:spcPct val="90000"/>
              </a:lnSpc>
            </a:pPr>
            <a:r>
              <a:rPr lang="en-US"/>
              <a:t>Edit window - used to create and edit M-files (programs)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2400"/>
              <a:t>Depending on your computer platform and the version of MATLAB used, these windows may have different looks and feels.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Creation - </a:t>
            </a:r>
            <a:r>
              <a:rPr lang="en-US">
                <a:latin typeface="Courier New" pitchFamily="49" charset="0"/>
              </a:rPr>
              <a:t>logspace</a:t>
            </a:r>
            <a:endParaRPr lang="en-US"/>
          </a:p>
        </p:txBody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5334000"/>
          </a:xfrm>
        </p:spPr>
        <p:txBody>
          <a:bodyPr/>
          <a:lstStyle/>
          <a:p>
            <a:r>
              <a:rPr lang="en-US" sz="2400" dirty="0" err="1">
                <a:solidFill>
                  <a:srgbClr val="FF3300"/>
                </a:solidFill>
                <a:latin typeface="Courier New" pitchFamily="49" charset="0"/>
              </a:rPr>
              <a:t>logspace</a:t>
            </a:r>
            <a:r>
              <a:rPr lang="en-US" sz="2400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</a:rPr>
              <a:t>is used to</a:t>
            </a:r>
            <a:r>
              <a:rPr lang="en-US" sz="2400" dirty="0"/>
              <a:t> create a row vector with a specific number of logarithmically spaced points between two numbers</a:t>
            </a:r>
          </a:p>
          <a:p>
            <a:pPr lvl="1"/>
            <a:r>
              <a:rPr lang="en-US" sz="2000" dirty="0" err="1">
                <a:latin typeface="Courier New" pitchFamily="49" charset="0"/>
              </a:rPr>
              <a:t>logspace</a:t>
            </a:r>
            <a:r>
              <a:rPr lang="en-US" sz="2000" dirty="0">
                <a:latin typeface="Courier New" pitchFamily="49" charset="0"/>
              </a:rPr>
              <a:t>(x1, x2, n)</a:t>
            </a:r>
            <a:r>
              <a:rPr lang="en-US" sz="2000" dirty="0"/>
              <a:t> will create a logarithmically spaced array of </a:t>
            </a:r>
            <a:r>
              <a:rPr lang="en-US" sz="2000" dirty="0">
                <a:latin typeface="Courier New" pitchFamily="49" charset="0"/>
              </a:rPr>
              <a:t>n</a:t>
            </a:r>
            <a:r>
              <a:rPr lang="en-US" sz="2000" dirty="0"/>
              <a:t> points between</a:t>
            </a:r>
            <a:r>
              <a:rPr lang="en-US" sz="2000" dirty="0">
                <a:latin typeface="Courier New" pitchFamily="49" charset="0"/>
              </a:rPr>
              <a:t> 10</a:t>
            </a:r>
            <a:r>
              <a:rPr lang="en-US" sz="2000" baseline="30000" dirty="0">
                <a:latin typeface="Courier New" pitchFamily="49" charset="0"/>
              </a:rPr>
              <a:t>x1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10</a:t>
            </a:r>
            <a:r>
              <a:rPr lang="en-US" sz="2000" baseline="30000" dirty="0">
                <a:latin typeface="Courier New" pitchFamily="49" charset="0"/>
              </a:rPr>
              <a:t>x2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latin typeface="Courier New" pitchFamily="49" charset="0"/>
              </a:rPr>
              <a:t>&gt;&gt;</a:t>
            </a:r>
            <a:r>
              <a:rPr lang="en-US" sz="2000" dirty="0" err="1">
                <a:latin typeface="Courier New" pitchFamily="49" charset="0"/>
              </a:rPr>
              <a:t>logspace</a:t>
            </a:r>
            <a:r>
              <a:rPr lang="en-US" sz="2000" dirty="0">
                <a:latin typeface="Courier New" pitchFamily="49" charset="0"/>
              </a:rPr>
              <a:t>(-1, 2, 4)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err="1">
                <a:latin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</a:rPr>
              <a:t> =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  0.1000    1.0000   10.0000  100.0000</a:t>
            </a:r>
            <a:endParaRPr lang="en-US" sz="2000" dirty="0"/>
          </a:p>
          <a:p>
            <a:r>
              <a:rPr lang="en-US" sz="2400" dirty="0"/>
              <a:t>If </a:t>
            </a:r>
            <a:r>
              <a:rPr lang="en-US" sz="2400" dirty="0">
                <a:latin typeface="Courier New" pitchFamily="49" charset="0"/>
              </a:rPr>
              <a:t>n</a:t>
            </a:r>
            <a:r>
              <a:rPr lang="en-US" sz="2400" dirty="0"/>
              <a:t> is omitted, 100 points are created.</a:t>
            </a:r>
          </a:p>
          <a:p>
            <a:r>
              <a:rPr lang="en-US" sz="2400" dirty="0"/>
              <a:t>To generate a column, transpose the output of the </a:t>
            </a:r>
            <a:r>
              <a:rPr lang="en-US" sz="2400" dirty="0" err="1">
                <a:latin typeface="Courier New" pitchFamily="49" charset="0"/>
              </a:rPr>
              <a:t>logspace</a:t>
            </a:r>
            <a:r>
              <a:rPr lang="en-US" sz="2400" dirty="0"/>
              <a:t> command.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/>
              <a:t>Mathematical Operations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5334000"/>
          </a:xfrm>
        </p:spPr>
        <p:txBody>
          <a:bodyPr/>
          <a:lstStyle/>
          <a:p>
            <a:r>
              <a:rPr lang="en-US" sz="2400" dirty="0"/>
              <a:t>Mathematical operations in MATLAB can be performed on both scalars and arrays.</a:t>
            </a:r>
          </a:p>
          <a:p>
            <a:r>
              <a:rPr lang="en-US" sz="2400" dirty="0"/>
              <a:t>The common operators, in order of priority, are:</a:t>
            </a:r>
          </a:p>
          <a:p>
            <a:endParaRPr lang="en-US" sz="2400" dirty="0"/>
          </a:p>
        </p:txBody>
      </p:sp>
      <p:graphicFrame>
        <p:nvGraphicFramePr>
          <p:cNvPr id="165686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41026"/>
              </p:ext>
            </p:extLst>
          </p:nvPr>
        </p:nvGraphicFramePr>
        <p:xfrm>
          <a:off x="1066800" y="3352800"/>
          <a:ext cx="7772400" cy="3505200"/>
        </p:xfrm>
        <a:graphic>
          <a:graphicData uri="http://schemas.openxmlformats.org/drawingml/2006/table">
            <a:tbl>
              <a:tblPr/>
              <a:tblGrid>
                <a:gridCol w="268288"/>
                <a:gridCol w="2484437"/>
                <a:gridCol w="5019675"/>
              </a:tblGrid>
              <a:tr h="362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Exponentiation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4^2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Negation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(unary operation)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-8 = 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Multiplication and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2*pi = 6.2832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pi/4 = 0.7854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Left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6\2 = 0.3333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+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Addition and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3+5 = 8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3-5 = 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of Operations</a:t>
            </a:r>
          </a:p>
        </p:txBody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5334000"/>
          </a:xfrm>
        </p:spPr>
        <p:txBody>
          <a:bodyPr/>
          <a:lstStyle/>
          <a:p>
            <a:r>
              <a:rPr lang="en-US" dirty="0"/>
              <a:t>The order of operations is set first by parentheses, then by the default order given above:</a:t>
            </a:r>
          </a:p>
          <a:p>
            <a:pPr lvl="1"/>
            <a:r>
              <a:rPr lang="en-US" dirty="0">
                <a:latin typeface="Courier" pitchFamily="20" charset="0"/>
              </a:rPr>
              <a:t>y = -4 ^ 2</a:t>
            </a:r>
            <a:r>
              <a:rPr lang="en-US" dirty="0"/>
              <a:t> gives </a:t>
            </a:r>
            <a:r>
              <a:rPr lang="en-US" dirty="0">
                <a:latin typeface="Courier" pitchFamily="20" charset="0"/>
              </a:rPr>
              <a:t>y = -16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since the exponentiation happens first due to its higher default priority, but</a:t>
            </a:r>
          </a:p>
          <a:p>
            <a:pPr lvl="1"/>
            <a:r>
              <a:rPr lang="en-US" dirty="0">
                <a:latin typeface="Courier" pitchFamily="20" charset="0"/>
              </a:rPr>
              <a:t>y = (-4) ^ 2</a:t>
            </a:r>
            <a:r>
              <a:rPr lang="en-US" dirty="0"/>
              <a:t> gives </a:t>
            </a:r>
            <a:r>
              <a:rPr lang="en-US" dirty="0">
                <a:latin typeface="Courier" pitchFamily="20" charset="0"/>
              </a:rPr>
              <a:t>y = 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since the negation operation on the 4 takes place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Numbers</a:t>
            </a:r>
          </a:p>
        </p:txBody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22098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All the operations above can be used with complex quantities (i.e. values containing an imaginary part entered using </a:t>
            </a:r>
            <a:r>
              <a:rPr lang="en-US" sz="2800" dirty="0" err="1">
                <a:latin typeface="Courier" pitchFamily="20" charset="0"/>
              </a:rPr>
              <a:t>i</a:t>
            </a:r>
            <a:r>
              <a:rPr lang="en-US" sz="2800" dirty="0"/>
              <a:t> or </a:t>
            </a:r>
            <a:r>
              <a:rPr lang="en-US" sz="2800" dirty="0">
                <a:latin typeface="Courier" pitchFamily="20" charset="0"/>
              </a:rPr>
              <a:t>j</a:t>
            </a:r>
            <a:r>
              <a:rPr lang="en-US" sz="2800" dirty="0"/>
              <a:t> and displayed using </a:t>
            </a:r>
            <a:r>
              <a:rPr lang="en-US" sz="2800" dirty="0" err="1">
                <a:latin typeface="Courier" pitchFamily="20" charset="0"/>
              </a:rPr>
              <a:t>i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urier" pitchFamily="20" charset="0"/>
              </a:rPr>
              <a:t>x = 2+i*4;</a:t>
            </a:r>
            <a:r>
              <a:rPr lang="en-US" sz="2400" dirty="0"/>
              <a:t> (or </a:t>
            </a:r>
            <a:r>
              <a:rPr lang="en-US" sz="2400" dirty="0">
                <a:latin typeface="Courier" pitchFamily="20" charset="0"/>
              </a:rPr>
              <a:t>2+4i</a:t>
            </a:r>
            <a:r>
              <a:rPr lang="en-US" sz="2400" dirty="0"/>
              <a:t>, or </a:t>
            </a:r>
            <a:r>
              <a:rPr lang="en-US" sz="2400" dirty="0">
                <a:latin typeface="Courier" pitchFamily="20" charset="0"/>
              </a:rPr>
              <a:t>2+j*4</a:t>
            </a:r>
            <a:r>
              <a:rPr lang="en-US" sz="2400" dirty="0"/>
              <a:t>, or </a:t>
            </a:r>
            <a:r>
              <a:rPr lang="en-US" sz="2400" dirty="0">
                <a:latin typeface="Courier" pitchFamily="20" charset="0"/>
              </a:rPr>
              <a:t>2+4j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>
                <a:latin typeface="Courier" pitchFamily="20" charset="0"/>
              </a:rPr>
              <a:t>y = 16;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3 * x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 err="1">
                <a:latin typeface="Courier" pitchFamily="20" charset="0"/>
              </a:rPr>
              <a:t>ans</a:t>
            </a:r>
            <a:r>
              <a:rPr lang="en-US" sz="2400" dirty="0">
                <a:latin typeface="Courier" pitchFamily="20" charset="0"/>
              </a:rPr>
              <a:t> =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   6.0000 +12.0000i</a:t>
            </a:r>
            <a:br>
              <a:rPr lang="en-US" sz="2400" dirty="0">
                <a:latin typeface="Courier" pitchFamily="20" charset="0"/>
              </a:rPr>
            </a:br>
            <a:endParaRPr lang="en-US" sz="2400" dirty="0">
              <a:latin typeface="Courier" pitchFamily="20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latin typeface="Courier" pitchFamily="20" charset="0"/>
              </a:rPr>
              <a:t>x+y</a:t>
            </a:r>
            <a:r>
              <a:rPr lang="en-US" sz="2400" dirty="0">
                <a:latin typeface="Courier" pitchFamily="20" charset="0"/>
              </a:rPr>
              <a:t/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 err="1">
                <a:latin typeface="Courier" pitchFamily="20" charset="0"/>
              </a:rPr>
              <a:t>ans</a:t>
            </a:r>
            <a:r>
              <a:rPr lang="en-US" sz="2400" dirty="0">
                <a:latin typeface="Courier" pitchFamily="20" charset="0"/>
              </a:rPr>
              <a:t> =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  18.0000 + 4.0000i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Vector-Matrix Calculations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MATLAB can also perform operations on vectors and matrices.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* operator for matrices is defined as the </a:t>
            </a:r>
            <a:r>
              <a:rPr lang="en-US" sz="2400" i="1" dirty="0"/>
              <a:t>outer product</a:t>
            </a:r>
            <a:r>
              <a:rPr lang="en-US" sz="2400" dirty="0"/>
              <a:t> or what is commonly called “matrix multiplication.”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number of columns of the first matrix must match the number of rows in the second matrix.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size of the result will have as many rows as the first matrix and as many columns as the second matrix.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exception to this is multiplication by a 1x1 matrix, which is actually an array operation.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^ operator for matrices results in the matrix being matrix-multiplied by itself a specified number of times.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Note - in this case, the matrix must be square!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5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5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Element-by-Element Calculations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5334000"/>
          </a:xfrm>
        </p:spPr>
        <p:txBody>
          <a:bodyPr/>
          <a:lstStyle/>
          <a:p>
            <a:r>
              <a:rPr lang="en-US" sz="2000" dirty="0"/>
              <a:t>You may need to carry out computations item by item in a matrix or vector.  </a:t>
            </a:r>
          </a:p>
          <a:p>
            <a:r>
              <a:rPr lang="en-US" sz="2000" dirty="0"/>
              <a:t>The MATLAB manual calls these </a:t>
            </a:r>
            <a:r>
              <a:rPr lang="en-US" sz="2000" i="1" u="sng" dirty="0"/>
              <a:t>array operations</a:t>
            </a:r>
            <a:r>
              <a:rPr lang="en-US" sz="2000" dirty="0"/>
              <a:t>.  They are also often referred to as </a:t>
            </a:r>
            <a:r>
              <a:rPr lang="en-US" sz="2000" i="1" dirty="0"/>
              <a:t>element-by-element</a:t>
            </a:r>
            <a:r>
              <a:rPr lang="en-US" sz="2000" dirty="0"/>
              <a:t> operations.  </a:t>
            </a:r>
          </a:p>
          <a:p>
            <a:r>
              <a:rPr lang="en-US" sz="2000" dirty="0"/>
              <a:t>MATLAB defines .* and ./ (note the dots) as the array multiplication and array division operators.</a:t>
            </a:r>
          </a:p>
          <a:p>
            <a:pPr lvl="1"/>
            <a:r>
              <a:rPr lang="en-US" sz="2000" dirty="0"/>
              <a:t>For array operations, both matrices must be the same size </a:t>
            </a:r>
            <a:r>
              <a:rPr lang="en-US" sz="2000" i="1" dirty="0"/>
              <a:t>or</a:t>
            </a:r>
            <a:r>
              <a:rPr lang="en-US" sz="2000" dirty="0"/>
              <a:t> one of the matrices must be 1x1</a:t>
            </a:r>
          </a:p>
          <a:p>
            <a:r>
              <a:rPr lang="en-US" sz="2000" dirty="0"/>
              <a:t>Array exponentiation (raising each element to a corresponding power in another matrix) is performed with .^</a:t>
            </a:r>
          </a:p>
          <a:p>
            <a:pPr lvl="1"/>
            <a:r>
              <a:rPr lang="en-US" sz="2000" dirty="0"/>
              <a:t>Again, for array operations, both matrices must be the same size </a:t>
            </a:r>
            <a:r>
              <a:rPr lang="en-US" sz="2000" i="1" dirty="0"/>
              <a:t>or</a:t>
            </a:r>
            <a:r>
              <a:rPr lang="en-US" sz="2000" dirty="0"/>
              <a:t> one of the matrices must be 1x1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6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6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6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6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6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6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Functions</a:t>
            </a:r>
          </a:p>
        </p:txBody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5334000"/>
          </a:xfrm>
        </p:spPr>
        <p:txBody>
          <a:bodyPr/>
          <a:lstStyle/>
          <a:p>
            <a:r>
              <a:rPr lang="en-US" sz="2400" dirty="0"/>
              <a:t>There are several built-in functions you can use to create and manipulate data.</a:t>
            </a:r>
          </a:p>
          <a:p>
            <a:r>
              <a:rPr lang="en-US" sz="2400" dirty="0"/>
              <a:t>The built-in help function can give you information about both what exists and how those functions are used:</a:t>
            </a:r>
          </a:p>
          <a:p>
            <a:pPr lvl="1"/>
            <a:r>
              <a:rPr lang="en-US" sz="2000" dirty="0">
                <a:latin typeface="Courier" pitchFamily="20" charset="0"/>
              </a:rPr>
              <a:t>help </a:t>
            </a:r>
            <a:r>
              <a:rPr lang="en-US" sz="2000" dirty="0" err="1">
                <a:latin typeface="Courier" pitchFamily="20" charset="0"/>
              </a:rPr>
              <a:t>elmat</a:t>
            </a:r>
            <a:r>
              <a:rPr lang="en-US" sz="2000" dirty="0"/>
              <a:t> will list the elementary matrix creation and manipulation functions, including functions to get information about matrices.</a:t>
            </a:r>
          </a:p>
          <a:p>
            <a:pPr lvl="1"/>
            <a:r>
              <a:rPr lang="en-US" sz="2000" dirty="0">
                <a:latin typeface="Courier" pitchFamily="20" charset="0"/>
              </a:rPr>
              <a:t>help </a:t>
            </a:r>
            <a:r>
              <a:rPr lang="en-US" sz="2000" dirty="0" err="1">
                <a:latin typeface="Courier" pitchFamily="20" charset="0"/>
              </a:rPr>
              <a:t>elfun</a:t>
            </a:r>
            <a:r>
              <a:rPr lang="en-US" sz="2000" dirty="0"/>
              <a:t> will list the elementary math functions, including trig, exponential, complex, rounding, and remainder functions.</a:t>
            </a:r>
          </a:p>
          <a:p>
            <a:r>
              <a:rPr lang="en-US" sz="2400" dirty="0"/>
              <a:t>The built-in </a:t>
            </a:r>
            <a:r>
              <a:rPr lang="en-US" sz="2400" dirty="0" err="1">
                <a:latin typeface="Courier" pitchFamily="20" charset="0"/>
              </a:rPr>
              <a:t>lookfor</a:t>
            </a:r>
            <a:r>
              <a:rPr lang="en-US" sz="2400" dirty="0"/>
              <a:t> command will search help files for occurrences of text and can be useful if you know a function’s purpose but not its name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6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6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6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6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6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Graphics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5334000"/>
          </a:xfrm>
        </p:spPr>
        <p:txBody>
          <a:bodyPr/>
          <a:lstStyle/>
          <a:p>
            <a:r>
              <a:rPr lang="en-US" sz="2800" dirty="0"/>
              <a:t>MATLAB has a powerful suite of built-in graphics functions.</a:t>
            </a:r>
          </a:p>
          <a:p>
            <a:r>
              <a:rPr lang="en-US" sz="2800" dirty="0"/>
              <a:t>Two of the primary functions are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plot</a:t>
            </a:r>
            <a:r>
              <a:rPr lang="en-US" sz="2800" dirty="0"/>
              <a:t> (for plotting 2-D data) and </a:t>
            </a: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plot3</a:t>
            </a:r>
            <a:r>
              <a:rPr lang="en-US" sz="2800" dirty="0"/>
              <a:t> (for plotting 3-D data).</a:t>
            </a:r>
          </a:p>
          <a:p>
            <a:r>
              <a:rPr lang="en-US" sz="2800" dirty="0"/>
              <a:t>In addition to the plotting commands, MATLAB allows you to label and annotate your graphs using the </a:t>
            </a: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title</a:t>
            </a:r>
            <a:r>
              <a:rPr lang="en-US" sz="2800" dirty="0">
                <a:solidFill>
                  <a:srgbClr val="FF3300"/>
                </a:solidFill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Courier" pitchFamily="20" charset="0"/>
              </a:rPr>
              <a:t>xlabel</a:t>
            </a:r>
            <a:r>
              <a:rPr lang="en-US" sz="2800" dirty="0">
                <a:solidFill>
                  <a:srgbClr val="FF3300"/>
                </a:solidFill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Courier" pitchFamily="20" charset="0"/>
              </a:rPr>
              <a:t>ylabel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legend</a:t>
            </a:r>
            <a:r>
              <a:rPr lang="en-US" sz="2800" dirty="0"/>
              <a:t> commands.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6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6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6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Plotting Example</a:t>
            </a:r>
          </a:p>
        </p:txBody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>
                <a:latin typeface="Courier" pitchFamily="20" charset="0"/>
              </a:rPr>
              <a:t>t = [0:2:20]’;</a:t>
            </a:r>
            <a:br>
              <a:rPr lang="en-US" sz="2000">
                <a:latin typeface="Courier" pitchFamily="20" charset="0"/>
              </a:rPr>
            </a:br>
            <a:r>
              <a:rPr lang="en-US" sz="2000">
                <a:latin typeface="Courier" pitchFamily="20" charset="0"/>
              </a:rPr>
              <a:t>g = 9.81; m = 68.1; cd = 0.25;</a:t>
            </a:r>
            <a:br>
              <a:rPr lang="en-US" sz="2000">
                <a:latin typeface="Courier" pitchFamily="20" charset="0"/>
              </a:rPr>
            </a:br>
            <a:r>
              <a:rPr lang="en-US" sz="2000">
                <a:latin typeface="Courier" pitchFamily="20" charset="0"/>
              </a:rPr>
              <a:t>v = sqrt(g*m/cd)*tanh(sqrt(g*cd/m)*t);</a:t>
            </a:r>
            <a:br>
              <a:rPr lang="en-US" sz="2000">
                <a:latin typeface="Courier" pitchFamily="20" charset="0"/>
              </a:rPr>
            </a:br>
            <a:r>
              <a:rPr lang="en-US" sz="2000">
                <a:latin typeface="Courier" pitchFamily="20" charset="0"/>
              </a:rPr>
              <a:t>plot(t, v)</a:t>
            </a:r>
            <a:endParaRPr lang="en-US"/>
          </a:p>
        </p:txBody>
      </p:sp>
      <p:pic>
        <p:nvPicPr>
          <p:cNvPr id="16640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819400"/>
            <a:ext cx="4979988" cy="3733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Plotting Annotation Example</a:t>
            </a:r>
          </a:p>
        </p:txBody>
      </p:sp>
      <p:sp>
        <p:nvSpPr>
          <p:cNvPr id="166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>
                <a:latin typeface="Courier" pitchFamily="20" charset="0"/>
              </a:rPr>
              <a:t>title('Plot of v versus t');</a:t>
            </a:r>
            <a:br>
              <a:rPr lang="en-US" sz="2000">
                <a:latin typeface="Courier" pitchFamily="20" charset="0"/>
              </a:rPr>
            </a:br>
            <a:r>
              <a:rPr lang="en-US" sz="2000">
                <a:latin typeface="Courier" pitchFamily="20" charset="0"/>
              </a:rPr>
              <a:t>xlabel('Values of t');</a:t>
            </a:r>
          </a:p>
          <a:p>
            <a:pPr lvl="1"/>
            <a:r>
              <a:rPr lang="en-US" sz="2000">
                <a:latin typeface="Courier" pitchFamily="20" charset="0"/>
              </a:rPr>
              <a:t>ylabel('Values of v');</a:t>
            </a:r>
            <a:br>
              <a:rPr lang="en-US" sz="2000">
                <a:latin typeface="Courier" pitchFamily="20" charset="0"/>
              </a:rPr>
            </a:br>
            <a:r>
              <a:rPr lang="en-US" sz="2000">
                <a:latin typeface="Courier" pitchFamily="20" charset="0"/>
              </a:rPr>
              <a:t>grid</a:t>
            </a:r>
            <a:endParaRPr lang="en-US"/>
          </a:p>
        </p:txBody>
      </p:sp>
      <p:pic>
        <p:nvPicPr>
          <p:cNvPr id="1665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28800"/>
            <a:ext cx="5513388" cy="41338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Calculator Mode</a:t>
            </a:r>
          </a:p>
        </p:txBody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800" dirty="0"/>
              <a:t>The MATLAB command widow can be used as a calculator where you can type in commands line by line. </a:t>
            </a:r>
          </a:p>
          <a:p>
            <a:r>
              <a:rPr lang="en-US" sz="2800" dirty="0"/>
              <a:t> Whenever a calculation is performed, MATLAB will assign the result to the built-in variable </a:t>
            </a:r>
            <a:r>
              <a:rPr lang="en-US" sz="2800" dirty="0" err="1">
                <a:solidFill>
                  <a:srgbClr val="FF3300"/>
                </a:solidFill>
                <a:latin typeface="Courier New" pitchFamily="49" charset="0"/>
              </a:rPr>
              <a:t>ans</a:t>
            </a:r>
            <a:endParaRPr lang="en-US" sz="2800" dirty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en-US" sz="2800" dirty="0"/>
              <a:t>Example:</a:t>
            </a:r>
            <a:br>
              <a:rPr lang="en-US" sz="2800" dirty="0"/>
            </a:b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&gt;&gt; 55 - 16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ans</a:t>
            </a:r>
            <a:r>
              <a:rPr lang="en-US" dirty="0">
                <a:latin typeface="Courier New" pitchFamily="49" charset="0"/>
              </a:rPr>
              <a:t> =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   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Plotting Options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In MATLAB, you can use several different colors, point styles, and line styles to plot data.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These are specified at the end of the </a:t>
            </a:r>
            <a:r>
              <a:rPr lang="en-US" sz="2000" dirty="0">
                <a:latin typeface="Courier" pitchFamily="20" charset="0"/>
              </a:rPr>
              <a:t>plot</a:t>
            </a:r>
            <a:r>
              <a:rPr lang="en-US" sz="2000" dirty="0"/>
              <a:t> command using </a:t>
            </a:r>
            <a:r>
              <a:rPr lang="en-US" sz="2000" i="1" dirty="0"/>
              <a:t>plot </a:t>
            </a:r>
            <a:r>
              <a:rPr lang="en-US" sz="2000" i="1" dirty="0" err="1"/>
              <a:t>specifiers</a:t>
            </a:r>
            <a:r>
              <a:rPr lang="en-US" sz="2000" dirty="0"/>
              <a:t> as found in Table 2.2 (pg 34).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default case for a single data set is to create a blue line with no points.  </a:t>
            </a:r>
          </a:p>
          <a:p>
            <a:pPr lvl="1">
              <a:lnSpc>
                <a:spcPct val="90000"/>
              </a:lnSpc>
            </a:pPr>
            <a:endParaRPr lang="en-US" sz="7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If a line style is specified with no point style, no point will be drawn at the individual points; 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If a point style is specified with no point style, no line will be drawn.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Examples of plot </a:t>
            </a:r>
            <a:r>
              <a:rPr lang="en-US" sz="2000" dirty="0" err="1"/>
              <a:t>specifiers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‘</a:t>
            </a:r>
            <a:r>
              <a:rPr lang="en-US" sz="2000" dirty="0" err="1"/>
              <a:t>ro</a:t>
            </a:r>
            <a:r>
              <a:rPr lang="en-US" sz="2000" dirty="0"/>
              <a:t>:’ - red dotted line with circles at the points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‘</a:t>
            </a:r>
            <a:r>
              <a:rPr lang="en-US" sz="2000" dirty="0" err="1"/>
              <a:t>gd</a:t>
            </a:r>
            <a:r>
              <a:rPr lang="en-US" sz="2000" dirty="0"/>
              <a:t>’ - greed diamonds at the points with no line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‘m--’ - magenta dashed line with no point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6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66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66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66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66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Plotting Commands</a:t>
            </a:r>
          </a:p>
        </p:txBody>
      </p:sp>
      <p:sp>
        <p:nvSpPr>
          <p:cNvPr id="166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hold on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hold off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Courier" pitchFamily="20" charset="0"/>
              </a:rPr>
              <a:t>hold on</a:t>
            </a:r>
            <a:r>
              <a:rPr lang="en-US" sz="2400" dirty="0"/>
              <a:t> tells MATLAB to keep the current data plotted and add the results of any further plot commands to the graph.  This continues until the </a:t>
            </a:r>
            <a:r>
              <a:rPr lang="en-US" sz="2400" dirty="0">
                <a:solidFill>
                  <a:srgbClr val="FF3300"/>
                </a:solidFill>
                <a:latin typeface="Courier" pitchFamily="20" charset="0"/>
              </a:rPr>
              <a:t>hold off</a:t>
            </a:r>
            <a:r>
              <a:rPr lang="en-US" sz="2400" dirty="0"/>
              <a:t> command, which tells MATLAB to clear the graph and start over if another plotting command is given.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Courier" pitchFamily="20" charset="0"/>
              </a:rPr>
              <a:t>hold on</a:t>
            </a:r>
            <a:r>
              <a:rPr lang="en-US" sz="2400" dirty="0"/>
              <a:t> should be used </a:t>
            </a:r>
            <a:r>
              <a:rPr lang="en-US" sz="2400" i="1" dirty="0"/>
              <a:t>after</a:t>
            </a:r>
            <a:r>
              <a:rPr lang="en-US" sz="2400" dirty="0"/>
              <a:t> the first plot in a series is made.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subplot(m, n, p)</a:t>
            </a:r>
            <a:endParaRPr lang="en-US" sz="2800" dirty="0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Courier" pitchFamily="20" charset="0"/>
              </a:rPr>
              <a:t>subplot</a:t>
            </a:r>
            <a:r>
              <a:rPr lang="en-US" sz="2400" dirty="0"/>
              <a:t> splits the figure window into an </a:t>
            </a:r>
            <a:r>
              <a:rPr lang="en-US" sz="2400" dirty="0" err="1">
                <a:latin typeface="Courier" pitchFamily="20" charset="0"/>
              </a:rPr>
              <a:t>m</a:t>
            </a:r>
            <a:r>
              <a:rPr lang="en-US" sz="2400" dirty="0" err="1"/>
              <a:t>x</a:t>
            </a:r>
            <a:r>
              <a:rPr lang="en-US" sz="2400" dirty="0" err="1">
                <a:latin typeface="Courier" pitchFamily="20" charset="0"/>
              </a:rPr>
              <a:t>n</a:t>
            </a:r>
            <a:r>
              <a:rPr lang="en-US" sz="2400" dirty="0"/>
              <a:t> array of small axes and makes the </a:t>
            </a:r>
            <a:r>
              <a:rPr lang="en-US" sz="2400" dirty="0" err="1">
                <a:latin typeface="Courier" pitchFamily="20" charset="0"/>
              </a:rPr>
              <a:t>p</a:t>
            </a:r>
            <a:r>
              <a:rPr lang="en-US" sz="2400" baseline="30000" dirty="0" err="1"/>
              <a:t>th</a:t>
            </a:r>
            <a:r>
              <a:rPr lang="en-US" sz="2400" dirty="0"/>
              <a:t> one active.  Note - the first subplot is at the top left, then the numbering continues across the row.  This is different from how elements are numbered within a matrix!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work</a:t>
            </a:r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001000" cy="5334000"/>
          </a:xfrm>
        </p:spPr>
        <p:txBody>
          <a:bodyPr/>
          <a:lstStyle/>
          <a:p>
            <a:r>
              <a:rPr lang="en-US" sz="2800" dirty="0"/>
              <a:t>Do problems 2.1, 2.3, 2.5, 2.7, 2.8, 2.10</a:t>
            </a:r>
          </a:p>
          <a:p>
            <a:r>
              <a:rPr lang="en-US" sz="2800" dirty="0"/>
              <a:t>Print out the display on your command window</a:t>
            </a:r>
          </a:p>
          <a:p>
            <a:r>
              <a:rPr lang="en-US" sz="2800" dirty="0"/>
              <a:t>Print out all plots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066800"/>
          </a:xfrm>
        </p:spPr>
        <p:txBody>
          <a:bodyPr/>
          <a:lstStyle/>
          <a:p>
            <a:r>
              <a:rPr lang="en-US" dirty="0"/>
              <a:t>MATLAB Variables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Using </a:t>
            </a:r>
            <a:r>
              <a:rPr lang="en-US" sz="2400" dirty="0" err="1">
                <a:solidFill>
                  <a:srgbClr val="FF3300"/>
                </a:solidFill>
                <a:latin typeface="Courier New" pitchFamily="49" charset="0"/>
              </a:rPr>
              <a:t>ans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/>
              <a:t>is useful for fast calculation; however, 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… the value of </a:t>
            </a:r>
            <a:r>
              <a:rPr lang="en-US" sz="2400" dirty="0" err="1">
                <a:solidFill>
                  <a:srgbClr val="FF3300"/>
                </a:solidFill>
                <a:latin typeface="Courier New" pitchFamily="49" charset="0"/>
              </a:rPr>
              <a:t>ans</a:t>
            </a:r>
            <a:r>
              <a:rPr lang="en-US" sz="2400" dirty="0"/>
              <a:t> changes with every new command; however, 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… in MATLAB you can name variables.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 This results in the storage of values to memory locations corresponding to the variable name.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MATLAB, you can store individual values as well as arrays;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can also store numerical data and text (which is actually stored numerically as well).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MATLAB you do not need to pre-initialize a variable; if it does not exist, MATLAB will create it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4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4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4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4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/>
              <a:t>Scalars</a:t>
            </a:r>
          </a:p>
        </p:txBody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334000"/>
          </a:xfrm>
        </p:spPr>
        <p:txBody>
          <a:bodyPr/>
          <a:lstStyle/>
          <a:p>
            <a:r>
              <a:rPr lang="en-US" dirty="0"/>
              <a:t>To assign a single value to a variable, simply type the variable name, the = sign, and the value:</a:t>
            </a:r>
            <a:br>
              <a:rPr lang="en-US" dirty="0"/>
            </a:br>
            <a:r>
              <a:rPr lang="en-US" dirty="0">
                <a:latin typeface="Courier New" pitchFamily="49" charset="0"/>
              </a:rPr>
              <a:t>&gt;&gt; a = 4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a =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4</a:t>
            </a:r>
            <a:endParaRPr lang="en-US" dirty="0"/>
          </a:p>
          <a:p>
            <a:r>
              <a:rPr lang="en-US" dirty="0"/>
              <a:t>Note that variable names must start with a letter, though they can contain letters, numbers, and the underscore (_) 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 (cont)</a:t>
            </a:r>
          </a:p>
        </p:txBody>
      </p:sp>
      <p:sp>
        <p:nvSpPr>
          <p:cNvPr id="164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r>
              <a:rPr lang="en-US" dirty="0"/>
              <a:t>If you append a semi-solon (</a:t>
            </a:r>
            <a:r>
              <a:rPr lang="en-US" dirty="0">
                <a:latin typeface="Courier New" pitchFamily="49" charset="0"/>
              </a:rPr>
              <a:t>;</a:t>
            </a:r>
            <a:r>
              <a:rPr lang="en-US" dirty="0"/>
              <a:t>) to the end of a line, the result of the computation will not be displayed.  The calculation is still performed.</a:t>
            </a:r>
          </a:p>
          <a:p>
            <a:r>
              <a:rPr lang="en-US" dirty="0"/>
              <a:t>Else, it will:</a:t>
            </a:r>
            <a:br>
              <a:rPr lang="en-US" dirty="0"/>
            </a:br>
            <a:r>
              <a:rPr lang="en-US" dirty="0">
                <a:latin typeface="Courier New" pitchFamily="49" charset="0"/>
              </a:rPr>
              <a:t>&gt;&gt; a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a = 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229600" cy="1066800"/>
          </a:xfrm>
        </p:spPr>
        <p:txBody>
          <a:bodyPr/>
          <a:lstStyle/>
          <a:p>
            <a:r>
              <a:rPr lang="en-US" dirty="0"/>
              <a:t>Scalars (cont)</a:t>
            </a:r>
          </a:p>
        </p:txBody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default value for </a:t>
            </a:r>
            <a:r>
              <a:rPr lang="en-US" sz="2400" dirty="0" err="1">
                <a:latin typeface="Courier New" pitchFamily="49" charset="0"/>
              </a:rPr>
              <a:t>i</a:t>
            </a:r>
            <a:r>
              <a:rPr lang="en-US" sz="2400" dirty="0"/>
              <a:t> (or </a:t>
            </a:r>
            <a:r>
              <a:rPr lang="en-US" sz="2400" dirty="0">
                <a:latin typeface="Courier New" pitchFamily="49" charset="0"/>
              </a:rPr>
              <a:t>j</a:t>
            </a:r>
            <a:r>
              <a:rPr lang="en-US" sz="2400" dirty="0"/>
              <a:t>) in MATLAB is the unit imaginary number, unless otherwise assigned.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MATLAB can display results in several different formats using the </a:t>
            </a:r>
            <a:r>
              <a:rPr lang="en-US" sz="2400" i="1" dirty="0">
                <a:solidFill>
                  <a:srgbClr val="FF3300"/>
                </a:solidFill>
              </a:rPr>
              <a:t>format</a:t>
            </a:r>
            <a:r>
              <a:rPr lang="en-US" sz="2400" dirty="0"/>
              <a:t> command.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values are still </a:t>
            </a:r>
            <a:r>
              <a:rPr lang="en-US" sz="2400" i="1" dirty="0"/>
              <a:t>stored</a:t>
            </a:r>
            <a:r>
              <a:rPr lang="en-US" sz="2400" dirty="0"/>
              <a:t> the same way, they are just displayed on the screen differently.  </a:t>
            </a:r>
            <a:r>
              <a:rPr lang="en-US" sz="2400" dirty="0" err="1"/>
              <a:t>eg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Courier New" pitchFamily="49" charset="0"/>
              </a:rPr>
              <a:t>short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- scaled fixed-point format with 5 digits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Courier New" pitchFamily="49" charset="0"/>
              </a:rPr>
              <a:t>long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- scaled fixed-point format with 15 digits for double and 7 digits for single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  <a:latin typeface="Courier New" pitchFamily="49" charset="0"/>
              </a:rPr>
              <a:t>short eng</a:t>
            </a:r>
            <a:r>
              <a:rPr lang="en-US" sz="2400" dirty="0"/>
              <a:t> - engineering format with at least 5 digits and a power that is a multiple of 3 (useful for SI prefixes)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4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4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4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/>
              <a:t>Format Examples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ourier New" pitchFamily="49" charset="0"/>
              </a:rPr>
              <a:t>&gt;&gt; format short; pi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ans</a:t>
            </a:r>
            <a:r>
              <a:rPr lang="en-US" sz="2400" dirty="0">
                <a:latin typeface="Courier New" pitchFamily="49" charset="0"/>
              </a:rPr>
              <a:t> =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 3.1416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&gt;&gt; format long; pi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ans</a:t>
            </a:r>
            <a:r>
              <a:rPr lang="en-US" sz="2400" dirty="0">
                <a:latin typeface="Courier New" pitchFamily="49" charset="0"/>
              </a:rPr>
              <a:t> =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3.14159265358979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&gt;&gt; format short eng; pi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ans</a:t>
            </a:r>
            <a:r>
              <a:rPr lang="en-US" sz="2400" dirty="0">
                <a:latin typeface="Courier New" pitchFamily="49" charset="0"/>
              </a:rPr>
              <a:t> =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  3.1416e+000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&gt;&gt; pi*10000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 err="1">
                <a:latin typeface="Courier New" pitchFamily="49" charset="0"/>
              </a:rPr>
              <a:t>ans</a:t>
            </a:r>
            <a:r>
              <a:rPr lang="en-US" sz="2400" dirty="0">
                <a:latin typeface="Courier New" pitchFamily="49" charset="0"/>
              </a:rPr>
              <a:t> =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    31.4159e+003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3300"/>
                </a:solidFill>
              </a:rPr>
              <a:t>Note - the format remains the same unless another </a:t>
            </a:r>
            <a:r>
              <a:rPr lang="en-US" sz="2400" dirty="0">
                <a:solidFill>
                  <a:srgbClr val="FF3300"/>
                </a:solidFill>
                <a:latin typeface="Courier New" pitchFamily="49" charset="0"/>
              </a:rPr>
              <a:t>format</a:t>
            </a:r>
            <a:r>
              <a:rPr lang="en-US" sz="2400" dirty="0">
                <a:solidFill>
                  <a:srgbClr val="FF3300"/>
                </a:solidFill>
              </a:rPr>
              <a:t> command is issued.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/>
              <a:t>Arrays, Vectors, and Matrices</a:t>
            </a:r>
          </a:p>
        </p:txBody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MATLAB can automatically handle rectangular arrays of data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one-dimensional arrays are called </a:t>
            </a:r>
            <a:r>
              <a:rPr lang="en-US" sz="2400" i="1" dirty="0"/>
              <a:t>vectors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two-dimensional arrays are called </a:t>
            </a:r>
            <a:r>
              <a:rPr lang="en-US" sz="2400" i="1" dirty="0"/>
              <a:t>matrices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Arrays are set off using square brackets [ and ] in MATLAB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Columns are separated by spaces or commas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Rows are separated by semicolons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4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4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4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1393</TotalTime>
  <Words>1850</Words>
  <Application>Microsoft Office PowerPoint</Application>
  <PresentationFormat>On-screen Show (4:3)</PresentationFormat>
  <Paragraphs>190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MATLAB Fundamentals</vt:lpstr>
      <vt:lpstr>The MATLAB Environment</vt:lpstr>
      <vt:lpstr>Calculator Mode</vt:lpstr>
      <vt:lpstr>MATLAB Variables</vt:lpstr>
      <vt:lpstr>Scalars</vt:lpstr>
      <vt:lpstr>Scalars (cont)</vt:lpstr>
      <vt:lpstr>Scalars (cont)</vt:lpstr>
      <vt:lpstr>Format Examples</vt:lpstr>
      <vt:lpstr>Arrays, Vectors, and Matrices</vt:lpstr>
      <vt:lpstr>Array Examples</vt:lpstr>
      <vt:lpstr>Matrices</vt:lpstr>
      <vt:lpstr>Puzzle</vt:lpstr>
      <vt:lpstr>Useful Array Commands</vt:lpstr>
      <vt:lpstr>Accessing Array Entries</vt:lpstr>
      <vt:lpstr>Accessing Array Entries (cont)</vt:lpstr>
      <vt:lpstr>Array Creation - Built In</vt:lpstr>
      <vt:lpstr>Array Creation - Colon Operator</vt:lpstr>
      <vt:lpstr>Colon Operator - Notes</vt:lpstr>
      <vt:lpstr>Array Creation - linspace</vt:lpstr>
      <vt:lpstr>Array Creation - logspace</vt:lpstr>
      <vt:lpstr>Mathematical Operations</vt:lpstr>
      <vt:lpstr>Order of Operations</vt:lpstr>
      <vt:lpstr>Complex Numbers</vt:lpstr>
      <vt:lpstr>Vector-Matrix Calculations</vt:lpstr>
      <vt:lpstr>Element-by-Element Calculations</vt:lpstr>
      <vt:lpstr>Built-In Functions</vt:lpstr>
      <vt:lpstr>Graphics</vt:lpstr>
      <vt:lpstr>Plotting Example</vt:lpstr>
      <vt:lpstr>Plotting Annotation Example</vt:lpstr>
      <vt:lpstr>Plotting Options</vt:lpstr>
      <vt:lpstr>Other Plotting Commands</vt:lpstr>
      <vt:lpstr>Group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140</cp:revision>
  <dcterms:created xsi:type="dcterms:W3CDTF">2004-05-21T21:05:05Z</dcterms:created>
  <dcterms:modified xsi:type="dcterms:W3CDTF">2013-08-28T18:18:05Z</dcterms:modified>
</cp:coreProperties>
</file>