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8" r:id="rId15"/>
    <p:sldId id="281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302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3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27C70-99A3-402F-BE11-72608011DB2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12: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Introduction to Discrete Fourier Transform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069848"/>
          </a:xfrm>
        </p:spPr>
        <p:txBody>
          <a:bodyPr/>
          <a:lstStyle/>
          <a:p>
            <a:r>
              <a:rPr lang="en-US" dirty="0"/>
              <a:t>Famous Fourier Transforms</a:t>
            </a:r>
          </a:p>
        </p:txBody>
      </p:sp>
      <p:pic>
        <p:nvPicPr>
          <p:cNvPr id="16390" name="Picture 6" descr="gauss_pa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27213"/>
            <a:ext cx="5484812" cy="4113212"/>
          </a:xfrm>
          <a:prstGeom prst="rect">
            <a:avLst/>
          </a:prstGeom>
          <a:noFill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80125" y="255587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Gaussian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6000" y="44958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Gaussian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9848"/>
          </a:xfrm>
        </p:spPr>
        <p:txBody>
          <a:bodyPr/>
          <a:lstStyle/>
          <a:p>
            <a:r>
              <a:rPr lang="en-US" dirty="0"/>
              <a:t>Famous Fourier Transforms</a:t>
            </a:r>
          </a:p>
        </p:txBody>
      </p:sp>
      <p:pic>
        <p:nvPicPr>
          <p:cNvPr id="17414" name="Picture 6" descr="sinc_pair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27213"/>
            <a:ext cx="5484812" cy="4113212"/>
          </a:xfrm>
          <a:prstGeom prst="rect">
            <a:avLst/>
          </a:prstGeom>
          <a:noFill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80125" y="2555875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Sinc function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080125" y="4495800"/>
            <a:ext cx="174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Square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9848"/>
          </a:xfrm>
        </p:spPr>
        <p:txBody>
          <a:bodyPr/>
          <a:lstStyle/>
          <a:p>
            <a:r>
              <a:rPr lang="en-US" dirty="0"/>
              <a:t>Famous Fourier Transforms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80125" y="2555875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Sinc function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80125" y="4495800"/>
            <a:ext cx="174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Square wave</a:t>
            </a:r>
          </a:p>
        </p:txBody>
      </p:sp>
      <p:pic>
        <p:nvPicPr>
          <p:cNvPr id="18438" name="Picture 6" descr="sinc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27213"/>
            <a:ext cx="5484812" cy="4113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069848"/>
          </a:xfrm>
        </p:spPr>
        <p:txBody>
          <a:bodyPr/>
          <a:lstStyle/>
          <a:p>
            <a:r>
              <a:rPr lang="en-US" dirty="0"/>
              <a:t>Famous Fourier Transforms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80125" y="2555875"/>
            <a:ext cx="165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Exponential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80125" y="4495800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Lorentzian</a:t>
            </a:r>
          </a:p>
        </p:txBody>
      </p:sp>
      <p:pic>
        <p:nvPicPr>
          <p:cNvPr id="24582" name="Picture 6" descr="exp_pa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827213"/>
            <a:ext cx="5484812" cy="4113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changing sample rate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Lowering the sample rate:</a:t>
            </a:r>
          </a:p>
          <a:p>
            <a:pPr lvl="1"/>
            <a:r>
              <a:rPr lang="en-US"/>
              <a:t>Reduces the Nyquist frequency, which</a:t>
            </a:r>
          </a:p>
          <a:p>
            <a:pPr lvl="1"/>
            <a:r>
              <a:rPr lang="en-US"/>
              <a:t>Reduces the maximum measurable frequency</a:t>
            </a:r>
          </a:p>
          <a:p>
            <a:pPr lvl="1"/>
            <a:r>
              <a:rPr lang="en-US"/>
              <a:t>Does not affect the frequency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sz="3600" dirty="0"/>
              <a:t>Effect of changing sampling duration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Reducing the sampling duration:</a:t>
            </a:r>
          </a:p>
          <a:p>
            <a:pPr lvl="1"/>
            <a:r>
              <a:rPr lang="en-US"/>
              <a:t>Lowers the frequency resolution</a:t>
            </a:r>
          </a:p>
          <a:p>
            <a:pPr lvl="1"/>
            <a:r>
              <a:rPr lang="en-US"/>
              <a:t>Does not affect the range of frequencies you can measure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sz="3600" dirty="0"/>
              <a:t>Measuring multiple frequencies</a:t>
            </a:r>
          </a:p>
        </p:txBody>
      </p:sp>
      <p:pic>
        <p:nvPicPr>
          <p:cNvPr id="32772" name="Picture 4" descr="fid_3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213" y="1827213"/>
            <a:ext cx="5484812" cy="4113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sz="3600" dirty="0"/>
              <a:t>Measuring multiple frequencies</a:t>
            </a:r>
          </a:p>
        </p:txBody>
      </p:sp>
      <p:pic>
        <p:nvPicPr>
          <p:cNvPr id="33796" name="Picture 4" descr="fid_3f_n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213" y="1827213"/>
            <a:ext cx="5484812" cy="4113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FFT in </a:t>
            </a:r>
            <a:r>
              <a:rPr lang="en-US" dirty="0" err="1" smtClean="0"/>
              <a:t>matlab</a:t>
            </a:r>
            <a:endParaRPr lang="en-US" dirty="0" smtClean="0"/>
          </a:p>
        </p:txBody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Assign your time variables</a:t>
            </a:r>
          </a:p>
          <a:p>
            <a:pPr lvl="1" eaLnBrk="1" hangingPunct="1"/>
            <a:r>
              <a:rPr lang="en-US" sz="1800" dirty="0" smtClean="0"/>
              <a:t>n </a:t>
            </a:r>
            <a:r>
              <a:rPr lang="en-US" sz="1800" dirty="0" smtClean="0"/>
              <a:t>= [0:255];</a:t>
            </a:r>
          </a:p>
          <a:p>
            <a:pPr eaLnBrk="1" hangingPunct="1"/>
            <a:r>
              <a:rPr lang="en-US" sz="1800" dirty="0" smtClean="0"/>
              <a:t>Assign your function</a:t>
            </a:r>
          </a:p>
          <a:p>
            <a:pPr lvl="1" eaLnBrk="1" hangingPunct="1"/>
            <a:r>
              <a:rPr lang="en-US" sz="1800" dirty="0" smtClean="0"/>
              <a:t>y = </a:t>
            </a:r>
            <a:r>
              <a:rPr lang="en-US" sz="1800" dirty="0" err="1" smtClean="0"/>
              <a:t>cos</a:t>
            </a:r>
            <a:r>
              <a:rPr lang="en-US" sz="1800" dirty="0" smtClean="0"/>
              <a:t>(2*pi*n/10);</a:t>
            </a:r>
          </a:p>
          <a:p>
            <a:pPr eaLnBrk="1" hangingPunct="1"/>
            <a:r>
              <a:rPr lang="en-US" sz="1800" dirty="0" smtClean="0"/>
              <a:t>Choose the number of points for the FFT (preferably a power of two)</a:t>
            </a:r>
          </a:p>
          <a:p>
            <a:pPr lvl="1" eaLnBrk="1" hangingPunct="1"/>
            <a:r>
              <a:rPr lang="en-US" sz="1800" dirty="0" smtClean="0"/>
              <a:t>N = 2048;</a:t>
            </a:r>
          </a:p>
          <a:p>
            <a:pPr eaLnBrk="1" hangingPunct="1"/>
            <a:r>
              <a:rPr lang="en-US" sz="1800" dirty="0" smtClean="0"/>
              <a:t>Use the command ‘</a:t>
            </a:r>
            <a:r>
              <a:rPr lang="en-US" sz="1800" dirty="0" err="1" smtClean="0"/>
              <a:t>fft</a:t>
            </a:r>
            <a:r>
              <a:rPr lang="en-US" sz="1800" dirty="0" smtClean="0"/>
              <a:t>’ to compute the N-point FFT for your signal</a:t>
            </a:r>
          </a:p>
          <a:p>
            <a:pPr lvl="1" eaLnBrk="1" hangingPunct="1"/>
            <a:r>
              <a:rPr lang="en-US" sz="1800" dirty="0" err="1" smtClean="0"/>
              <a:t>Yf</a:t>
            </a:r>
            <a:r>
              <a:rPr lang="en-US" sz="1800" dirty="0" smtClean="0"/>
              <a:t> = abs(</a:t>
            </a:r>
            <a:r>
              <a:rPr lang="en-US" sz="1800" dirty="0" err="1" smtClean="0"/>
              <a:t>fft</a:t>
            </a:r>
            <a:r>
              <a:rPr lang="en-US" sz="1800" dirty="0" smtClean="0"/>
              <a:t>(</a:t>
            </a:r>
            <a:r>
              <a:rPr lang="en-US" sz="1800" dirty="0" err="1" smtClean="0"/>
              <a:t>y,N</a:t>
            </a:r>
            <a:r>
              <a:rPr lang="en-US" sz="1800" dirty="0" smtClean="0"/>
              <a:t>)); </a:t>
            </a:r>
          </a:p>
          <a:p>
            <a:pPr eaLnBrk="1" hangingPunct="1"/>
            <a:r>
              <a:rPr lang="en-US" sz="1800" dirty="0" smtClean="0"/>
              <a:t>Use the ‘</a:t>
            </a:r>
            <a:r>
              <a:rPr lang="en-US" sz="1800" dirty="0" err="1" smtClean="0"/>
              <a:t>fftshift</a:t>
            </a:r>
            <a:r>
              <a:rPr lang="en-US" sz="1800" dirty="0" smtClean="0"/>
              <a:t>’ command to shift the zero-frequency component to center of spectrum for better visualization of your signals spectrum</a:t>
            </a:r>
          </a:p>
          <a:p>
            <a:pPr lvl="1" eaLnBrk="1" hangingPunct="1"/>
            <a:r>
              <a:rPr lang="en-US" sz="1800" dirty="0" err="1" smtClean="0"/>
              <a:t>Yf</a:t>
            </a:r>
            <a:r>
              <a:rPr lang="en-US" sz="1800" dirty="0" smtClean="0"/>
              <a:t>= </a:t>
            </a:r>
            <a:r>
              <a:rPr lang="en-US" sz="1800" dirty="0" err="1" smtClean="0"/>
              <a:t>fftshift</a:t>
            </a:r>
            <a:r>
              <a:rPr lang="en-US" sz="1800" dirty="0" smtClean="0"/>
              <a:t>(</a:t>
            </a:r>
            <a:r>
              <a:rPr lang="en-US" sz="1800" dirty="0" err="1" smtClean="0"/>
              <a:t>Yf</a:t>
            </a:r>
            <a:r>
              <a:rPr lang="en-US" sz="1800" dirty="0" smtClean="0"/>
              <a:t>);</a:t>
            </a:r>
          </a:p>
          <a:p>
            <a:pPr eaLnBrk="1" hangingPunct="1"/>
            <a:r>
              <a:rPr lang="en-US" sz="1800" dirty="0" smtClean="0"/>
              <a:t>Assign your frequency variable which is your x-axis for the spectrum</a:t>
            </a:r>
          </a:p>
          <a:p>
            <a:pPr lvl="1" eaLnBrk="1" hangingPunct="1"/>
            <a:r>
              <a:rPr lang="en-US" sz="1800" dirty="0" smtClean="0"/>
              <a:t>f = [-N/2:N/2-1]/N; - this is the normalized frequency symmetrical about f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and about the y-axis</a:t>
            </a:r>
          </a:p>
          <a:p>
            <a:pPr eaLnBrk="1" hangingPunct="1"/>
            <a:r>
              <a:rPr lang="en-US" sz="1800" dirty="0" smtClean="0"/>
              <a:t>Plot the spectrum</a:t>
            </a:r>
          </a:p>
          <a:p>
            <a:pPr lvl="1" eaLnBrk="1" hangingPunct="1"/>
            <a:r>
              <a:rPr lang="en-US" sz="1400" dirty="0" smtClean="0"/>
              <a:t>plot(f, </a:t>
            </a:r>
            <a:r>
              <a:rPr lang="en-US" sz="1400" dirty="0" err="1" smtClean="0"/>
              <a:t>Yf</a:t>
            </a:r>
            <a:r>
              <a:rPr lang="en-US" sz="1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8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8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8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8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8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8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8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8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8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68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8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80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FFT in </a:t>
            </a:r>
            <a:r>
              <a:rPr lang="en-US" dirty="0" err="1" smtClean="0"/>
              <a:t>matlab</a:t>
            </a:r>
            <a:endParaRPr lang="en-US" dirty="0" smtClean="0"/>
          </a:p>
        </p:txBody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Vary the sampling frequency and see what happens</a:t>
            </a:r>
          </a:p>
          <a:p>
            <a:pPr eaLnBrk="1" hangingPunct="1"/>
            <a:r>
              <a:rPr lang="en-US" sz="1800" dirty="0" smtClean="0"/>
              <a:t>Vary the sample duration and see what happens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sine_2_nod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5484813" cy="4113213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400800" y="2205038"/>
            <a:ext cx="118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5*sin (2</a:t>
            </a:r>
            <a:r>
              <a:rPr lang="en-US" sz="1600">
                <a:sym typeface="Symbol" pitchFamily="18" charset="2"/>
              </a:rPr>
              <a:t>4t)</a:t>
            </a:r>
            <a:endParaRPr lang="en-US" sz="16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1373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Amplitude = 5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400800" y="3200400"/>
            <a:ext cx="164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Frequency = 4 Hz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352800" y="58674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seconds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 </a:t>
            </a:r>
            <a:r>
              <a:rPr lang="en-US" dirty="0"/>
              <a:t>sine wave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Spectrum of a signal</a:t>
            </a: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5637213" cy="4224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 descr="sine_2_d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1827213"/>
            <a:ext cx="5484812" cy="4113212"/>
          </a:xfrm>
          <a:prstGeom prst="rect">
            <a:avLst/>
          </a:prstGeom>
          <a:noFill/>
        </p:spPr>
      </p:pic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400800" y="2133600"/>
            <a:ext cx="113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5*sin(2</a:t>
            </a:r>
            <a:r>
              <a:rPr lang="en-US" sz="1600">
                <a:sym typeface="Symbol" pitchFamily="18" charset="2"/>
              </a:rPr>
              <a:t>4t)</a:t>
            </a:r>
            <a:endParaRPr lang="en-US" sz="160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400800" y="2595563"/>
            <a:ext cx="1373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Amplitude = 5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400800" y="3128963"/>
            <a:ext cx="164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Frequency = 4 Hz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400800" y="3600450"/>
            <a:ext cx="2097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Sampling rate = 256 samples/second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352800" y="58674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seconds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400800" y="4286250"/>
            <a:ext cx="2097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Sampling duration =</a:t>
            </a:r>
          </a:p>
          <a:p>
            <a:r>
              <a:rPr lang="en-US" sz="1600"/>
              <a:t>1 second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 </a:t>
            </a:r>
            <a:r>
              <a:rPr lang="en-US" dirty="0"/>
              <a:t>sine wave signal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ndersamp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213" y="1827213"/>
            <a:ext cx="5484812" cy="4113212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069848"/>
          </a:xfrm>
        </p:spPr>
        <p:txBody>
          <a:bodyPr/>
          <a:lstStyle/>
          <a:p>
            <a:r>
              <a:rPr lang="en-US" dirty="0" smtClean="0"/>
              <a:t>Review: An </a:t>
            </a:r>
            <a:r>
              <a:rPr lang="en-US" dirty="0" err="1"/>
              <a:t>undersampled</a:t>
            </a:r>
            <a:r>
              <a:rPr lang="en-US" dirty="0"/>
              <a:t> signal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The </a:t>
            </a:r>
            <a:r>
              <a:rPr lang="en-US" dirty="0" err="1"/>
              <a:t>Nyquist</a:t>
            </a:r>
            <a:r>
              <a:rPr lang="en-US" dirty="0"/>
              <a:t> Frequency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Nyquist frequency is equal to one-half of the sampling frequency.</a:t>
            </a:r>
          </a:p>
          <a:p>
            <a:r>
              <a:rPr lang="en-US"/>
              <a:t>The Nyquist frequency is the highest frequency that can be measured in a signal.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Fourier Transform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transform takes one function (or signal) and turns it into another function (or signal)</a:t>
            </a:r>
          </a:p>
          <a:p>
            <a:r>
              <a:rPr lang="en-US"/>
              <a:t>Continuous Fourier Transform: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925763" y="4156075"/>
            <a:ext cx="329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/>
              <a:t>close your eyes if you don’t like integrals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transform takes one function (or signal) and turns it into another function (or signal)</a:t>
            </a:r>
          </a:p>
          <a:p>
            <a:r>
              <a:rPr lang="en-US"/>
              <a:t>The Discrete Fourier Transform: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Fourier Transform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289300" y="4013200"/>
          <a:ext cx="25654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0" name="Equation" r:id="rId3" imgW="2565360" imgH="1701720" progId="Equation.3">
                  <p:embed/>
                </p:oleObj>
              </mc:Choice>
              <mc:Fallback>
                <p:oleObj name="Equation" r:id="rId3" imgW="2565360" imgH="1701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013200"/>
                        <a:ext cx="2565400" cy="170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Fourier Transform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Fast Fourier Transform (FFT) is a very efficient algorithm for performing a discrete Fourier transform</a:t>
            </a:r>
          </a:p>
          <a:p>
            <a:pPr>
              <a:lnSpc>
                <a:spcPct val="90000"/>
              </a:lnSpc>
            </a:pPr>
            <a:r>
              <a:rPr lang="en-US" sz="2800"/>
              <a:t>FFT principle first used by Gauss in 18??</a:t>
            </a:r>
          </a:p>
          <a:p>
            <a:pPr>
              <a:lnSpc>
                <a:spcPct val="90000"/>
              </a:lnSpc>
            </a:pPr>
            <a:r>
              <a:rPr lang="en-US" sz="2800"/>
              <a:t>FFT algorithm published by Cooley &amp; Tukey in 1965</a:t>
            </a:r>
          </a:p>
          <a:p>
            <a:pPr>
              <a:lnSpc>
                <a:spcPct val="90000"/>
              </a:lnSpc>
            </a:pPr>
            <a:r>
              <a:rPr lang="en-US" sz="2800"/>
              <a:t>In 1969, the 2048 point analysis of a seismic trace took 13 ½ hours. Using the FFT, the same task on the same machine took 2.4 seconds!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sine_pa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7213"/>
            <a:ext cx="5475288" cy="4105275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Famous Fourier Transforms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80125" y="2555875"/>
            <a:ext cx="144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Sine wave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80125" y="4495800"/>
            <a:ext cx="193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Delta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56713</TotalTime>
  <Words>449</Words>
  <Application>Microsoft Office PowerPoint</Application>
  <PresentationFormat>On-screen Show (4:3)</PresentationFormat>
  <Paragraphs>77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Urban</vt:lpstr>
      <vt:lpstr>Equation</vt:lpstr>
      <vt:lpstr>  Lecture 12: Introduction to Discrete Fourier Transform    Sections 2.2.3, 2.3 </vt:lpstr>
      <vt:lpstr>Review: A sine wave</vt:lpstr>
      <vt:lpstr>Review: A sine wave signal</vt:lpstr>
      <vt:lpstr>Review: An undersampled signal</vt:lpstr>
      <vt:lpstr>Review: The Nyquist Frequency</vt:lpstr>
      <vt:lpstr>The Fourier Transform</vt:lpstr>
      <vt:lpstr>The Fourier Transform</vt:lpstr>
      <vt:lpstr>Fast Fourier Transform</vt:lpstr>
      <vt:lpstr>Famous Fourier Transforms</vt:lpstr>
      <vt:lpstr>Famous Fourier Transforms</vt:lpstr>
      <vt:lpstr>Famous Fourier Transforms</vt:lpstr>
      <vt:lpstr>Famous Fourier Transforms</vt:lpstr>
      <vt:lpstr>Famous Fourier Transforms</vt:lpstr>
      <vt:lpstr>Effect of changing sample rate</vt:lpstr>
      <vt:lpstr>Effect of changing sampling duration</vt:lpstr>
      <vt:lpstr>Measuring multiple frequencies</vt:lpstr>
      <vt:lpstr>Measuring multiple frequencies</vt:lpstr>
      <vt:lpstr>FFT in matlab</vt:lpstr>
      <vt:lpstr>FFT in matlab</vt:lpstr>
      <vt:lpstr>Spectrum of a signal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516</cp:revision>
  <dcterms:created xsi:type="dcterms:W3CDTF">2004-05-21T21:05:05Z</dcterms:created>
  <dcterms:modified xsi:type="dcterms:W3CDTF">2016-03-30T17:55:08Z</dcterms:modified>
</cp:coreProperties>
</file>