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317" r:id="rId3"/>
    <p:sldId id="326" r:id="rId4"/>
    <p:sldId id="318" r:id="rId5"/>
    <p:sldId id="319" r:id="rId6"/>
    <p:sldId id="327" r:id="rId7"/>
    <p:sldId id="321" r:id="rId8"/>
    <p:sldId id="322" r:id="rId9"/>
    <p:sldId id="323" r:id="rId10"/>
    <p:sldId id="324" r:id="rId11"/>
    <p:sldId id="329" r:id="rId12"/>
    <p:sldId id="328" r:id="rId13"/>
    <p:sldId id="325" r:id="rId14"/>
    <p:sldId id="33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39" autoAdjust="0"/>
    <p:restoredTop sz="94660"/>
  </p:normalViewPr>
  <p:slideViewPr>
    <p:cSldViewPr>
      <p:cViewPr>
        <p:scale>
          <a:sx n="75" d="100"/>
          <a:sy n="75" d="100"/>
        </p:scale>
        <p:origin x="-1710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0E74D8-0E2E-4A32-B93D-0FF7E90C1F2A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0C273-807E-4E80-BE6A-B7046436F7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29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566525-174D-4DC0-A39E-1C718142F0E0}" type="slidenum">
              <a:rPr lang="en-US"/>
              <a:pPr/>
              <a:t>1</a:t>
            </a:fld>
            <a:endParaRPr lang="en-US"/>
          </a:p>
        </p:txBody>
      </p:sp>
      <p:sp>
        <p:nvSpPr>
          <p:cNvPr id="149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90DA7D1-DD1B-4083-9D80-97ED816B9251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B8CE85F-7BC8-45AC-97E6-8D4DCDBD0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A7D1-DD1B-4083-9D80-97ED816B9251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CE85F-7BC8-45AC-97E6-8D4DCDBD0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A7D1-DD1B-4083-9D80-97ED816B9251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CE85F-7BC8-45AC-97E6-8D4DCDBD0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5760" marR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Georgia"/>
              <a:buChar char="•"/>
              <a:tabLst/>
              <a:defRPr/>
            </a:lvl1pPr>
            <a:lvl5pPr marL="1389888" marR="0" indent="-18288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▫"/>
              <a:tabLst/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Georgia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lvl="4" eaLnBrk="1" latinLnBrk="0" hangingPunct="1"/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A7D1-DD1B-4083-9D80-97ED816B9251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CE85F-7BC8-45AC-97E6-8D4DCDBD0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A7D1-DD1B-4083-9D80-97ED816B9251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CE85F-7BC8-45AC-97E6-8D4DCDBD0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A7D1-DD1B-4083-9D80-97ED816B9251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CE85F-7BC8-45AC-97E6-8D4DCDBD0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0DA7D1-DD1B-4083-9D80-97ED816B9251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B8CE85F-7BC8-45AC-97E6-8D4DCDBD0D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90DA7D1-DD1B-4083-9D80-97ED816B9251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B8CE85F-7BC8-45AC-97E6-8D4DCDBD0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A7D1-DD1B-4083-9D80-97ED816B9251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CE85F-7BC8-45AC-97E6-8D4DCDBD0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A7D1-DD1B-4083-9D80-97ED816B9251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CE85F-7BC8-45AC-97E6-8D4DCDBD0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A7D1-DD1B-4083-9D80-97ED816B9251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CE85F-7BC8-45AC-97E6-8D4DCDBD0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90DA7D1-DD1B-4083-9D80-97ED816B9251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B8CE85F-7BC8-45AC-97E6-8D4DCDBD0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9922" name="Text Box 2"/>
          <p:cNvSpPr txBox="1">
            <a:spLocks noChangeArrowheads="1"/>
          </p:cNvSpPr>
          <p:nvPr/>
        </p:nvSpPr>
        <p:spPr bwMode="auto">
          <a:xfrm>
            <a:off x="228600" y="21336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4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4899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3581400"/>
            <a:ext cx="8382000" cy="1371600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effectLst/>
              </a:rPr>
              <a:t> </a:t>
            </a:r>
            <a:br>
              <a:rPr lang="en-US" sz="2400" dirty="0" smtClean="0">
                <a:effectLst/>
              </a:rPr>
            </a:br>
            <a:r>
              <a:rPr lang="en-US" sz="2400" dirty="0" smtClean="0">
                <a:effectLst/>
              </a:rPr>
              <a:t>Lecture 17: Response of FIR filters to </a:t>
            </a:r>
            <a:r>
              <a:rPr lang="en-US" sz="2400" dirty="0" smtClean="0"/>
              <a:t>exponential inputs, response of FIR filters to periodic inputs, cascaded filters</a:t>
            </a:r>
            <a:br>
              <a:rPr lang="en-US" sz="2400" dirty="0" smtClean="0"/>
            </a:br>
            <a:r>
              <a:rPr lang="en-US" sz="2400" dirty="0" smtClean="0"/>
              <a:t>Sections 4.4.2,4.4.4, 4.4.5</a:t>
            </a:r>
            <a:r>
              <a:rPr lang="en-US" sz="2400" dirty="0" smtClean="0">
                <a:effectLst/>
              </a:rPr>
              <a:t/>
            </a:r>
            <a:br>
              <a:rPr lang="en-US" sz="2400" dirty="0" smtClean="0">
                <a:effectLst/>
              </a:rPr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effectLst/>
              </a:rPr>
              <a:t/>
            </a:r>
            <a:br>
              <a:rPr lang="en-US" sz="2400" dirty="0" smtClean="0">
                <a:effectLst/>
              </a:rPr>
            </a:br>
            <a:r>
              <a:rPr lang="en-US" sz="2400" dirty="0" smtClean="0"/>
              <a:t>Sections 2.2.3, 2.3</a:t>
            </a:r>
            <a:r>
              <a:rPr lang="en-US" sz="2400" dirty="0">
                <a:effectLst/>
              </a:rPr>
              <a:t/>
            </a:r>
            <a:br>
              <a:rPr lang="en-US" sz="2400" dirty="0">
                <a:effectLst/>
              </a:rPr>
            </a:br>
            <a:endParaRPr lang="en-US" sz="2400" dirty="0">
              <a:effectLst/>
            </a:endParaRPr>
          </a:p>
        </p:txBody>
      </p:sp>
      <p:sp>
        <p:nvSpPr>
          <p:cNvPr id="1489926" name="Rectangle 6"/>
          <p:cNvSpPr>
            <a:spLocks noChangeArrowheads="1"/>
          </p:cNvSpPr>
          <p:nvPr/>
        </p:nvSpPr>
        <p:spPr bwMode="auto">
          <a:xfrm>
            <a:off x="2743200" y="1066800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686800" cy="5773738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Example:</a:t>
            </a:r>
          </a:p>
          <a:p>
            <a:pPr>
              <a:buNone/>
            </a:pPr>
            <a:r>
              <a:rPr lang="en-US" sz="2400" dirty="0" smtClean="0"/>
              <a:t>	Consider the </a:t>
            </a:r>
            <a:r>
              <a:rPr lang="en-US" sz="2400" dirty="0" err="1" smtClean="0"/>
              <a:t>ﬁlter</a:t>
            </a:r>
            <a:r>
              <a:rPr lang="en-US" sz="2400" dirty="0" smtClean="0"/>
              <a:t> with input-output relationship </a:t>
            </a:r>
          </a:p>
          <a:p>
            <a:pPr lvl="1">
              <a:buNone/>
            </a:pPr>
            <a:r>
              <a:rPr lang="en-US" sz="2200" dirty="0" smtClean="0"/>
              <a:t>y[n]= x[n] − 4x[n − 1] + x[n − 2] </a:t>
            </a:r>
          </a:p>
          <a:p>
            <a:pPr>
              <a:buNone/>
            </a:pPr>
            <a:r>
              <a:rPr lang="en-US" sz="2400" dirty="0" smtClean="0"/>
              <a:t>	Suppose that the input x[ · ] is periodic with period L = 4, such that x[0:3] = </a:t>
            </a:r>
            <a:r>
              <a:rPr lang="en-US" sz="2400" dirty="0" smtClean="0"/>
              <a:t>[</a:t>
            </a:r>
            <a:r>
              <a:rPr lang="en-US" sz="2400" dirty="0" smtClean="0"/>
              <a:t>2 1 −3 5]</a:t>
            </a:r>
            <a:r>
              <a:rPr lang="en-US" sz="2400" baseline="30000" dirty="0" smtClean="0"/>
              <a:t>T </a:t>
            </a:r>
            <a:endParaRPr lang="en-US" sz="2400" dirty="0" smtClean="0"/>
          </a:p>
          <a:p>
            <a:r>
              <a:rPr lang="en-US" sz="2400" dirty="0" smtClean="0"/>
              <a:t>The MATLAB script below computes the </a:t>
            </a:r>
            <a:r>
              <a:rPr lang="en-US" sz="2400" dirty="0" err="1" smtClean="0"/>
              <a:t>ﬁrst</a:t>
            </a:r>
            <a:r>
              <a:rPr lang="en-US" sz="2400" dirty="0" smtClean="0"/>
              <a:t> period y[0 : 3] of the output. </a:t>
            </a:r>
          </a:p>
          <a:p>
            <a:pPr>
              <a:buNone/>
            </a:pPr>
            <a:r>
              <a:rPr lang="en-US" sz="2400" dirty="0" smtClean="0"/>
              <a:t>	x=[2 1-3 5].’; </a:t>
            </a:r>
          </a:p>
          <a:p>
            <a:pPr>
              <a:buNone/>
            </a:pPr>
            <a:r>
              <a:rPr lang="en-US" sz="2400" dirty="0" smtClean="0"/>
              <a:t>	X = </a:t>
            </a:r>
            <a:r>
              <a:rPr lang="en-US" sz="2400" dirty="0" err="1" smtClean="0"/>
              <a:t>fft</a:t>
            </a:r>
            <a:r>
              <a:rPr lang="en-US" sz="2400" dirty="0" smtClean="0"/>
              <a:t>(x) ; </a:t>
            </a:r>
          </a:p>
          <a:p>
            <a:pPr>
              <a:buNone/>
            </a:pPr>
            <a:r>
              <a:rPr lang="en-US" sz="2400" dirty="0" smtClean="0"/>
              <a:t>	b=[1-4 1].’; </a:t>
            </a:r>
          </a:p>
          <a:p>
            <a:pPr>
              <a:buNone/>
            </a:pPr>
            <a:r>
              <a:rPr lang="en-US" sz="2400" dirty="0" smtClean="0"/>
              <a:t>	H = </a:t>
            </a:r>
            <a:r>
              <a:rPr lang="en-US" sz="2400" dirty="0" err="1" smtClean="0"/>
              <a:t>fft</a:t>
            </a:r>
            <a:r>
              <a:rPr lang="en-US" sz="2400" dirty="0" smtClean="0"/>
              <a:t>(b,4) ; </a:t>
            </a:r>
          </a:p>
          <a:p>
            <a:pPr>
              <a:buNone/>
            </a:pPr>
            <a:r>
              <a:rPr lang="en-US" sz="2400" dirty="0" smtClean="0"/>
              <a:t>	Y = H.*X ; y = </a:t>
            </a:r>
            <a:r>
              <a:rPr lang="en-US" sz="2400" dirty="0" err="1" smtClean="0"/>
              <a:t>ifft</a:t>
            </a:r>
            <a:r>
              <a:rPr lang="en-US" sz="2400" dirty="0" smtClean="0"/>
              <a:t>(Y)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686800" cy="5773738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Since element-wise multiplication of DFT’s is equivalent to circular convolution in the time domain, (♠) suggests that the response of an FIR </a:t>
            </a:r>
            <a:r>
              <a:rPr lang="en-US" sz="2400" dirty="0" err="1" smtClean="0"/>
              <a:t>ﬁlter</a:t>
            </a:r>
            <a:r>
              <a:rPr lang="en-US" sz="2400" dirty="0" smtClean="0"/>
              <a:t> to a periodic input can be computed using a circular convolution in the time domain. This is not surprising: by rewriting the input-equation </a:t>
            </a:r>
          </a:p>
          <a:p>
            <a:pPr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y[n]= x[n] − 4x[n − 1] + x[n − 2] </a:t>
            </a:r>
          </a:p>
          <a:p>
            <a:pPr>
              <a:buNone/>
            </a:pPr>
            <a:r>
              <a:rPr lang="en-US" sz="2400" dirty="0" smtClean="0"/>
              <a:t>in the previous example as </a:t>
            </a:r>
          </a:p>
          <a:p>
            <a:pPr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y[n]= x[n] − 4x[n − 1] + x[n − 2] + 0 · x[n − 3] </a:t>
            </a:r>
            <a:r>
              <a:rPr lang="en-US" sz="2400" dirty="0" smtClean="0"/>
              <a:t>, </a:t>
            </a:r>
          </a:p>
          <a:p>
            <a:r>
              <a:rPr lang="en-US" sz="2400" dirty="0" smtClean="0"/>
              <a:t>we obtain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This is the circular convolution of x[0 : 3] and [b; 0], which is precisely what the MATLAB script (above) computes.</a:t>
            </a:r>
            <a:endParaRPr lang="en-US" sz="2400" dirty="0"/>
          </a:p>
        </p:txBody>
      </p:sp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2698750" y="4343400"/>
          <a:ext cx="3178175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61" name="Equation" r:id="rId3" imgW="2031840" imgH="914400" progId="Equation.3">
                  <p:embed/>
                </p:oleObj>
              </mc:Choice>
              <mc:Fallback>
                <p:oleObj name="Equation" r:id="rId3" imgW="2031840" imgH="914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50" y="4343400"/>
                        <a:ext cx="3178175" cy="143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686800" cy="5773738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If two FIR </a:t>
            </a:r>
            <a:r>
              <a:rPr lang="en-US" sz="2400" dirty="0" err="1" smtClean="0"/>
              <a:t>ﬁlters</a:t>
            </a:r>
            <a:r>
              <a:rPr lang="en-US" sz="2400" dirty="0" smtClean="0"/>
              <a:t> are connected in series, or in a cascade (as shown below), the resulting system function is given by the product of the two system functions, i.e., </a:t>
            </a:r>
          </a:p>
          <a:p>
            <a:pPr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H(z)= H</a:t>
            </a:r>
            <a:r>
              <a:rPr lang="en-US" sz="2400" baseline="-25000" dirty="0" smtClean="0">
                <a:solidFill>
                  <a:srgbClr val="0070C0"/>
                </a:solidFill>
              </a:rPr>
              <a:t>1</a:t>
            </a:r>
            <a:r>
              <a:rPr lang="en-US" sz="2400" dirty="0" smtClean="0">
                <a:solidFill>
                  <a:srgbClr val="0070C0"/>
                </a:solidFill>
              </a:rPr>
              <a:t>(z)H</a:t>
            </a:r>
            <a:r>
              <a:rPr lang="en-US" sz="2400" baseline="-25000" dirty="0" smtClean="0">
                <a:solidFill>
                  <a:srgbClr val="0070C0"/>
                </a:solidFill>
              </a:rPr>
              <a:t>2</a:t>
            </a:r>
            <a:r>
              <a:rPr lang="en-US" sz="2400" dirty="0" smtClean="0">
                <a:solidFill>
                  <a:srgbClr val="0070C0"/>
                </a:solidFill>
              </a:rPr>
              <a:t>(z) </a:t>
            </a:r>
          </a:p>
          <a:p>
            <a:pPr algn="ctr">
              <a:buNone/>
            </a:pPr>
            <a:endParaRPr lang="en-US" sz="24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/>
              <a:t>(Note that the order in which the two </a:t>
            </a:r>
            <a:r>
              <a:rPr lang="en-US" sz="2400" dirty="0" err="1" smtClean="0"/>
              <a:t>ﬁlters</a:t>
            </a:r>
            <a:r>
              <a:rPr lang="en-US" sz="2400" dirty="0" smtClean="0"/>
              <a:t> are connected is immaterial.) This is proved by using x[n]= </a:t>
            </a:r>
            <a:r>
              <a:rPr lang="en-US" sz="2400" dirty="0" err="1" smtClean="0"/>
              <a:t>z</a:t>
            </a:r>
            <a:r>
              <a:rPr lang="en-US" sz="2400" baseline="30000" dirty="0" err="1" smtClean="0"/>
              <a:t>n</a:t>
            </a:r>
            <a:r>
              <a:rPr lang="en-US" sz="2400" dirty="0" smtClean="0"/>
              <a:t> as the input to the cascade. The output of the </a:t>
            </a:r>
            <a:r>
              <a:rPr lang="en-US" sz="2400" dirty="0" err="1" smtClean="0"/>
              <a:t>ﬁrst</a:t>
            </a:r>
            <a:r>
              <a:rPr lang="en-US" sz="2400" dirty="0" smtClean="0"/>
              <a:t> </a:t>
            </a:r>
            <a:r>
              <a:rPr lang="en-US" sz="2400" dirty="0" err="1" smtClean="0"/>
              <a:t>ﬁlter</a:t>
            </a:r>
            <a:r>
              <a:rPr lang="en-US" sz="2400" dirty="0" smtClean="0"/>
              <a:t> is </a:t>
            </a:r>
          </a:p>
          <a:p>
            <a:pPr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y</a:t>
            </a:r>
            <a:r>
              <a:rPr lang="en-US" sz="2400" baseline="30000" dirty="0" smtClean="0">
                <a:solidFill>
                  <a:srgbClr val="0070C0"/>
                </a:solidFill>
              </a:rPr>
              <a:t>(1)</a:t>
            </a:r>
            <a:r>
              <a:rPr lang="en-US" sz="2400" dirty="0" smtClean="0">
                <a:solidFill>
                  <a:srgbClr val="0070C0"/>
                </a:solidFill>
              </a:rPr>
              <a:t>[n]= H</a:t>
            </a:r>
            <a:r>
              <a:rPr lang="en-US" sz="2400" baseline="-25000" dirty="0" smtClean="0">
                <a:solidFill>
                  <a:srgbClr val="0070C0"/>
                </a:solidFill>
              </a:rPr>
              <a:t>1</a:t>
            </a:r>
            <a:r>
              <a:rPr lang="en-US" sz="2400" dirty="0" smtClean="0">
                <a:solidFill>
                  <a:srgbClr val="0070C0"/>
                </a:solidFill>
              </a:rPr>
              <a:t>(z)</a:t>
            </a:r>
            <a:r>
              <a:rPr lang="en-US" sz="2400" dirty="0" err="1" smtClean="0">
                <a:solidFill>
                  <a:srgbClr val="0070C0"/>
                </a:solidFill>
              </a:rPr>
              <a:t>z</a:t>
            </a:r>
            <a:r>
              <a:rPr lang="en-US" sz="2400" baseline="30000" dirty="0" err="1" smtClean="0">
                <a:solidFill>
                  <a:srgbClr val="0070C0"/>
                </a:solidFill>
              </a:rPr>
              <a:t>n</a:t>
            </a:r>
            <a:r>
              <a:rPr lang="en-US" sz="2400" dirty="0" smtClean="0">
                <a:solidFill>
                  <a:srgbClr val="0070C0"/>
                </a:solidFill>
              </a:rPr>
              <a:t>, (n ∈ Z) </a:t>
            </a:r>
          </a:p>
          <a:p>
            <a:endParaRPr lang="en-US" sz="2400" dirty="0" smtClean="0"/>
          </a:p>
          <a:p>
            <a:r>
              <a:rPr lang="en-US" sz="2400" dirty="0" smtClean="0"/>
              <a:t>and, by linearity, the output of the second </a:t>
            </a:r>
            <a:r>
              <a:rPr lang="en-US" sz="2400" dirty="0" err="1" smtClean="0"/>
              <a:t>ﬁlter</a:t>
            </a:r>
            <a:r>
              <a:rPr lang="en-US" sz="2400" dirty="0" smtClean="0"/>
              <a:t> (same as the output of the cascade) is </a:t>
            </a:r>
          </a:p>
          <a:p>
            <a:pPr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y</a:t>
            </a:r>
            <a:r>
              <a:rPr lang="en-US" sz="2400" baseline="30000" dirty="0" smtClean="0">
                <a:solidFill>
                  <a:srgbClr val="0070C0"/>
                </a:solidFill>
              </a:rPr>
              <a:t>(2)</a:t>
            </a:r>
            <a:r>
              <a:rPr lang="en-US" sz="2400" dirty="0" smtClean="0">
                <a:solidFill>
                  <a:srgbClr val="0070C0"/>
                </a:solidFill>
              </a:rPr>
              <a:t>[n]= y[n]= H</a:t>
            </a:r>
            <a:r>
              <a:rPr lang="en-US" sz="2400" baseline="-25000" dirty="0" smtClean="0">
                <a:solidFill>
                  <a:srgbClr val="0070C0"/>
                </a:solidFill>
              </a:rPr>
              <a:t>1</a:t>
            </a:r>
            <a:r>
              <a:rPr lang="en-US" sz="2400" dirty="0" smtClean="0">
                <a:solidFill>
                  <a:srgbClr val="0070C0"/>
                </a:solidFill>
              </a:rPr>
              <a:t>(z)H</a:t>
            </a:r>
            <a:r>
              <a:rPr lang="en-US" sz="2400" baseline="-25000" dirty="0" smtClean="0">
                <a:solidFill>
                  <a:srgbClr val="0070C0"/>
                </a:solidFill>
              </a:rPr>
              <a:t>2</a:t>
            </a:r>
            <a:r>
              <a:rPr lang="en-US" sz="2400" dirty="0" smtClean="0">
                <a:solidFill>
                  <a:srgbClr val="0070C0"/>
                </a:solidFill>
              </a:rPr>
              <a:t>(z)</a:t>
            </a:r>
            <a:r>
              <a:rPr lang="en-US" sz="2400" dirty="0" err="1" smtClean="0">
                <a:solidFill>
                  <a:srgbClr val="0070C0"/>
                </a:solidFill>
              </a:rPr>
              <a:t>z</a:t>
            </a:r>
            <a:r>
              <a:rPr lang="en-US" sz="2400" baseline="30000" dirty="0" err="1" smtClean="0">
                <a:solidFill>
                  <a:srgbClr val="0070C0"/>
                </a:solidFill>
              </a:rPr>
              <a:t>n</a:t>
            </a:r>
            <a:r>
              <a:rPr lang="en-US" sz="2400" baseline="300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= H</a:t>
            </a:r>
            <a:r>
              <a:rPr lang="en-US" sz="2400" baseline="-25000" dirty="0" smtClean="0">
                <a:solidFill>
                  <a:srgbClr val="0070C0"/>
                </a:solidFill>
              </a:rPr>
              <a:t>2</a:t>
            </a:r>
            <a:r>
              <a:rPr lang="en-US" sz="2400" dirty="0" smtClean="0">
                <a:solidFill>
                  <a:srgbClr val="0070C0"/>
                </a:solidFill>
              </a:rPr>
              <a:t>(z)H</a:t>
            </a:r>
            <a:r>
              <a:rPr lang="en-US" sz="2400" baseline="-25000" dirty="0" smtClean="0">
                <a:solidFill>
                  <a:srgbClr val="0070C0"/>
                </a:solidFill>
              </a:rPr>
              <a:t>1</a:t>
            </a:r>
            <a:r>
              <a:rPr lang="en-US" sz="2400" dirty="0" smtClean="0">
                <a:solidFill>
                  <a:srgbClr val="0070C0"/>
                </a:solidFill>
              </a:rPr>
              <a:t>(z)</a:t>
            </a:r>
            <a:r>
              <a:rPr lang="en-US" sz="2400" dirty="0" err="1" smtClean="0">
                <a:solidFill>
                  <a:srgbClr val="0070C0"/>
                </a:solidFill>
              </a:rPr>
              <a:t>z</a:t>
            </a:r>
            <a:r>
              <a:rPr lang="en-US" sz="2400" baseline="30000" dirty="0" err="1" smtClean="0">
                <a:solidFill>
                  <a:srgbClr val="0070C0"/>
                </a:solidFill>
              </a:rPr>
              <a:t>n</a:t>
            </a:r>
            <a:r>
              <a:rPr lang="en-US" sz="2400" dirty="0" smtClean="0">
                <a:solidFill>
                  <a:srgbClr val="0070C0"/>
                </a:solidFill>
              </a:rPr>
              <a:t> (n ∈ Z) 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1200" y="2819400"/>
            <a:ext cx="1219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4114800" y="2819400"/>
            <a:ext cx="1219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066800" y="31242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>
          <a:xfrm>
            <a:off x="3200400" y="30861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334000" y="31242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90600" y="2743200"/>
            <a:ext cx="914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x = x</a:t>
            </a:r>
            <a:r>
              <a:rPr lang="en-US" sz="1400" baseline="30000" dirty="0" smtClean="0"/>
              <a:t>(1)</a:t>
            </a:r>
            <a:endParaRPr lang="en-US" sz="1400" baseline="30000" dirty="0"/>
          </a:p>
        </p:txBody>
      </p:sp>
      <p:sp>
        <p:nvSpPr>
          <p:cNvPr id="25" name="TextBox 24"/>
          <p:cNvSpPr txBox="1"/>
          <p:nvPr/>
        </p:nvSpPr>
        <p:spPr>
          <a:xfrm>
            <a:off x="3200400" y="2743200"/>
            <a:ext cx="914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y</a:t>
            </a:r>
            <a:r>
              <a:rPr lang="en-US" sz="1400" baseline="30000" dirty="0" smtClean="0"/>
              <a:t>(1) </a:t>
            </a:r>
            <a:r>
              <a:rPr lang="en-US" sz="1400" dirty="0" smtClean="0"/>
              <a:t>= x</a:t>
            </a:r>
            <a:r>
              <a:rPr lang="en-US" sz="1400" baseline="30000" dirty="0" smtClean="0"/>
              <a:t>(2)</a:t>
            </a:r>
            <a:endParaRPr lang="en-US" sz="1400" baseline="30000" dirty="0"/>
          </a:p>
        </p:txBody>
      </p:sp>
      <p:sp>
        <p:nvSpPr>
          <p:cNvPr id="27" name="TextBox 26"/>
          <p:cNvSpPr txBox="1"/>
          <p:nvPr/>
        </p:nvSpPr>
        <p:spPr>
          <a:xfrm>
            <a:off x="5410200" y="2743200"/>
            <a:ext cx="914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y</a:t>
            </a:r>
            <a:r>
              <a:rPr lang="en-US" sz="1400" baseline="30000" dirty="0" smtClean="0"/>
              <a:t>(2) </a:t>
            </a:r>
            <a:r>
              <a:rPr lang="en-US" sz="1400" dirty="0" smtClean="0"/>
              <a:t>= y</a:t>
            </a:r>
            <a:endParaRPr lang="en-US" sz="14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9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99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9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99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99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99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751888" cy="3841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i="0" dirty="0"/>
          </a:p>
        </p:txBody>
      </p:sp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73738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 Two FIR </a:t>
            </a:r>
            <a:r>
              <a:rPr lang="en-US" sz="2400" dirty="0" err="1" smtClean="0"/>
              <a:t>ﬁlters</a:t>
            </a:r>
            <a:r>
              <a:rPr lang="en-US" sz="2400" dirty="0" smtClean="0"/>
              <a:t> with </a:t>
            </a:r>
            <a:r>
              <a:rPr lang="en-US" sz="2400" dirty="0" err="1" smtClean="0"/>
              <a:t>coeﬃcient</a:t>
            </a:r>
            <a:r>
              <a:rPr lang="en-US" sz="2400" dirty="0" smtClean="0"/>
              <a:t> vectors</a:t>
            </a:r>
          </a:p>
          <a:p>
            <a:pPr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 b</a:t>
            </a:r>
            <a:r>
              <a:rPr lang="en-US" sz="2400" baseline="30000" dirty="0" smtClean="0">
                <a:solidFill>
                  <a:srgbClr val="0070C0"/>
                </a:solidFill>
              </a:rPr>
              <a:t>(1) </a:t>
            </a:r>
            <a:r>
              <a:rPr lang="en-US" sz="2400" dirty="0" smtClean="0">
                <a:solidFill>
                  <a:srgbClr val="0070C0"/>
                </a:solidFill>
              </a:rPr>
              <a:t>= [1 2 2 1]</a:t>
            </a:r>
            <a:r>
              <a:rPr lang="en-US" sz="2400" baseline="30000" dirty="0" smtClean="0">
                <a:solidFill>
                  <a:srgbClr val="0070C0"/>
                </a:solidFill>
              </a:rPr>
              <a:t>T </a:t>
            </a:r>
            <a:endParaRPr lang="en-US" sz="24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b</a:t>
            </a:r>
            <a:r>
              <a:rPr lang="en-US" sz="2400" baseline="30000" dirty="0" smtClean="0">
                <a:solidFill>
                  <a:srgbClr val="0070C0"/>
                </a:solidFill>
              </a:rPr>
              <a:t>(2) </a:t>
            </a:r>
            <a:r>
              <a:rPr lang="en-US" sz="2400" dirty="0" smtClean="0">
                <a:solidFill>
                  <a:srgbClr val="0070C0"/>
                </a:solidFill>
              </a:rPr>
              <a:t>= [1 -4 1]</a:t>
            </a:r>
            <a:r>
              <a:rPr lang="en-US" sz="2400" baseline="30000" dirty="0" smtClean="0">
                <a:solidFill>
                  <a:srgbClr val="0070C0"/>
                </a:solidFill>
              </a:rPr>
              <a:t>T </a:t>
            </a:r>
          </a:p>
          <a:p>
            <a:pPr algn="ctr">
              <a:buNone/>
            </a:pPr>
            <a:r>
              <a:rPr lang="en-US" sz="2400" dirty="0" smtClean="0"/>
              <a:t>are connected in cascade. The resulting </a:t>
            </a:r>
            <a:r>
              <a:rPr lang="en-US" sz="2400" dirty="0" err="1" smtClean="0"/>
              <a:t>ﬁlter</a:t>
            </a:r>
            <a:r>
              <a:rPr lang="en-US" sz="2400" dirty="0" smtClean="0"/>
              <a:t> has system function H(z) = (1+2z </a:t>
            </a:r>
            <a:r>
              <a:rPr lang="en-US" sz="2400" baseline="30000" dirty="0" smtClean="0"/>
              <a:t>−1 </a:t>
            </a:r>
            <a:r>
              <a:rPr lang="en-US" sz="2400" dirty="0" smtClean="0"/>
              <a:t>+2z </a:t>
            </a:r>
            <a:r>
              <a:rPr lang="en-US" sz="2400" baseline="30000" dirty="0" smtClean="0"/>
              <a:t>−2 </a:t>
            </a:r>
            <a:r>
              <a:rPr lang="en-US" sz="2400" dirty="0" smtClean="0"/>
              <a:t>+ z </a:t>
            </a:r>
            <a:r>
              <a:rPr lang="en-US" sz="2400" baseline="30000" dirty="0" smtClean="0"/>
              <a:t>−3</a:t>
            </a:r>
            <a:r>
              <a:rPr lang="en-US" sz="2400" dirty="0" smtClean="0"/>
              <a:t>)(1 − 4z </a:t>
            </a:r>
            <a:r>
              <a:rPr lang="en-US" sz="2400" baseline="30000" dirty="0" smtClean="0"/>
              <a:t>−1 </a:t>
            </a:r>
            <a:r>
              <a:rPr lang="en-US" sz="2400" dirty="0" smtClean="0"/>
              <a:t>+ z </a:t>
            </a:r>
            <a:r>
              <a:rPr lang="en-US" sz="2400" baseline="30000" dirty="0" smtClean="0"/>
              <a:t>−2</a:t>
            </a:r>
            <a:r>
              <a:rPr lang="en-US" sz="2400" dirty="0" smtClean="0"/>
              <a:t>)</a:t>
            </a:r>
          </a:p>
          <a:p>
            <a:pPr algn="ctr">
              <a:buNone/>
            </a:pPr>
            <a:r>
              <a:rPr lang="en-US" sz="2400" dirty="0" smtClean="0"/>
              <a:t>	     =1 − 2z</a:t>
            </a:r>
            <a:r>
              <a:rPr lang="en-US" sz="2400" baseline="30000" dirty="0" smtClean="0"/>
              <a:t>−1</a:t>
            </a:r>
            <a:r>
              <a:rPr lang="en-US" sz="2400" dirty="0" smtClean="0"/>
              <a:t> − 5z</a:t>
            </a:r>
            <a:r>
              <a:rPr lang="en-US" sz="2400" baseline="30000" dirty="0" smtClean="0"/>
              <a:t>−2</a:t>
            </a:r>
            <a:r>
              <a:rPr lang="en-US" sz="2400" dirty="0" smtClean="0"/>
              <a:t> − 5z</a:t>
            </a:r>
            <a:r>
              <a:rPr lang="en-US" sz="2400" baseline="30000" dirty="0" smtClean="0"/>
              <a:t>−3</a:t>
            </a:r>
            <a:r>
              <a:rPr lang="en-US" sz="2400" dirty="0" smtClean="0"/>
              <a:t> − 2z</a:t>
            </a:r>
            <a:r>
              <a:rPr lang="en-US" sz="2400" baseline="30000" dirty="0" smtClean="0"/>
              <a:t>−4</a:t>
            </a:r>
            <a:r>
              <a:rPr lang="en-US" sz="2400" dirty="0" smtClean="0"/>
              <a:t> + z</a:t>
            </a:r>
            <a:r>
              <a:rPr lang="en-US" sz="2400" baseline="30000" dirty="0" smtClean="0"/>
              <a:t>−5</a:t>
            </a:r>
          </a:p>
          <a:p>
            <a:pPr>
              <a:buNone/>
            </a:pPr>
            <a:r>
              <a:rPr lang="en-US" sz="2400" dirty="0" smtClean="0"/>
              <a:t>and is therefore an FIR </a:t>
            </a:r>
            <a:r>
              <a:rPr lang="en-US" sz="2400" dirty="0" err="1" smtClean="0"/>
              <a:t>ﬁlter</a:t>
            </a:r>
            <a:r>
              <a:rPr lang="en-US" sz="2400" dirty="0" smtClean="0"/>
              <a:t> with </a:t>
            </a:r>
            <a:r>
              <a:rPr lang="en-US" sz="2400" dirty="0" err="1" smtClean="0"/>
              <a:t>coeﬃcient</a:t>
            </a:r>
            <a:r>
              <a:rPr lang="en-US" sz="2400" dirty="0" smtClean="0"/>
              <a:t> vector </a:t>
            </a:r>
          </a:p>
          <a:p>
            <a:pPr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b = 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[1 −2 −5 −5 −2 1]</a:t>
            </a:r>
            <a:r>
              <a:rPr lang="en-US" sz="2400" baseline="30000" dirty="0" smtClean="0">
                <a:solidFill>
                  <a:srgbClr val="0070C0"/>
                </a:solidFill>
              </a:rPr>
              <a:t>T </a:t>
            </a:r>
          </a:p>
          <a:p>
            <a:pPr>
              <a:buNone/>
            </a:pPr>
            <a:r>
              <a:rPr lang="en-US" sz="2400" dirty="0" smtClean="0"/>
              <a:t>and input-output relationship </a:t>
            </a:r>
          </a:p>
          <a:p>
            <a:pPr algn="ctr">
              <a:buNone/>
            </a:pPr>
            <a:r>
              <a:rPr lang="en-US" sz="2300" dirty="0" smtClean="0">
                <a:solidFill>
                  <a:srgbClr val="0070C0"/>
                </a:solidFill>
              </a:rPr>
              <a:t>y[n]= x[n] − 2x[n − 1] − 5x[n − 2] − 5x[n − 3] − 2x[n − 4] + x[n − 5] </a:t>
            </a:r>
            <a:endParaRPr lang="en-US" sz="23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686800" cy="5773738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Problems: 4.5, 4.7, 4.8,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9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9144000" cy="5773738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We have seen that if x[n]= </a:t>
            </a:r>
            <a:r>
              <a:rPr lang="en-US" sz="2400" i="1" dirty="0" err="1" smtClean="0"/>
              <a:t>z</a:t>
            </a:r>
            <a:r>
              <a:rPr lang="en-US" sz="2400" i="1" baseline="30000" dirty="0" err="1" smtClean="0"/>
              <a:t>n</a:t>
            </a:r>
            <a:r>
              <a:rPr lang="en-US" sz="2400" dirty="0" smtClean="0"/>
              <a:t> is the input to an FIR </a:t>
            </a:r>
            <a:r>
              <a:rPr lang="en-US" sz="2400" dirty="0" err="1" smtClean="0"/>
              <a:t>ﬁlter</a:t>
            </a:r>
            <a:r>
              <a:rPr lang="en-US" sz="2400" dirty="0" smtClean="0"/>
              <a:t> with </a:t>
            </a:r>
            <a:r>
              <a:rPr lang="en-US" sz="2400" dirty="0" err="1" smtClean="0"/>
              <a:t>coeﬃcients</a:t>
            </a:r>
            <a:r>
              <a:rPr lang="en-US" sz="2400" dirty="0" smtClean="0"/>
              <a:t> b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,...,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M</a:t>
            </a:r>
            <a:r>
              <a:rPr lang="en-US" sz="2400" dirty="0" smtClean="0"/>
              <a:t> , then the output y[ · ] is given by y[n]= H(z), where 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H(</a:t>
            </a:r>
            <a:r>
              <a:rPr lang="en-US" sz="2400" i="1" dirty="0" smtClean="0"/>
              <a:t>z</a:t>
            </a:r>
            <a:r>
              <a:rPr lang="en-US" sz="2400" dirty="0" smtClean="0"/>
              <a:t>)= b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+ b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z</a:t>
            </a:r>
            <a:r>
              <a:rPr lang="en-US" sz="2400" baseline="30000" dirty="0" smtClean="0"/>
              <a:t>−1 </a:t>
            </a:r>
            <a:r>
              <a:rPr lang="en-US" sz="2400" dirty="0" smtClean="0"/>
              <a:t>+ ··· + 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M</a:t>
            </a:r>
            <a:r>
              <a:rPr lang="en-US" sz="2400" dirty="0" err="1" smtClean="0"/>
              <a:t>z</a:t>
            </a:r>
            <a:r>
              <a:rPr lang="en-US" sz="2400" baseline="30000" dirty="0" smtClean="0"/>
              <a:t>−M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	is the </a:t>
            </a:r>
            <a:r>
              <a:rPr lang="en-US" sz="2400" dirty="0" err="1" smtClean="0"/>
              <a:t>ﬁlter’s</a:t>
            </a:r>
            <a:r>
              <a:rPr lang="en-US" sz="2400" dirty="0" smtClean="0"/>
              <a:t> system function.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9144000" cy="5773738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If the input is the real-valued sinusoid</a:t>
            </a:r>
          </a:p>
          <a:p>
            <a:pPr algn="ctr">
              <a:buNone/>
            </a:pPr>
            <a:r>
              <a:rPr lang="en-US" sz="2400" dirty="0" smtClean="0"/>
              <a:t>x[n] = </a:t>
            </a:r>
            <a:r>
              <a:rPr lang="en-US" sz="2400" dirty="0" err="1" smtClean="0"/>
              <a:t>cos</a:t>
            </a:r>
            <a:r>
              <a:rPr lang="en-US" sz="2400" dirty="0" smtClean="0"/>
              <a:t>(ω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n + φ)= (1/2)e</a:t>
            </a:r>
            <a:r>
              <a:rPr lang="en-US" sz="2400" baseline="30000" dirty="0" smtClean="0"/>
              <a:t>jφ</a:t>
            </a:r>
            <a:r>
              <a:rPr lang="en-US" sz="2400" dirty="0" smtClean="0"/>
              <a:t>e</a:t>
            </a:r>
            <a:r>
              <a:rPr lang="en-US" sz="2400" baseline="30000" dirty="0" smtClean="0"/>
              <a:t>jω</a:t>
            </a:r>
            <a:r>
              <a:rPr lang="en-US" sz="2400" baseline="10000" dirty="0" smtClean="0"/>
              <a:t>0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+(1/2)e</a:t>
            </a:r>
            <a:r>
              <a:rPr lang="en-US" sz="2400" baseline="30000" dirty="0" smtClean="0"/>
              <a:t>-jφ</a:t>
            </a:r>
            <a:r>
              <a:rPr lang="en-US" sz="2400" dirty="0" smtClean="0"/>
              <a:t>e</a:t>
            </a:r>
            <a:r>
              <a:rPr lang="en-US" sz="2400" baseline="30000" dirty="0" smtClean="0"/>
              <a:t>-jω</a:t>
            </a:r>
            <a:r>
              <a:rPr lang="en-US" sz="2400" baseline="10000" dirty="0" smtClean="0"/>
              <a:t>0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,</a:t>
            </a:r>
          </a:p>
          <a:p>
            <a:pPr>
              <a:buNone/>
            </a:pPr>
            <a:r>
              <a:rPr lang="en-US" sz="2400" dirty="0" smtClean="0"/>
              <a:t>	then, by linearity, the output is given by</a:t>
            </a:r>
          </a:p>
          <a:p>
            <a:pPr algn="ctr">
              <a:buNone/>
            </a:pPr>
            <a:r>
              <a:rPr lang="en-US" sz="2400" dirty="0" smtClean="0"/>
              <a:t>y[n]= (1/2)H(e</a:t>
            </a:r>
            <a:r>
              <a:rPr lang="en-US" sz="2400" baseline="30000" dirty="0" smtClean="0"/>
              <a:t>jω</a:t>
            </a:r>
            <a:r>
              <a:rPr lang="en-US" sz="2400" baseline="10000" dirty="0" smtClean="0"/>
              <a:t>0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)e</a:t>
            </a:r>
            <a:r>
              <a:rPr lang="en-US" sz="2400" baseline="30000" dirty="0" smtClean="0"/>
              <a:t>jφ</a:t>
            </a:r>
            <a:r>
              <a:rPr lang="en-US" sz="2400" dirty="0" smtClean="0"/>
              <a:t>e</a:t>
            </a:r>
            <a:r>
              <a:rPr lang="en-US" sz="2400" baseline="30000" dirty="0" smtClean="0"/>
              <a:t>jω</a:t>
            </a:r>
            <a:r>
              <a:rPr lang="en-US" sz="2400" baseline="10000" dirty="0" smtClean="0"/>
              <a:t>0</a:t>
            </a:r>
            <a:r>
              <a:rPr lang="en-US" sz="2400" baseline="30000" dirty="0" smtClean="0"/>
              <a:t>n </a:t>
            </a:r>
            <a:r>
              <a:rPr lang="en-US" sz="2400" dirty="0" smtClean="0"/>
              <a:t>+ (1/2)H(e </a:t>
            </a:r>
            <a:r>
              <a:rPr lang="en-US" sz="2400" baseline="30000" dirty="0" smtClean="0"/>
              <a:t>−jω</a:t>
            </a:r>
            <a:r>
              <a:rPr lang="en-US" sz="2400" baseline="10000" dirty="0" smtClean="0"/>
              <a:t>0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)e</a:t>
            </a:r>
            <a:r>
              <a:rPr lang="en-US" sz="2400" baseline="30000" dirty="0" smtClean="0"/>
              <a:t>−jφ</a:t>
            </a:r>
            <a:r>
              <a:rPr lang="en-US" sz="2400" dirty="0" smtClean="0"/>
              <a:t>e</a:t>
            </a:r>
            <a:r>
              <a:rPr lang="en-US" sz="2400" baseline="30000" dirty="0" smtClean="0"/>
              <a:t>−jω</a:t>
            </a:r>
            <a:r>
              <a:rPr lang="en-US" sz="2400" baseline="10000" dirty="0" smtClean="0"/>
              <a:t>0</a:t>
            </a:r>
            <a:r>
              <a:rPr lang="en-US" sz="2400" baseline="30000" dirty="0" smtClean="0"/>
              <a:t>n </a:t>
            </a:r>
          </a:p>
          <a:p>
            <a:pPr algn="ctr">
              <a:buNone/>
            </a:pPr>
            <a:endParaRPr lang="en-US" sz="2400" dirty="0" smtClean="0"/>
          </a:p>
          <a:p>
            <a:r>
              <a:rPr lang="en-US" sz="2400" dirty="0" smtClean="0"/>
              <a:t>Since H(e</a:t>
            </a:r>
            <a:r>
              <a:rPr lang="en-US" sz="2400" baseline="30000" dirty="0" smtClean="0"/>
              <a:t>-</a:t>
            </a:r>
            <a:r>
              <a:rPr lang="en-US" sz="2400" baseline="30000" dirty="0" err="1" smtClean="0"/>
              <a:t>jω</a:t>
            </a:r>
            <a:r>
              <a:rPr lang="en-US" sz="2400" dirty="0" smtClean="0"/>
              <a:t>), = H</a:t>
            </a:r>
            <a:r>
              <a:rPr lang="en-US" sz="2400" baseline="30000" dirty="0" smtClean="0"/>
              <a:t>∗</a:t>
            </a:r>
            <a:r>
              <a:rPr lang="en-US" sz="2400" dirty="0" smtClean="0"/>
              <a:t>(</a:t>
            </a:r>
            <a:r>
              <a:rPr lang="en-US" sz="2400" dirty="0" err="1" smtClean="0"/>
              <a:t>e</a:t>
            </a:r>
            <a:r>
              <a:rPr lang="en-US" sz="2400" baseline="30000" dirty="0" err="1" smtClean="0"/>
              <a:t>jω</a:t>
            </a:r>
            <a:r>
              <a:rPr lang="en-US" sz="2400" dirty="0" smtClean="0"/>
              <a:t>), the expression above equals the sum of two complex conjugate terms, which is the same as twice the real part of either term: </a:t>
            </a:r>
          </a:p>
          <a:p>
            <a:pPr algn="ctr">
              <a:buNone/>
            </a:pPr>
            <a:r>
              <a:rPr lang="en-US" sz="2400" dirty="0" smtClean="0"/>
              <a:t>y[n]= Re{H(e</a:t>
            </a:r>
            <a:r>
              <a:rPr lang="en-US" sz="2400" baseline="30000" dirty="0" smtClean="0"/>
              <a:t>jω</a:t>
            </a:r>
            <a:r>
              <a:rPr lang="en-US" sz="2400" baseline="10000" dirty="0" smtClean="0"/>
              <a:t>0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)</a:t>
            </a:r>
            <a:r>
              <a:rPr lang="en-US" sz="2400" dirty="0" err="1" smtClean="0"/>
              <a:t>e</a:t>
            </a:r>
            <a:r>
              <a:rPr lang="en-US" sz="2400" baseline="30000" dirty="0" err="1" smtClean="0"/>
              <a:t>j</a:t>
            </a:r>
            <a:r>
              <a:rPr lang="en-US" sz="2400" baseline="30000" dirty="0" smtClean="0"/>
              <a:t>(ω</a:t>
            </a:r>
            <a:r>
              <a:rPr lang="en-US" sz="2400" baseline="10000" dirty="0" smtClean="0"/>
              <a:t>0</a:t>
            </a:r>
            <a:r>
              <a:rPr lang="en-US" sz="2400" baseline="30000" dirty="0" smtClean="0"/>
              <a:t>n+φ) </a:t>
            </a:r>
            <a:r>
              <a:rPr lang="en-US" sz="2400" dirty="0" smtClean="0"/>
              <a:t>)</a:t>
            </a:r>
          </a:p>
          <a:p>
            <a:endParaRPr lang="en-US" sz="2400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773738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Writing H(e</a:t>
            </a:r>
            <a:r>
              <a:rPr lang="en-US" sz="2400" baseline="30000" dirty="0" smtClean="0"/>
              <a:t>jω0 </a:t>
            </a:r>
            <a:r>
              <a:rPr lang="en-US" sz="2400" dirty="0" smtClean="0"/>
              <a:t>) in complex exponential form, i.e., H(</a:t>
            </a:r>
            <a:r>
              <a:rPr lang="en-US" sz="2400" dirty="0" err="1" smtClean="0"/>
              <a:t>e</a:t>
            </a:r>
            <a:r>
              <a:rPr lang="en-US" sz="2400" baseline="30000" dirty="0" err="1" smtClean="0"/>
              <a:t>jω</a:t>
            </a:r>
            <a:r>
              <a:rPr lang="en-US" sz="2400" dirty="0" smtClean="0"/>
              <a:t>)= |H(</a:t>
            </a:r>
            <a:r>
              <a:rPr lang="en-US" sz="2400" dirty="0" err="1" smtClean="0"/>
              <a:t>e</a:t>
            </a:r>
            <a:r>
              <a:rPr lang="en-US" sz="2400" baseline="30000" dirty="0" err="1" smtClean="0"/>
              <a:t>jω</a:t>
            </a:r>
            <a:r>
              <a:rPr lang="en-US" sz="2400" dirty="0" smtClean="0"/>
              <a:t>)| </a:t>
            </a:r>
            <a:r>
              <a:rPr lang="en-US" sz="2400" dirty="0" err="1" smtClean="0"/>
              <a:t>e</a:t>
            </a:r>
            <a:r>
              <a:rPr lang="en-US" sz="2400" baseline="30000" dirty="0" err="1" smtClean="0"/>
              <a:t>j∠H</a:t>
            </a:r>
            <a:r>
              <a:rPr lang="en-US" sz="2400" baseline="30000" dirty="0" smtClean="0"/>
              <a:t>(</a:t>
            </a:r>
            <a:r>
              <a:rPr lang="en-US" sz="2400" baseline="30000" dirty="0" err="1" smtClean="0"/>
              <a:t>ejω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, we obtain </a:t>
            </a:r>
          </a:p>
          <a:p>
            <a:pPr algn="ctr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y[n</a:t>
            </a:r>
            <a:r>
              <a:rPr lang="en-US" sz="2400" dirty="0" smtClean="0">
                <a:solidFill>
                  <a:srgbClr val="FF0000"/>
                </a:solidFill>
              </a:rPr>
              <a:t>]= |H(e</a:t>
            </a:r>
            <a:r>
              <a:rPr lang="en-US" sz="2400" baseline="30000" dirty="0" smtClean="0">
                <a:solidFill>
                  <a:srgbClr val="FF0000"/>
                </a:solidFill>
              </a:rPr>
              <a:t>jω</a:t>
            </a:r>
            <a:r>
              <a:rPr lang="en-US" sz="2400" baseline="18000" dirty="0" smtClean="0">
                <a:solidFill>
                  <a:srgbClr val="FF0000"/>
                </a:solidFill>
              </a:rPr>
              <a:t>0</a:t>
            </a:r>
            <a:r>
              <a:rPr lang="en-US" sz="2400" baseline="300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)|</a:t>
            </a:r>
            <a:r>
              <a:rPr lang="en-US" sz="2400" dirty="0" err="1" smtClean="0">
                <a:solidFill>
                  <a:srgbClr val="FF0000"/>
                </a:solidFill>
              </a:rPr>
              <a:t>cos</a:t>
            </a:r>
            <a:r>
              <a:rPr lang="en-US" sz="2400" dirty="0" smtClean="0">
                <a:solidFill>
                  <a:srgbClr val="FF0000"/>
                </a:solidFill>
              </a:rPr>
              <a:t> (ω</a:t>
            </a:r>
            <a:r>
              <a:rPr lang="en-US" sz="2400" baseline="-25000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>
                <a:solidFill>
                  <a:srgbClr val="FF0000"/>
                </a:solidFill>
              </a:rPr>
              <a:t>n + φ + ∠H(e</a:t>
            </a:r>
            <a:r>
              <a:rPr lang="en-US" sz="2400" baseline="30000" dirty="0" smtClean="0">
                <a:solidFill>
                  <a:srgbClr val="FF0000"/>
                </a:solidFill>
              </a:rPr>
              <a:t>jω</a:t>
            </a:r>
            <a:r>
              <a:rPr lang="en-US" sz="2400" baseline="18000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>
                <a:solidFill>
                  <a:srgbClr val="FF0000"/>
                </a:solidFill>
              </a:rPr>
              <a:t>))       (n ∈ Z) </a:t>
            </a:r>
          </a:p>
          <a:p>
            <a:pPr algn="ctr">
              <a:buNone/>
            </a:pPr>
            <a:endParaRPr lang="en-US" sz="2400" dirty="0" smtClean="0"/>
          </a:p>
          <a:p>
            <a:r>
              <a:rPr lang="en-US" sz="2400" dirty="0" smtClean="0"/>
              <a:t>The same approach can be applied to the oscillating exponential input </a:t>
            </a:r>
          </a:p>
          <a:p>
            <a:endParaRPr lang="en-US" sz="2400" dirty="0" smtClean="0"/>
          </a:p>
          <a:p>
            <a:pPr algn="ctr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x[n]= </a:t>
            </a:r>
            <a:r>
              <a:rPr lang="en-US" sz="2400" dirty="0" err="1" smtClean="0">
                <a:solidFill>
                  <a:srgbClr val="FF0000"/>
                </a:solidFill>
              </a:rPr>
              <a:t>r</a:t>
            </a:r>
            <a:r>
              <a:rPr lang="en-US" sz="2400" baseline="30000" dirty="0" err="1" smtClean="0">
                <a:solidFill>
                  <a:srgbClr val="FF0000"/>
                </a:solidFill>
              </a:rPr>
              <a:t>n</a:t>
            </a:r>
            <a:r>
              <a:rPr lang="en-US" sz="2400" baseline="300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cos</a:t>
            </a:r>
            <a:r>
              <a:rPr lang="en-US" sz="2400" dirty="0" smtClean="0">
                <a:solidFill>
                  <a:srgbClr val="FF0000"/>
                </a:solidFill>
              </a:rPr>
              <a:t>(ω</a:t>
            </a:r>
            <a:r>
              <a:rPr lang="en-US" sz="2400" baseline="-25000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>
                <a:solidFill>
                  <a:srgbClr val="FF0000"/>
                </a:solidFill>
              </a:rPr>
              <a:t>n + φ)= ((</a:t>
            </a:r>
            <a:r>
              <a:rPr lang="en-US" sz="2400" dirty="0" err="1" smtClean="0">
                <a:solidFill>
                  <a:srgbClr val="FF0000"/>
                </a:solidFill>
              </a:rPr>
              <a:t>e</a:t>
            </a:r>
            <a:r>
              <a:rPr lang="en-US" sz="2400" baseline="30000" dirty="0" err="1" smtClean="0">
                <a:solidFill>
                  <a:srgbClr val="FF0000"/>
                </a:solidFill>
              </a:rPr>
              <a:t>jφ</a:t>
            </a:r>
            <a:r>
              <a:rPr lang="en-US" sz="2400" dirty="0" smtClean="0">
                <a:solidFill>
                  <a:srgbClr val="FF0000"/>
                </a:solidFill>
              </a:rPr>
              <a:t>)/2) </a:t>
            </a:r>
            <a:r>
              <a:rPr lang="en-US" sz="2400" dirty="0" err="1" smtClean="0">
                <a:solidFill>
                  <a:srgbClr val="FF0000"/>
                </a:solidFill>
              </a:rPr>
              <a:t>r</a:t>
            </a:r>
            <a:r>
              <a:rPr lang="en-US" sz="2400" baseline="300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 e</a:t>
            </a:r>
            <a:r>
              <a:rPr lang="en-US" sz="2400" baseline="30000" dirty="0" smtClean="0">
                <a:solidFill>
                  <a:srgbClr val="FF0000"/>
                </a:solidFill>
              </a:rPr>
              <a:t>jω0n</a:t>
            </a:r>
            <a:r>
              <a:rPr lang="en-US" sz="2400" dirty="0" smtClean="0">
                <a:solidFill>
                  <a:srgbClr val="FF0000"/>
                </a:solidFill>
              </a:rPr>
              <a:t>+ ((e</a:t>
            </a:r>
            <a:r>
              <a:rPr lang="en-US" sz="2400" baseline="30000" dirty="0" smtClean="0">
                <a:solidFill>
                  <a:srgbClr val="FF0000"/>
                </a:solidFill>
              </a:rPr>
              <a:t>-</a:t>
            </a:r>
            <a:r>
              <a:rPr lang="en-US" sz="2400" baseline="30000" dirty="0" err="1" smtClean="0">
                <a:solidFill>
                  <a:srgbClr val="FF0000"/>
                </a:solidFill>
              </a:rPr>
              <a:t>jφ</a:t>
            </a:r>
            <a:r>
              <a:rPr lang="en-US" sz="2400" dirty="0" smtClean="0">
                <a:solidFill>
                  <a:srgbClr val="FF0000"/>
                </a:solidFill>
              </a:rPr>
              <a:t>)/2) </a:t>
            </a:r>
            <a:r>
              <a:rPr lang="en-US" sz="2400" dirty="0" err="1" smtClean="0">
                <a:solidFill>
                  <a:srgbClr val="FF0000"/>
                </a:solidFill>
              </a:rPr>
              <a:t>r</a:t>
            </a:r>
            <a:r>
              <a:rPr lang="en-US" sz="2400" baseline="300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 e</a:t>
            </a:r>
            <a:r>
              <a:rPr lang="en-US" sz="2400" baseline="30000" dirty="0" smtClean="0">
                <a:solidFill>
                  <a:srgbClr val="FF0000"/>
                </a:solidFill>
              </a:rPr>
              <a:t>-jω</a:t>
            </a:r>
            <a:r>
              <a:rPr lang="en-US" sz="2400" baseline="18000" dirty="0" smtClean="0">
                <a:solidFill>
                  <a:srgbClr val="FF0000"/>
                </a:solidFill>
              </a:rPr>
              <a:t>0</a:t>
            </a:r>
            <a:r>
              <a:rPr lang="en-US" sz="2400" baseline="30000" dirty="0" smtClean="0">
                <a:solidFill>
                  <a:srgbClr val="FF0000"/>
                </a:solidFill>
              </a:rPr>
              <a:t>n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Taking z = re</a:t>
            </a:r>
            <a:r>
              <a:rPr lang="en-US" sz="2400" baseline="30000" dirty="0" smtClean="0"/>
              <a:t>±jω0 </a:t>
            </a:r>
            <a:r>
              <a:rPr lang="en-US" sz="2400" dirty="0" smtClean="0"/>
              <a:t>, we obtain in this case </a:t>
            </a:r>
          </a:p>
          <a:p>
            <a:pPr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y[n]= |H(re</a:t>
            </a:r>
            <a:r>
              <a:rPr lang="en-US" sz="2400" baseline="30000" dirty="0" smtClean="0">
                <a:solidFill>
                  <a:srgbClr val="FF0000"/>
                </a:solidFill>
              </a:rPr>
              <a:t>jω</a:t>
            </a:r>
            <a:r>
              <a:rPr lang="en-US" sz="2400" baseline="18000" dirty="0" smtClean="0">
                <a:solidFill>
                  <a:srgbClr val="FF0000"/>
                </a:solidFill>
              </a:rPr>
              <a:t>0</a:t>
            </a:r>
            <a:r>
              <a:rPr lang="en-US" sz="2400" baseline="300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)| </a:t>
            </a:r>
            <a:r>
              <a:rPr lang="en-US" sz="2400" dirty="0" err="1" smtClean="0">
                <a:solidFill>
                  <a:srgbClr val="FF0000"/>
                </a:solidFill>
              </a:rPr>
              <a:t>r</a:t>
            </a:r>
            <a:r>
              <a:rPr lang="en-US" sz="2400" baseline="30000" dirty="0" err="1" smtClean="0">
                <a:solidFill>
                  <a:srgbClr val="FF0000"/>
                </a:solidFill>
              </a:rPr>
              <a:t>n</a:t>
            </a:r>
            <a:r>
              <a:rPr lang="en-US" sz="2400" baseline="300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cos</a:t>
            </a:r>
            <a:r>
              <a:rPr lang="en-US" sz="2400" dirty="0" smtClean="0">
                <a:solidFill>
                  <a:srgbClr val="FF0000"/>
                </a:solidFill>
              </a:rPr>
              <a:t> (ω</a:t>
            </a:r>
            <a:r>
              <a:rPr lang="en-US" sz="2400" baseline="-25000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>
                <a:solidFill>
                  <a:srgbClr val="FF0000"/>
                </a:solidFill>
              </a:rPr>
              <a:t>n + φ + ∠H(re</a:t>
            </a:r>
            <a:r>
              <a:rPr lang="en-US" sz="2400" baseline="30000" dirty="0" smtClean="0">
                <a:solidFill>
                  <a:srgbClr val="FF0000"/>
                </a:solidFill>
              </a:rPr>
              <a:t>jω</a:t>
            </a:r>
            <a:r>
              <a:rPr lang="en-US" sz="2400" baseline="18000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>
                <a:solidFill>
                  <a:srgbClr val="FF0000"/>
                </a:solidFill>
              </a:rPr>
              <a:t>))       (n ∈ Z)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84262"/>
            <a:ext cx="8610600" cy="5773738"/>
          </a:xfrm>
          <a:noFill/>
          <a:ln/>
        </p:spPr>
        <p:txBody>
          <a:bodyPr>
            <a:noAutofit/>
          </a:bodyPr>
          <a:lstStyle/>
          <a:p>
            <a:r>
              <a:rPr lang="en-US" sz="2400" dirty="0" smtClean="0"/>
              <a:t>Example:</a:t>
            </a:r>
          </a:p>
          <a:p>
            <a:pPr lvl="1">
              <a:buNone/>
            </a:pPr>
            <a:r>
              <a:rPr lang="en-US" dirty="0" smtClean="0"/>
              <a:t>Let  x[n]=2</a:t>
            </a:r>
            <a:r>
              <a:rPr lang="en-US" baseline="30000" dirty="0" smtClean="0"/>
              <a:t>-n</a:t>
            </a:r>
            <a:r>
              <a:rPr lang="en-US" sz="1600" baseline="30000" dirty="0" smtClean="0"/>
              <a:t> </a:t>
            </a:r>
            <a:r>
              <a:rPr lang="en-US" dirty="0" smtClean="0"/>
              <a:t>· </a:t>
            </a:r>
            <a:r>
              <a:rPr lang="en-US" dirty="0" err="1" smtClean="0"/>
              <a:t>cos</a:t>
            </a:r>
            <a:r>
              <a:rPr lang="en-US" dirty="0" smtClean="0"/>
              <a:t> (πn/3 + </a:t>
            </a:r>
            <a:r>
              <a:rPr lang="en-US" dirty="0" smtClean="0"/>
              <a:t>π/4</a:t>
            </a:r>
            <a:r>
              <a:rPr lang="en-US" dirty="0" smtClean="0"/>
              <a:t>),      n ∈ Z</a:t>
            </a:r>
            <a:endParaRPr lang="en-US" sz="3400" dirty="0" smtClean="0"/>
          </a:p>
          <a:p>
            <a:pPr lvl="1">
              <a:buNone/>
            </a:pPr>
            <a:r>
              <a:rPr lang="en-US" dirty="0" smtClean="0"/>
              <a:t>and y[n]= x[n] + 2x[n − 1] + 2x[n − 2] + x[n − 3] </a:t>
            </a:r>
          </a:p>
          <a:p>
            <a:pPr lvl="1">
              <a:buNone/>
            </a:pPr>
            <a:r>
              <a:rPr lang="en-US" dirty="0" smtClean="0"/>
              <a:t>Setting z =(</a:t>
            </a:r>
            <a:r>
              <a:rPr lang="en-US" dirty="0" err="1" smtClean="0"/>
              <a:t>e</a:t>
            </a:r>
            <a:r>
              <a:rPr lang="en-US" baseline="30000" dirty="0" err="1" smtClean="0"/>
              <a:t>jπ</a:t>
            </a:r>
            <a:r>
              <a:rPr lang="en-US" baseline="30000" dirty="0" smtClean="0"/>
              <a:t>/3</a:t>
            </a:r>
            <a:r>
              <a:rPr lang="en-US" dirty="0" smtClean="0"/>
              <a:t>)/2, we obtain </a:t>
            </a:r>
            <a:endParaRPr lang="en-US" sz="3400" dirty="0" smtClean="0"/>
          </a:p>
          <a:p>
            <a:pPr lvl="2">
              <a:buNone/>
            </a:pPr>
            <a:r>
              <a:rPr lang="en-US" dirty="0" smtClean="0"/>
              <a:t>H(z) = 1+4e</a:t>
            </a:r>
            <a:r>
              <a:rPr lang="en-US" baseline="30000" dirty="0" smtClean="0"/>
              <a:t>−j(π/3) </a:t>
            </a:r>
            <a:r>
              <a:rPr lang="en-US" dirty="0" smtClean="0"/>
              <a:t>+8e</a:t>
            </a:r>
            <a:r>
              <a:rPr lang="en-US" baseline="30000" dirty="0" smtClean="0"/>
              <a:t>−j(2π/3</a:t>
            </a:r>
            <a:r>
              <a:rPr lang="en-US" sz="1400" baseline="30000" dirty="0" smtClean="0"/>
              <a:t>) </a:t>
            </a:r>
            <a:r>
              <a:rPr lang="en-US" dirty="0" smtClean="0"/>
              <a:t>+8e</a:t>
            </a:r>
            <a:r>
              <a:rPr lang="en-US" baseline="30000" dirty="0" smtClean="0"/>
              <a:t>−jπ</a:t>
            </a:r>
            <a:r>
              <a:rPr lang="en-US" dirty="0" smtClean="0"/>
              <a:t> = 13.748 e</a:t>
            </a:r>
            <a:r>
              <a:rPr lang="en-US" baseline="30000" dirty="0" smtClean="0"/>
              <a:t>−j2.285</a:t>
            </a:r>
            <a:endParaRPr lang="en-US" sz="3200" baseline="30000" dirty="0" smtClean="0"/>
          </a:p>
          <a:p>
            <a:pPr lvl="1">
              <a:buNone/>
            </a:pPr>
            <a:r>
              <a:rPr lang="en-US" dirty="0" smtClean="0"/>
              <a:t>The output sequence is therefore given by </a:t>
            </a:r>
            <a:endParaRPr lang="en-US" sz="3400" dirty="0" smtClean="0"/>
          </a:p>
          <a:p>
            <a:pPr lvl="1">
              <a:buNone/>
            </a:pPr>
            <a:endParaRPr lang="en-US" sz="3400" dirty="0" smtClean="0"/>
          </a:p>
          <a:p>
            <a:pPr lvl="2">
              <a:buNone/>
            </a:pPr>
            <a:r>
              <a:rPr lang="en-US" dirty="0" smtClean="0"/>
              <a:t>y[n] = 13.748 · 2</a:t>
            </a:r>
            <a:r>
              <a:rPr lang="en-US" baseline="30000" dirty="0" smtClean="0"/>
              <a:t>−n </a:t>
            </a:r>
            <a:r>
              <a:rPr lang="en-US" dirty="0" smtClean="0"/>
              <a:t>· </a:t>
            </a:r>
            <a:r>
              <a:rPr lang="en-US" dirty="0" err="1" smtClean="0"/>
              <a:t>cos</a:t>
            </a:r>
            <a:r>
              <a:rPr lang="en-US" dirty="0" smtClean="0"/>
              <a:t>(πn/3 − 1.499</a:t>
            </a:r>
            <a:r>
              <a:rPr lang="en-US" dirty="0" smtClean="0"/>
              <a:t>)</a:t>
            </a:r>
            <a:r>
              <a:rPr lang="en-US" baseline="30000" dirty="0" smtClean="0"/>
              <a:t> </a:t>
            </a:r>
            <a:r>
              <a:rPr lang="en-US" dirty="0" smtClean="0"/>
              <a:t>,n ∈ Z</a:t>
            </a:r>
            <a:endParaRPr lang="en-US" sz="3200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Your task: Repeat for x[n] = </a:t>
            </a:r>
            <a:r>
              <a:rPr lang="en-US" dirty="0" err="1" smtClean="0"/>
              <a:t>cos</a:t>
            </a:r>
            <a:r>
              <a:rPr lang="en-US" dirty="0" smtClean="0"/>
              <a:t>(</a:t>
            </a:r>
            <a:r>
              <a:rPr lang="en-US" dirty="0" err="1" smtClean="0"/>
              <a:t>πn</a:t>
            </a:r>
            <a:r>
              <a:rPr lang="en-US" dirty="0" smtClean="0"/>
              <a:t>/3+ π/4). </a:t>
            </a:r>
            <a:endParaRPr lang="en-US" sz="3400" dirty="0" smtClean="0"/>
          </a:p>
          <a:p>
            <a:pPr lvl="1">
              <a:buNone/>
            </a:pP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5773738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Periodic sequences are always expressible as sums of sinusoids. We have seen that if x[ · ] is periodic with period L, then it can be written as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where X [0 : L − 1] is the DFT of its </a:t>
            </a:r>
            <a:r>
              <a:rPr lang="en-US" sz="2400" dirty="0" err="1" smtClean="0"/>
              <a:t>ﬁrst</a:t>
            </a:r>
            <a:r>
              <a:rPr lang="en-US" sz="2400" dirty="0" smtClean="0"/>
              <a:t> period x[0 : L − 1]. Thus x[ · ] is a linear combination of L (or fewer) complex sinusoids, whose frequencies are multiples of 2π/L. </a:t>
            </a:r>
            <a:endParaRPr lang="en-US" sz="2400" dirty="0"/>
          </a:p>
        </p:txBody>
      </p:sp>
      <p:graphicFrame>
        <p:nvGraphicFramePr>
          <p:cNvPr id="117761" name="Object 1"/>
          <p:cNvGraphicFramePr>
            <a:graphicFrameLocks noChangeAspect="1"/>
          </p:cNvGraphicFramePr>
          <p:nvPr/>
        </p:nvGraphicFramePr>
        <p:xfrm>
          <a:off x="2667000" y="1828800"/>
          <a:ext cx="3525837" cy="78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63" name="Equation" r:id="rId3" imgW="1942920" imgH="431640" progId="Equation.3">
                  <p:embed/>
                </p:oleObj>
              </mc:Choice>
              <mc:Fallback>
                <p:oleObj name="Equation" r:id="rId3" imgW="1942920" imgH="4316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828800"/>
                        <a:ext cx="3525837" cy="78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84262"/>
            <a:ext cx="8839200" cy="5773738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Example: </a:t>
            </a:r>
          </a:p>
          <a:p>
            <a:r>
              <a:rPr lang="en-US" sz="2400" dirty="0" smtClean="0"/>
              <a:t>Suppose </a:t>
            </a:r>
          </a:p>
          <a:p>
            <a:pPr lvl="1" algn="ctr">
              <a:buNone/>
            </a:pPr>
            <a:r>
              <a:rPr lang="en-US" sz="2000" dirty="0" smtClean="0"/>
              <a:t>x[n]= 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</a:t>
            </a:r>
            <a:r>
              <a:rPr lang="en-US" sz="2000" dirty="0" err="1" smtClean="0"/>
              <a:t>cos</a:t>
            </a:r>
            <a:r>
              <a:rPr lang="en-US" sz="2000" dirty="0" smtClean="0"/>
              <a:t>(2πf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n + φ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)+ A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 err="1" smtClean="0"/>
              <a:t>cos</a:t>
            </a:r>
            <a:r>
              <a:rPr lang="en-US" sz="2000" dirty="0" smtClean="0"/>
              <a:t>(2πf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n + φ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)+ A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</a:t>
            </a:r>
            <a:r>
              <a:rPr lang="en-US" sz="2000" dirty="0" err="1" smtClean="0"/>
              <a:t>cos</a:t>
            </a:r>
            <a:r>
              <a:rPr lang="en-US" sz="2000" dirty="0" smtClean="0"/>
              <a:t>(2πf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n + φ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 , </a:t>
            </a:r>
          </a:p>
          <a:p>
            <a:pPr lvl="1">
              <a:buNone/>
            </a:pPr>
            <a:r>
              <a:rPr lang="en-US" sz="2200" dirty="0" smtClean="0">
                <a:solidFill>
                  <a:schemeClr val="tx1"/>
                </a:solidFill>
              </a:rPr>
              <a:t>where the A</a:t>
            </a:r>
            <a:r>
              <a:rPr lang="en-US" sz="2200" baseline="-25000" dirty="0" smtClean="0">
                <a:solidFill>
                  <a:schemeClr val="tx1"/>
                </a:solidFill>
              </a:rPr>
              <a:t>i</a:t>
            </a:r>
            <a:r>
              <a:rPr lang="en-US" sz="2200" dirty="0" smtClean="0">
                <a:solidFill>
                  <a:schemeClr val="tx1"/>
                </a:solidFill>
              </a:rPr>
              <a:t>’s are real and nonzero, and </a:t>
            </a:r>
          </a:p>
          <a:p>
            <a:pPr lvl="2">
              <a:buNone/>
            </a:pPr>
            <a:r>
              <a:rPr lang="en-US" sz="1800" dirty="0" smtClean="0"/>
              <a:t>f1 = 1/8, f2 =3/20,  and f3 = 5/12;</a:t>
            </a:r>
          </a:p>
          <a:p>
            <a:pPr lvl="2">
              <a:buNone/>
            </a:pPr>
            <a:endParaRPr lang="en-US" sz="1800" dirty="0" smtClean="0"/>
          </a:p>
          <a:p>
            <a:r>
              <a:rPr lang="en-US" sz="2400" dirty="0" smtClean="0"/>
              <a:t>Each </a:t>
            </a:r>
            <a:r>
              <a:rPr lang="en-US" sz="2400" dirty="0" err="1" smtClean="0"/>
              <a:t>f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is rational, therefore each sinusoid is periodic. Their sum x[ · ] is also periodic, and its period is the smallest value of L for which all three frequencies are multiples of 1/L. Thus L equals the least common multiple of 8, 20 and 12, namely L = 120. Obviously, the spectrum of x[ · ] has only six (out of 120 possible) lines in [0, 2π). </a:t>
            </a:r>
          </a:p>
          <a:p>
            <a:endParaRPr lang="en-US" sz="2400" dirty="0" smtClean="0"/>
          </a:p>
          <a:p>
            <a:r>
              <a:rPr lang="en-US" sz="2400" dirty="0" smtClean="0"/>
              <a:t>Note: In discrete time, the sum of two or more periodic signals is always periodic. This is not true in continuous time.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5773738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If the periodic signal x[ · ] from above is the input to an FIR </a:t>
            </a:r>
            <a:r>
              <a:rPr lang="en-US" sz="2400" dirty="0" err="1" smtClean="0"/>
              <a:t>ﬁlter</a:t>
            </a:r>
            <a:r>
              <a:rPr lang="en-US" sz="2400" dirty="0" smtClean="0"/>
              <a:t> with frequency response H(</a:t>
            </a:r>
            <a:r>
              <a:rPr lang="en-US" sz="2400" dirty="0" err="1" smtClean="0"/>
              <a:t>e</a:t>
            </a:r>
            <a:r>
              <a:rPr lang="en-US" sz="2400" baseline="30000" dirty="0" err="1" smtClean="0"/>
              <a:t>jω</a:t>
            </a:r>
            <a:r>
              <a:rPr lang="en-US" sz="2400" dirty="0" smtClean="0"/>
              <a:t>), then, by linearity, the </a:t>
            </a:r>
            <a:r>
              <a:rPr lang="en-US" sz="2400" dirty="0" err="1" smtClean="0"/>
              <a:t>ﬁlter</a:t>
            </a:r>
            <a:r>
              <a:rPr lang="en-US" sz="2400" dirty="0" smtClean="0"/>
              <a:t> output is given by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Thus the output sequence y[ · ] is also periodic with period L, and its </a:t>
            </a:r>
            <a:r>
              <a:rPr lang="en-US" sz="2400" dirty="0" err="1" smtClean="0"/>
              <a:t>ﬁrst</a:t>
            </a:r>
            <a:r>
              <a:rPr lang="en-US" sz="2400" dirty="0" smtClean="0"/>
              <a:t> period y[0 : L − 1] has DFT Y[0 : L − 1] given by </a:t>
            </a:r>
          </a:p>
          <a:p>
            <a:pPr algn="ctr">
              <a:buNone/>
            </a:pPr>
            <a:r>
              <a:rPr lang="en-US" sz="2400" dirty="0" smtClean="0"/>
              <a:t>                                                                       (♠)</a:t>
            </a:r>
          </a:p>
        </p:txBody>
      </p:sp>
      <p:graphicFrame>
        <p:nvGraphicFramePr>
          <p:cNvPr id="115713" name="Object 1"/>
          <p:cNvGraphicFramePr>
            <a:graphicFrameLocks noChangeAspect="1"/>
          </p:cNvGraphicFramePr>
          <p:nvPr/>
        </p:nvGraphicFramePr>
        <p:xfrm>
          <a:off x="2011363" y="2209800"/>
          <a:ext cx="48387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7" name="Equation" r:id="rId3" imgW="2666880" imgH="431640" progId="Equation.3">
                  <p:embed/>
                </p:oleObj>
              </mc:Choice>
              <mc:Fallback>
                <p:oleObj name="Equation" r:id="rId3" imgW="2666880" imgH="4316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3" y="2209800"/>
                        <a:ext cx="4838700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4" name="Object 2"/>
          <p:cNvGraphicFramePr>
            <a:graphicFrameLocks noChangeAspect="1"/>
          </p:cNvGraphicFramePr>
          <p:nvPr/>
        </p:nvGraphicFramePr>
        <p:xfrm>
          <a:off x="2513013" y="4146550"/>
          <a:ext cx="39639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8" name="Equation" r:id="rId5" imgW="2184120" imgH="228600" progId="Equation.3">
                  <p:embed/>
                </p:oleObj>
              </mc:Choice>
              <mc:Fallback>
                <p:oleObj name="Equation" r:id="rId5" imgW="218412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3013" y="4146550"/>
                        <a:ext cx="39639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9144000" cy="5773738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 smtClean="0"/>
              <a:t>As we saw earlier, H(e</a:t>
            </a:r>
            <a:r>
              <a:rPr lang="en-US" sz="2400" baseline="30000" dirty="0" smtClean="0"/>
              <a:t>−</a:t>
            </a:r>
            <a:r>
              <a:rPr lang="en-US" sz="2400" baseline="30000" dirty="0" err="1" smtClean="0"/>
              <a:t>jωn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) =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n</a:t>
            </a:r>
            <a:r>
              <a:rPr lang="en-US" sz="2400" dirty="0" err="1" smtClean="0"/>
              <a:t>e</a:t>
            </a:r>
            <a:r>
              <a:rPr lang="en-US" sz="2400" baseline="30000" dirty="0" err="1" smtClean="0"/>
              <a:t>−jωn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(for n = 0 to M) can be computed for any set of M + 1 or more uniformly spaced frequencies by zero-padding the vector b and computing a DFT. Thus (♠) suggests a way of computing the response of an FIR </a:t>
            </a:r>
            <a:r>
              <a:rPr lang="en-US" sz="2400" dirty="0" err="1" smtClean="0"/>
              <a:t>ﬁlter</a:t>
            </a:r>
            <a:r>
              <a:rPr lang="en-US" sz="2400" dirty="0" smtClean="0"/>
              <a:t> to a periodic input of period L (where L ≥ M + 1) using a frequency domain-based tool, namely the element-wise multiplication of two DFT’s.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57029</TotalTime>
  <Words>953</Words>
  <Application>Microsoft Office PowerPoint</Application>
  <PresentationFormat>On-screen Show (4:3)</PresentationFormat>
  <Paragraphs>99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Urban</vt:lpstr>
      <vt:lpstr>Equation</vt:lpstr>
      <vt:lpstr>  Lecture 17: Response of FIR filters to exponential inputs, response of FIR filters to periodic inputs, cascaded filters Sections 4.4.2,4.4.4, 4.4.5   Sections 2.2.3, 2.3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JCA3</dc:creator>
  <cp:lastModifiedBy>Windows User</cp:lastModifiedBy>
  <cp:revision>536</cp:revision>
  <dcterms:created xsi:type="dcterms:W3CDTF">2004-05-21T21:05:05Z</dcterms:created>
  <dcterms:modified xsi:type="dcterms:W3CDTF">2013-11-18T19:44:20Z</dcterms:modified>
</cp:coreProperties>
</file>