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306" r:id="rId2"/>
    <p:sldId id="307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35" r:id="rId29"/>
    <p:sldId id="336" r:id="rId30"/>
    <p:sldId id="337" r:id="rId31"/>
    <p:sldId id="338" r:id="rId32"/>
    <p:sldId id="339" r:id="rId33"/>
    <p:sldId id="34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8A0AD9-67D3-4F64-8218-E5803E677D8D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checkerboard(across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5/22/2004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971800" y="2971800"/>
            <a:ext cx="6172200" cy="676275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Programming with MATLAB</a:t>
            </a: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7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/>
              <a:t>Do it Yourself</a:t>
            </a:r>
          </a:p>
        </p:txBody>
      </p:sp>
      <p:sp>
        <p:nvSpPr>
          <p:cNvPr id="169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/>
              <a:t>Problem:</a:t>
            </a:r>
          </a:p>
          <a:p>
            <a:pPr lvl="1"/>
            <a:r>
              <a:rPr lang="en-US" sz="2000"/>
              <a:t>Develop a script file that executes FreeFallVelSc for three different sets of parameters and displays the graph on the same plot. </a:t>
            </a:r>
          </a:p>
          <a:p>
            <a:pPr>
              <a:buFontTx/>
              <a:buNone/>
            </a:pPr>
            <a:endParaRPr lang="en-US" sz="800"/>
          </a:p>
          <a:p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7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97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779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err="1"/>
              <a:t>Subfunctions</a:t>
            </a:r>
            <a:endParaRPr lang="en-US" dirty="0"/>
          </a:p>
        </p:txBody>
      </p:sp>
      <p:sp>
        <p:nvSpPr>
          <p:cNvPr id="167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A function file can contain a single function, but it can also contain a </a:t>
            </a:r>
            <a:r>
              <a:rPr lang="en-US" sz="2400" i="1" dirty="0"/>
              <a:t>primary function</a:t>
            </a:r>
            <a:r>
              <a:rPr lang="en-US" sz="2400" dirty="0"/>
              <a:t> and one or more </a:t>
            </a:r>
            <a:r>
              <a:rPr lang="en-US" sz="2400" i="1" dirty="0" err="1"/>
              <a:t>subfunctions</a:t>
            </a:r>
            <a:endParaRPr lang="en-US" sz="2400" i="1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The primary function is whatever function is listed first in the M-file - its function name should be the same as the file name.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 err="1"/>
              <a:t>Subfunctions</a:t>
            </a:r>
            <a:r>
              <a:rPr lang="en-US" sz="2400" dirty="0"/>
              <a:t> are listed below the primary function.  Note that they are </a:t>
            </a:r>
            <a:r>
              <a:rPr lang="en-US" sz="2400" i="1" dirty="0"/>
              <a:t>only</a:t>
            </a:r>
            <a:r>
              <a:rPr lang="en-US" sz="2400" dirty="0"/>
              <a:t> accessible by the main function and </a:t>
            </a:r>
            <a:r>
              <a:rPr lang="en-US" sz="2400" dirty="0" err="1"/>
              <a:t>subfunctions</a:t>
            </a:r>
            <a:r>
              <a:rPr lang="en-US" sz="2400" dirty="0"/>
              <a:t> within the same M-file and </a:t>
            </a:r>
            <a:r>
              <a:rPr lang="en-US" sz="2400" i="1" dirty="0"/>
              <a:t>not</a:t>
            </a:r>
            <a:r>
              <a:rPr lang="en-US" sz="2400" dirty="0"/>
              <a:t> by the command window or any other functions or scripts.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4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4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7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42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/>
              <a:t>Input</a:t>
            </a:r>
          </a:p>
        </p:txBody>
      </p:sp>
      <p:sp>
        <p:nvSpPr>
          <p:cNvPr id="167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800"/>
              <a:t>Input is used when you would like to get values from the user:</a:t>
            </a:r>
          </a:p>
          <a:p>
            <a:pPr lvl="2"/>
            <a:r>
              <a:rPr lang="en-US" sz="2000"/>
              <a:t>for </a:t>
            </a:r>
            <a:r>
              <a:rPr lang="en-US" sz="2000" i="1">
                <a:latin typeface="Courier" pitchFamily="20" charset="0"/>
              </a:rPr>
              <a:t>n</a:t>
            </a:r>
            <a:r>
              <a:rPr lang="en-US" sz="2000">
                <a:latin typeface="Courier" pitchFamily="20" charset="0"/>
              </a:rPr>
              <a:t> = input('</a:t>
            </a:r>
            <a:r>
              <a:rPr lang="en-US" sz="2000" i="1">
                <a:latin typeface="Courier" pitchFamily="20" charset="0"/>
              </a:rPr>
              <a:t>promptstring</a:t>
            </a:r>
            <a:r>
              <a:rPr lang="en-US" sz="2000">
                <a:latin typeface="Courier" pitchFamily="20" charset="0"/>
              </a:rPr>
              <a:t>')</a:t>
            </a:r>
            <a:br>
              <a:rPr lang="en-US" sz="2000">
                <a:latin typeface="Courier" pitchFamily="20" charset="0"/>
              </a:rPr>
            </a:br>
            <a:r>
              <a:rPr lang="en-US" sz="2000"/>
              <a:t>the characters in </a:t>
            </a:r>
            <a:r>
              <a:rPr lang="en-US" sz="2000" i="1">
                <a:latin typeface="Courier" pitchFamily="20" charset="0"/>
              </a:rPr>
              <a:t>promptstring</a:t>
            </a:r>
            <a:r>
              <a:rPr lang="en-US" sz="2000"/>
              <a:t>  will be displayed </a:t>
            </a:r>
          </a:p>
          <a:p>
            <a:pPr lvl="2">
              <a:buFontTx/>
              <a:buNone/>
            </a:pPr>
            <a:r>
              <a:rPr lang="en-US" sz="2000"/>
              <a:t>   whatever value is typed is stored in </a:t>
            </a:r>
            <a:r>
              <a:rPr lang="en-US" sz="2000" i="1"/>
              <a:t>n</a:t>
            </a:r>
            <a:r>
              <a:rPr lang="en-US" sz="2000"/>
              <a:t>.  </a:t>
            </a:r>
          </a:p>
          <a:p>
            <a:pPr lvl="2">
              <a:buFontTx/>
              <a:buNone/>
            </a:pPr>
            <a:r>
              <a:rPr lang="en-US" sz="2000"/>
              <a:t>   For example, if you type </a:t>
            </a:r>
            <a:r>
              <a:rPr lang="en-US" sz="2000" i="1"/>
              <a:t>pi</a:t>
            </a:r>
            <a:r>
              <a:rPr lang="en-US" sz="2000"/>
              <a:t>, </a:t>
            </a:r>
            <a:r>
              <a:rPr lang="en-US" sz="2000" i="1"/>
              <a:t>n</a:t>
            </a:r>
            <a:r>
              <a:rPr lang="en-US" sz="2000"/>
              <a:t> will store 3.1416…</a:t>
            </a:r>
          </a:p>
          <a:p>
            <a:pPr lvl="2"/>
            <a:r>
              <a:rPr lang="en-US" sz="2000"/>
              <a:t>for</a:t>
            </a:r>
            <a:r>
              <a:rPr lang="en-US" sz="2000" i="1">
                <a:latin typeface="Courier" pitchFamily="20" charset="0"/>
              </a:rPr>
              <a:t>n</a:t>
            </a:r>
            <a:r>
              <a:rPr lang="en-US" sz="2000">
                <a:latin typeface="Courier" pitchFamily="20" charset="0"/>
              </a:rPr>
              <a:t> = input('</a:t>
            </a:r>
            <a:r>
              <a:rPr lang="en-US" sz="2000" i="1">
                <a:latin typeface="Courier" pitchFamily="20" charset="0"/>
              </a:rPr>
              <a:t>promptstring</a:t>
            </a:r>
            <a:r>
              <a:rPr lang="en-US" sz="2000">
                <a:latin typeface="Courier" pitchFamily="20" charset="0"/>
              </a:rPr>
              <a:t>', 's')</a:t>
            </a:r>
            <a:r>
              <a:rPr lang="en-US" sz="2000"/>
              <a:t/>
            </a:r>
            <a:br>
              <a:rPr lang="en-US" sz="2000"/>
            </a:br>
            <a:r>
              <a:rPr lang="en-US" sz="2000"/>
              <a:t>the characters in </a:t>
            </a:r>
            <a:r>
              <a:rPr lang="en-US" sz="2000" i="1">
                <a:latin typeface="Courier" pitchFamily="20" charset="0"/>
              </a:rPr>
              <a:t>promptstring</a:t>
            </a:r>
            <a:r>
              <a:rPr lang="en-US" sz="2000"/>
              <a:t>, </a:t>
            </a:r>
          </a:p>
          <a:p>
            <a:pPr lvl="2">
              <a:buFontTx/>
              <a:buNone/>
            </a:pPr>
            <a:r>
              <a:rPr lang="en-US" sz="2000"/>
              <a:t>   whatever characters are typed will be stored as a string in </a:t>
            </a:r>
            <a:r>
              <a:rPr lang="en-US" sz="2000" i="1">
                <a:latin typeface="Courier" pitchFamily="20" charset="0"/>
              </a:rPr>
              <a:t>n</a:t>
            </a:r>
            <a:r>
              <a:rPr lang="en-US" sz="2000"/>
              <a:t>. </a:t>
            </a:r>
          </a:p>
          <a:p>
            <a:pPr lvl="2">
              <a:buFontTx/>
              <a:buNone/>
            </a:pPr>
            <a:r>
              <a:rPr lang="en-US" sz="2000"/>
              <a:t>   For example, if you type </a:t>
            </a:r>
            <a:r>
              <a:rPr lang="en-US" sz="2000" i="1"/>
              <a:t>pi</a:t>
            </a:r>
            <a:r>
              <a:rPr lang="en-US" sz="2000"/>
              <a:t>, the letters </a:t>
            </a:r>
            <a:r>
              <a:rPr lang="en-US" sz="2000" i="1"/>
              <a:t>p</a:t>
            </a:r>
            <a:r>
              <a:rPr lang="en-US" sz="2000"/>
              <a:t> and </a:t>
            </a:r>
            <a:r>
              <a:rPr lang="en-US" sz="2000" i="1"/>
              <a:t>i</a:t>
            </a:r>
            <a:r>
              <a:rPr lang="en-US" sz="2000"/>
              <a:t> will be stored in a 2x1 char array.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5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5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7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75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7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75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7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5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/>
              <a:t>Do it Yourself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/>
              <a:t>Problem:</a:t>
            </a:r>
          </a:p>
          <a:p>
            <a:pPr lvl="1"/>
            <a:r>
              <a:rPr lang="en-US" sz="2000"/>
              <a:t>Modify </a:t>
            </a:r>
            <a:r>
              <a:rPr lang="en-US" sz="2000" i="1"/>
              <a:t>FreeFallVelSc</a:t>
            </a:r>
            <a:r>
              <a:rPr lang="en-US" sz="2000"/>
              <a:t>  so that it accepts the values of m from the user. </a:t>
            </a:r>
          </a:p>
          <a:p>
            <a:pPr lvl="1"/>
            <a:r>
              <a:rPr lang="en-US" sz="2000"/>
              <a:t>Give this new file a different name.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Try this for three different values</a:t>
            </a:r>
          </a:p>
          <a:p>
            <a:pPr>
              <a:buFontTx/>
              <a:buNone/>
            </a:pPr>
            <a:endParaRPr lang="en-US" sz="800"/>
          </a:p>
          <a:p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9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99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9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9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4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/>
              <a:t>Output</a:t>
            </a:r>
          </a:p>
        </p:txBody>
      </p:sp>
      <p:sp>
        <p:nvSpPr>
          <p:cNvPr id="167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disp</a:t>
            </a:r>
            <a:r>
              <a:rPr lang="en-US" sz="2400"/>
              <a:t> command is used to display values </a:t>
            </a:r>
            <a:br>
              <a:rPr lang="en-US" sz="2400"/>
            </a:br>
            <a:r>
              <a:rPr lang="en-US" sz="2800"/>
              <a:t>     </a:t>
            </a:r>
            <a:r>
              <a:rPr lang="en-US" sz="2800">
                <a:latin typeface="Courier" pitchFamily="20" charset="0"/>
              </a:rPr>
              <a:t>disp(</a:t>
            </a:r>
            <a:r>
              <a:rPr lang="en-US" sz="2800" i="1">
                <a:latin typeface="Courier" pitchFamily="20" charset="0"/>
              </a:rPr>
              <a:t>value</a:t>
            </a:r>
            <a:r>
              <a:rPr lang="en-US" sz="2800">
                <a:latin typeface="Courier" pitchFamily="20" charset="0"/>
              </a:rPr>
              <a:t>)</a:t>
            </a:r>
            <a:r>
              <a:rPr lang="en-US" sz="2800"/>
              <a:t/>
            </a:r>
            <a:br>
              <a:rPr lang="en-US" sz="2800"/>
            </a:br>
            <a:r>
              <a:rPr lang="en-US" sz="2400"/>
              <a:t>will show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value</a:t>
            </a:r>
            <a:r>
              <a:rPr lang="en-US" sz="2400">
                <a:solidFill>
                  <a:srgbClr val="FF3300"/>
                </a:solidFill>
              </a:rPr>
              <a:t>  </a:t>
            </a:r>
            <a:r>
              <a:rPr lang="en-US" sz="2400"/>
              <a:t>on the screen, and if it is a string, will enclose it in single quotes.</a:t>
            </a:r>
          </a:p>
          <a:p>
            <a:endParaRPr lang="en-US" sz="2400"/>
          </a:p>
          <a:p>
            <a:r>
              <a:rPr lang="en-US" sz="2400" b="0"/>
              <a:t>Modify </a:t>
            </a:r>
            <a:r>
              <a:rPr lang="en-US" sz="2400" b="0" i="1"/>
              <a:t>FreeFallVelSc </a:t>
            </a:r>
            <a:r>
              <a:rPr lang="en-US" sz="2400" b="0"/>
              <a:t>so that it displays:</a:t>
            </a:r>
          </a:p>
          <a:p>
            <a:pPr lvl="2">
              <a:buFontTx/>
              <a:buNone/>
            </a:pPr>
            <a:r>
              <a:rPr lang="en-US" sz="1600" b="1"/>
              <a:t>The object velocity at time = 12 seconds is: </a:t>
            </a:r>
          </a:p>
          <a:p>
            <a:pPr lvl="2">
              <a:buFontTx/>
              <a:buNone/>
            </a:pPr>
            <a:r>
              <a:rPr lang="en-US" sz="1600" b="1"/>
              <a:t>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6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6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76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7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6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/>
              <a:t>Creating and Accessing Files</a:t>
            </a:r>
          </a:p>
        </p:txBody>
      </p:sp>
      <p:sp>
        <p:nvSpPr>
          <p:cNvPr id="167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MATLAB has a built-in file format that may be used to save and load the values in variables.</a:t>
            </a:r>
          </a:p>
          <a:p>
            <a:pPr>
              <a:lnSpc>
                <a:spcPct val="90000"/>
              </a:lnSpc>
            </a:pPr>
            <a:r>
              <a:rPr lang="en-US" sz="2800"/>
              <a:t>Saving: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save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filename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var1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var2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 ...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varn</a:t>
            </a:r>
            <a:r>
              <a:rPr lang="en-US" sz="2400">
                <a:solidFill>
                  <a:srgbClr val="FF3300"/>
                </a:solidFill>
              </a:rPr>
              <a:t/>
            </a:r>
            <a:br>
              <a:rPr lang="en-US" sz="2400">
                <a:solidFill>
                  <a:srgbClr val="FF3300"/>
                </a:solidFill>
              </a:rPr>
            </a:br>
            <a:r>
              <a:rPr lang="en-US" sz="2400"/>
              <a:t>saves the listed variables into a file named </a:t>
            </a:r>
            <a:r>
              <a:rPr lang="en-US" sz="2400" i="1">
                <a:latin typeface="Courier" pitchFamily="20" charset="0"/>
              </a:rPr>
              <a:t>filename</a:t>
            </a:r>
            <a:r>
              <a:rPr lang="en-US" sz="2400">
                <a:latin typeface="Courier" pitchFamily="20" charset="0"/>
              </a:rPr>
              <a:t>.mat</a:t>
            </a:r>
            <a:r>
              <a:rPr lang="en-US" sz="2400"/>
              <a:t>.  If no variable is listed, all variables are saved.</a:t>
            </a:r>
          </a:p>
          <a:p>
            <a:pPr>
              <a:lnSpc>
                <a:spcPct val="90000"/>
              </a:lnSpc>
            </a:pPr>
            <a:r>
              <a:rPr lang="en-US" sz="2800"/>
              <a:t>Loading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rgbClr val="FF3300"/>
                </a:solidFill>
                <a:latin typeface="Courier" pitchFamily="20" charset="0"/>
              </a:rPr>
              <a:t>load filename var1 var2  ... varn </a:t>
            </a:r>
            <a:br>
              <a:rPr lang="en-US" sz="2000" i="1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/>
              <a:t>loads the listed variables from a file named </a:t>
            </a:r>
            <a:r>
              <a:rPr lang="en-US" sz="2400" i="1">
                <a:latin typeface="Courier" pitchFamily="20" charset="0"/>
              </a:rPr>
              <a:t>filename</a:t>
            </a:r>
            <a:r>
              <a:rPr lang="en-US" sz="2400">
                <a:latin typeface="Courier" pitchFamily="20" charset="0"/>
              </a:rPr>
              <a:t>.mat</a:t>
            </a:r>
            <a:r>
              <a:rPr lang="en-US" sz="2400"/>
              <a:t>. If no variable is listed, all variables in the file are loaded. </a:t>
            </a:r>
          </a:p>
          <a:p>
            <a:pPr>
              <a:lnSpc>
                <a:spcPct val="90000"/>
              </a:lnSpc>
            </a:pPr>
            <a:r>
              <a:rPr lang="en-US" sz="2800"/>
              <a:t>Note - these are not text files!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9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79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79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79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679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/>
          <a:lstStyle/>
          <a:p>
            <a:r>
              <a:rPr lang="en-US" dirty="0"/>
              <a:t>Saving and Loading Example</a:t>
            </a:r>
          </a:p>
        </p:txBody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/>
              <a:t>Problem:</a:t>
            </a:r>
          </a:p>
          <a:p>
            <a:pPr lvl="1"/>
            <a:endParaRPr lang="en-US" sz="2000"/>
          </a:p>
          <a:p>
            <a:pPr lvl="1"/>
            <a:r>
              <a:rPr lang="en-US" sz="2000"/>
              <a:t>Save the time, mass and velocity values</a:t>
            </a:r>
          </a:p>
          <a:p>
            <a:pPr lvl="1"/>
            <a:r>
              <a:rPr lang="en-US" sz="2000"/>
              <a:t>Load the values</a:t>
            </a:r>
          </a:p>
          <a:p>
            <a:pPr>
              <a:buFontTx/>
              <a:buNone/>
            </a:pPr>
            <a:endParaRPr lang="en-US" sz="800"/>
          </a:p>
          <a:p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00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00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00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8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066800"/>
          </a:xfrm>
        </p:spPr>
        <p:txBody>
          <a:bodyPr/>
          <a:lstStyle/>
          <a:p>
            <a:r>
              <a:rPr lang="en-US"/>
              <a:t>Nice to know</a:t>
            </a:r>
          </a:p>
        </p:txBody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/>
              <a:t>The up arrow</a:t>
            </a:r>
          </a:p>
          <a:p>
            <a:r>
              <a:rPr lang="en-US" sz="2000"/>
              <a:t>Why</a:t>
            </a:r>
          </a:p>
          <a:p>
            <a:r>
              <a:rPr lang="en-US" sz="2000"/>
              <a:t>Help</a:t>
            </a:r>
          </a:p>
          <a:p>
            <a:r>
              <a:rPr lang="en-US" sz="2000"/>
              <a:t>Control c</a:t>
            </a:r>
          </a:p>
          <a:p>
            <a:r>
              <a:rPr lang="en-US" sz="2000"/>
              <a:t>Smart indent</a:t>
            </a:r>
          </a:p>
          <a:p>
            <a:pPr>
              <a:buFontTx/>
              <a:buNone/>
            </a:pPr>
            <a:endParaRPr lang="en-US" sz="2000"/>
          </a:p>
          <a:p>
            <a:pPr lvl="1"/>
            <a:endParaRPr lang="en-US" sz="2000"/>
          </a:p>
          <a:p>
            <a:pPr>
              <a:buFontTx/>
              <a:buNone/>
            </a:pPr>
            <a:endParaRPr lang="en-US" sz="800"/>
          </a:p>
          <a:p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02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02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02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02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02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291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/>
              <a:t>Structured Programming</a:t>
            </a:r>
          </a:p>
        </p:txBody>
      </p:sp>
      <p:sp>
        <p:nvSpPr>
          <p:cNvPr id="168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Structured programming allows MATLAB to make decisions or selections based on conditions of the program.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Decisions in MATLAB are based on the result of logical and relational operations and are implemented with </a:t>
            </a:r>
            <a:r>
              <a:rPr lang="en-US" sz="2800">
                <a:solidFill>
                  <a:srgbClr val="FF3300"/>
                </a:solidFill>
                <a:latin typeface="Courier" pitchFamily="20" charset="0"/>
              </a:rPr>
              <a:t>if</a:t>
            </a:r>
            <a:r>
              <a:rPr lang="en-US" sz="2800">
                <a:solidFill>
                  <a:srgbClr val="FF3300"/>
                </a:solidFill>
              </a:rPr>
              <a:t>, </a:t>
            </a:r>
            <a:r>
              <a:rPr lang="en-US" sz="2800">
                <a:solidFill>
                  <a:srgbClr val="FF3300"/>
                </a:solidFill>
                <a:latin typeface="Courier" pitchFamily="20" charset="0"/>
              </a:rPr>
              <a:t>if-else</a:t>
            </a:r>
            <a:r>
              <a:rPr lang="en-US" sz="2800">
                <a:solidFill>
                  <a:srgbClr val="FF3300"/>
                </a:solidFill>
              </a:rPr>
              <a:t>,</a:t>
            </a:r>
            <a:r>
              <a:rPr lang="en-US" sz="2800"/>
              <a:t> and </a:t>
            </a:r>
            <a:r>
              <a:rPr lang="en-US" sz="2800">
                <a:solidFill>
                  <a:srgbClr val="FF3300"/>
                </a:solidFill>
                <a:latin typeface="Courier" pitchFamily="20" charset="0"/>
              </a:rPr>
              <a:t>if-elseif</a:t>
            </a:r>
            <a:r>
              <a:rPr lang="en-US" sz="2800"/>
              <a:t> structures.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Selections in MATLAB are based on comparisons with a test expression and are implemented with </a:t>
            </a:r>
            <a:r>
              <a:rPr lang="en-US" sz="2800">
                <a:solidFill>
                  <a:srgbClr val="FF3300"/>
                </a:solidFill>
                <a:latin typeface="Courier" pitchFamily="20" charset="0"/>
              </a:rPr>
              <a:t>switch</a:t>
            </a:r>
            <a:r>
              <a:rPr lang="en-US" sz="2800"/>
              <a:t> structures.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1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1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81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1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/>
          <a:lstStyle/>
          <a:p>
            <a:r>
              <a:rPr lang="en-US"/>
              <a:t>Relational Operators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/>
              <a:t>From Table 3.2: Summary of relational operators in MATLAB:</a:t>
            </a:r>
          </a:p>
        </p:txBody>
      </p:sp>
      <p:graphicFrame>
        <p:nvGraphicFramePr>
          <p:cNvPr id="1682470" name="Group 38"/>
          <p:cNvGraphicFramePr>
            <a:graphicFrameLocks noGrp="1"/>
          </p:cNvGraphicFramePr>
          <p:nvPr/>
        </p:nvGraphicFramePr>
        <p:xfrm>
          <a:off x="533400" y="2667000"/>
          <a:ext cx="8305800" cy="3566160"/>
        </p:xfrm>
        <a:graphic>
          <a:graphicData uri="http://schemas.openxmlformats.org/drawingml/2006/table">
            <a:tbl>
              <a:tblPr/>
              <a:tblGrid>
                <a:gridCol w="2595563"/>
                <a:gridCol w="2163762"/>
                <a:gridCol w="35464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Relationship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x ==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==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unit ~= ‘m’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~=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a &lt;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&lt;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s &gt; 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3.9 &lt;= a/3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&lt;=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r &gt;= 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&gt;=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85800"/>
            <a:ext cx="7772400" cy="482600"/>
          </a:xfrm>
        </p:spPr>
        <p:txBody>
          <a:bodyPr>
            <a:normAutofit fontScale="90000"/>
          </a:bodyPr>
          <a:lstStyle/>
          <a:p>
            <a:r>
              <a:rPr lang="en-US"/>
              <a:t>Puzzle </a:t>
            </a:r>
          </a:p>
        </p:txBody>
      </p:sp>
      <p:sp>
        <p:nvSpPr>
          <p:cNvPr id="1636355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8077200" cy="33210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tIns="137160" bIns="137160">
            <a:spAutoFit/>
          </a:bodyPr>
          <a:lstStyle/>
          <a:p>
            <a:r>
              <a:rPr lang="en-US" b="1">
                <a:effectLst/>
              </a:rPr>
              <a:t>The following is what seems to be a mathematical proof that two equals one. What's wrong with it?</a:t>
            </a:r>
          </a:p>
          <a:p>
            <a:r>
              <a:rPr lang="en-US" b="1">
                <a:effectLst/>
              </a:rPr>
              <a:t>a = b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aa = ab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aa - bb = ab - bb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(a + b)(a - b) = b(a - b)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a + b = b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a + a = a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2a = a</a:t>
            </a:r>
            <a:br>
              <a:rPr lang="en-US" b="1">
                <a:effectLst/>
              </a:rPr>
            </a:br>
            <a:r>
              <a:rPr lang="en-US" b="1">
                <a:effectLst/>
              </a:rPr>
              <a:t>2 = 1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/>
              <a:t>Logical Operators</a:t>
            </a:r>
          </a:p>
        </p:txBody>
      </p:sp>
      <p:sp>
        <p:nvSpPr>
          <p:cNvPr id="168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  <a:latin typeface="Courier" pitchFamily="20" charset="0"/>
              </a:rPr>
              <a:t>~x</a:t>
            </a:r>
            <a:r>
              <a:rPr lang="en-US"/>
              <a:t> (Not): true if </a:t>
            </a:r>
            <a:r>
              <a:rPr lang="en-US">
                <a:latin typeface="Courier" pitchFamily="20" charset="0"/>
              </a:rPr>
              <a:t>x</a:t>
            </a:r>
            <a:r>
              <a:rPr lang="en-US"/>
              <a:t> is false (or zero); false otherwise</a:t>
            </a:r>
          </a:p>
          <a:p>
            <a:r>
              <a:rPr lang="en-US">
                <a:solidFill>
                  <a:srgbClr val="FF3300"/>
                </a:solidFill>
                <a:latin typeface="Courier" pitchFamily="20" charset="0"/>
              </a:rPr>
              <a:t>x &amp; y</a:t>
            </a:r>
            <a:r>
              <a:rPr lang="en-US"/>
              <a:t> (And): true if both </a:t>
            </a:r>
            <a:r>
              <a:rPr lang="en-US">
                <a:latin typeface="Courier" pitchFamily="20" charset="0"/>
              </a:rPr>
              <a:t>x</a:t>
            </a:r>
            <a:r>
              <a:rPr lang="en-US"/>
              <a:t> and </a:t>
            </a:r>
            <a:r>
              <a:rPr lang="en-US">
                <a:latin typeface="Courier" pitchFamily="20" charset="0"/>
              </a:rPr>
              <a:t>y</a:t>
            </a:r>
            <a:r>
              <a:rPr lang="en-US"/>
              <a:t> are true (or non-zero)</a:t>
            </a:r>
          </a:p>
          <a:p>
            <a:r>
              <a:rPr lang="en-US">
                <a:solidFill>
                  <a:srgbClr val="FF3300"/>
                </a:solidFill>
                <a:latin typeface="Courier" pitchFamily="20" charset="0"/>
              </a:rPr>
              <a:t>x | y</a:t>
            </a:r>
            <a:r>
              <a:rPr lang="en-US"/>
              <a:t> (Or): true if either </a:t>
            </a:r>
            <a:r>
              <a:rPr lang="en-US">
                <a:latin typeface="Courier" pitchFamily="20" charset="0"/>
              </a:rPr>
              <a:t>x</a:t>
            </a:r>
            <a:r>
              <a:rPr lang="en-US"/>
              <a:t> or </a:t>
            </a:r>
            <a:r>
              <a:rPr lang="en-US">
                <a:latin typeface="Courier" pitchFamily="20" charset="0"/>
              </a:rPr>
              <a:t>y</a:t>
            </a:r>
            <a:r>
              <a:rPr lang="en-US"/>
              <a:t> are true (or non-zero)</a:t>
            </a:r>
            <a:endParaRPr lang="en-US" i="1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3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8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3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/>
              <a:t>Order of Operations</a:t>
            </a:r>
          </a:p>
        </p:txBody>
      </p:sp>
      <p:sp>
        <p:nvSpPr>
          <p:cNvPr id="168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Priority can be set using parentheses.  The order is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Parentheses </a:t>
            </a:r>
            <a:r>
              <a:rPr lang="en-US" sz="2000">
                <a:sym typeface="Wingdings" pitchFamily="2" charset="2"/>
              </a:rPr>
              <a:t> </a:t>
            </a:r>
            <a:r>
              <a:rPr lang="en-US" sz="2000"/>
              <a:t>Mathematical expressions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/>
              <a:t> relational operators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/>
              <a:t> logical operators.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things being equal, expressions are performed from left to right.</a:t>
            </a:r>
          </a:p>
          <a:p>
            <a:pPr>
              <a:lnSpc>
                <a:spcPct val="90000"/>
              </a:lnSpc>
            </a:pPr>
            <a:endParaRPr lang="en-US" sz="800"/>
          </a:p>
          <a:p>
            <a:pPr>
              <a:lnSpc>
                <a:spcPct val="90000"/>
              </a:lnSpc>
            </a:pPr>
            <a:r>
              <a:rPr lang="en-US" sz="2400"/>
              <a:t>Logical operators priority order: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Not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 i="1"/>
              <a:t>And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</a:t>
            </a:r>
            <a:r>
              <a:rPr lang="en-US" sz="2000" i="1"/>
              <a:t>Or</a:t>
            </a:r>
          </a:p>
          <a:p>
            <a:pPr>
              <a:lnSpc>
                <a:spcPct val="90000"/>
              </a:lnSpc>
            </a:pPr>
            <a:endParaRPr lang="en-US" sz="800" i="1"/>
          </a:p>
          <a:p>
            <a:pPr>
              <a:lnSpc>
                <a:spcPct val="90000"/>
              </a:lnSpc>
            </a:pPr>
            <a:r>
              <a:rPr lang="en-US" sz="2400"/>
              <a:t>Do not combine two relational operators!</a:t>
            </a:r>
            <a:br>
              <a:rPr lang="en-US" sz="2400"/>
            </a:br>
            <a:r>
              <a:rPr lang="en-US" sz="1800" b="0"/>
              <a:t>Example: If </a:t>
            </a:r>
            <a:r>
              <a:rPr lang="en-US" sz="1800" b="0">
                <a:latin typeface="Courier" pitchFamily="20" charset="0"/>
              </a:rPr>
              <a:t>x</a:t>
            </a:r>
            <a:r>
              <a:rPr lang="en-US" sz="1800" b="0"/>
              <a:t>=5, 3&lt;</a:t>
            </a:r>
            <a:r>
              <a:rPr lang="en-US" sz="1800" b="0">
                <a:latin typeface="Courier" pitchFamily="20" charset="0"/>
              </a:rPr>
              <a:t>x</a:t>
            </a:r>
            <a:r>
              <a:rPr lang="en-US" sz="1800" b="0"/>
              <a:t>&lt;4 should be false (mathematically), but it is calculated as an expression in MATLAB as:</a:t>
            </a:r>
            <a:br>
              <a:rPr lang="en-US" sz="1800" b="0"/>
            </a:br>
            <a:r>
              <a:rPr lang="en-US" sz="1800" b="0">
                <a:latin typeface="Courier" pitchFamily="20" charset="0"/>
              </a:rPr>
              <a:t>3&lt;5&lt;4</a:t>
            </a:r>
            <a:r>
              <a:rPr lang="en-US" sz="1800" b="0"/>
              <a:t>, which leads to </a:t>
            </a:r>
            <a:r>
              <a:rPr lang="en-US" sz="1800" b="0">
                <a:latin typeface="Courier" pitchFamily="20" charset="0"/>
              </a:rPr>
              <a:t>true&lt;4</a:t>
            </a:r>
            <a:r>
              <a:rPr lang="en-US" sz="1800" b="0"/>
              <a:t> at which point </a:t>
            </a:r>
            <a:r>
              <a:rPr lang="en-US" sz="1800" b="0">
                <a:latin typeface="Courier" pitchFamily="20" charset="0"/>
              </a:rPr>
              <a:t>true</a:t>
            </a:r>
            <a:r>
              <a:rPr lang="en-US" sz="1800" b="0"/>
              <a:t> is converted to </a:t>
            </a:r>
            <a:r>
              <a:rPr lang="en-US" sz="1800" b="0">
                <a:latin typeface="Courier" pitchFamily="20" charset="0"/>
              </a:rPr>
              <a:t>1</a:t>
            </a:r>
            <a:r>
              <a:rPr lang="en-US" sz="1800" b="0"/>
              <a:t>, and </a:t>
            </a:r>
            <a:r>
              <a:rPr lang="en-US" sz="1800" b="0">
                <a:latin typeface="Courier" pitchFamily="20" charset="0"/>
              </a:rPr>
              <a:t>1&lt;4</a:t>
            </a:r>
            <a:r>
              <a:rPr lang="en-US" sz="1800" b="0"/>
              <a:t> is true!</a:t>
            </a:r>
          </a:p>
          <a:p>
            <a:pPr>
              <a:lnSpc>
                <a:spcPct val="90000"/>
              </a:lnSpc>
            </a:pPr>
            <a:endParaRPr lang="en-US" sz="1800" b="0"/>
          </a:p>
          <a:p>
            <a:pPr>
              <a:lnSpc>
                <a:spcPct val="90000"/>
              </a:lnSpc>
            </a:pPr>
            <a:r>
              <a:rPr lang="en-US" sz="2400"/>
              <a:t>Use </a:t>
            </a:r>
            <a:r>
              <a:rPr lang="en-US" sz="2400">
                <a:latin typeface="Courier" pitchFamily="20" charset="0"/>
              </a:rPr>
              <a:t>(3&lt;x)&amp;(x&lt;4)</a:t>
            </a:r>
            <a:r>
              <a:rPr lang="en-US" sz="2400"/>
              <a:t> to properly evaluate the expression.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4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84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84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84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84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84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684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44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/>
              <a:t>Decisions</a:t>
            </a:r>
          </a:p>
        </p:txBody>
      </p:sp>
      <p:sp>
        <p:nvSpPr>
          <p:cNvPr id="168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Decisions are made in MATLAB using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if</a:t>
            </a:r>
            <a:r>
              <a:rPr lang="en-US" sz="2400"/>
              <a:t> structures, which may also include several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elseif</a:t>
            </a:r>
            <a:r>
              <a:rPr lang="en-US" sz="2400"/>
              <a:t> branches and possibly a catch-all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else</a:t>
            </a:r>
            <a:r>
              <a:rPr lang="en-US" sz="2400"/>
              <a:t> branch.</a:t>
            </a:r>
          </a:p>
          <a:p>
            <a:pPr>
              <a:lnSpc>
                <a:spcPct val="90000"/>
              </a:lnSpc>
            </a:pPr>
            <a:r>
              <a:rPr lang="en-US" sz="2400"/>
              <a:t>Deciding which branch runs is based on the result of </a:t>
            </a:r>
            <a:r>
              <a:rPr lang="en-US" sz="2400" i="1"/>
              <a:t>conditions</a:t>
            </a:r>
            <a:r>
              <a:rPr lang="en-US" sz="2400"/>
              <a:t> which are either true or false.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an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if</a:t>
            </a:r>
            <a:r>
              <a:rPr lang="en-US" sz="2400"/>
              <a:t> tree hits a </a:t>
            </a:r>
            <a:r>
              <a:rPr lang="en-US" sz="2400" i="1"/>
              <a:t>true</a:t>
            </a:r>
            <a:r>
              <a:rPr lang="en-US" sz="2400"/>
              <a:t> condition, that branch (and that branch only) runs, then the tree terminates.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an 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if</a:t>
            </a:r>
            <a:r>
              <a:rPr lang="en-US" sz="2400"/>
              <a:t> tree gets to an </a:t>
            </a:r>
            <a:r>
              <a:rPr lang="en-US" sz="2400">
                <a:latin typeface="Courier" pitchFamily="20" charset="0"/>
              </a:rPr>
              <a:t>else</a:t>
            </a:r>
            <a:r>
              <a:rPr lang="en-US" sz="2400"/>
              <a:t> statement without running any prior branch, that branch will run.</a:t>
            </a:r>
          </a:p>
          <a:p>
            <a:pPr>
              <a:lnSpc>
                <a:spcPct val="90000"/>
              </a:lnSpc>
            </a:pPr>
            <a:r>
              <a:rPr lang="en-US" sz="2400" i="1"/>
              <a:t>Note</a:t>
            </a:r>
            <a:r>
              <a:rPr lang="en-US" sz="2400"/>
              <a:t> - if the </a:t>
            </a:r>
            <a:r>
              <a:rPr lang="en-US" sz="2400" i="1"/>
              <a:t>condition </a:t>
            </a:r>
            <a:r>
              <a:rPr lang="en-US" sz="2400"/>
              <a:t>is a matrix, it is considered true if and only if all entries are true (or non-zero).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/>
              <a:t>Decisions Example</a:t>
            </a:r>
          </a:p>
        </p:txBody>
      </p:sp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Write a script that displays the grade of a student, given his/her percentage score.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rubric is: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 = 90-100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B = 80-89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 = 70-79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D = 60-69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F = 0-59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Also display a comment about the student’s performance</a:t>
            </a:r>
          </a:p>
          <a:p>
            <a:pPr>
              <a:lnSpc>
                <a:spcPct val="90000"/>
              </a:lnSpc>
            </a:pPr>
            <a:r>
              <a:rPr lang="en-US" sz="2400"/>
              <a:t>Display an error and quit if the score is greater than 100 or less than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01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01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01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01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701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01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701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01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701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18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/>
              <a:t>Selections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Selections are made in MATLAB using switch structures, which may also include a catch-all otherwise choice.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Deciding which branch runs is based on comparing the value in some test expression with values attached to different cases.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the test expression matches the value attached to a case, that case’s branch will run.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no cases match and there is an otherwise statement, that branch will run.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86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/>
              <a:t>Selections Example</a:t>
            </a:r>
          </a:p>
        </p:txBody>
      </p:sp>
      <p:sp>
        <p:nvSpPr>
          <p:cNvPr id="170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Modify the previous script so that it stores the grade, and then, using case-switch, displays a comment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 creative with your comments.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Display an error if the score is greater than 100 or less than 0, but don’t quit.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03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03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03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393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/>
              <a:t>Loops</a:t>
            </a:r>
          </a:p>
        </p:txBody>
      </p:sp>
      <p:sp>
        <p:nvSpPr>
          <p:cNvPr id="168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r>
              <a:rPr lang="en-US" sz="2400"/>
              <a:t>With loops, you can run the same lines of code several times and change the parameters.  </a:t>
            </a:r>
          </a:p>
          <a:p>
            <a:endParaRPr lang="en-US" sz="2400"/>
          </a:p>
          <a:p>
            <a:r>
              <a:rPr lang="en-US" sz="2400"/>
              <a:t>There are two types of loop:</a:t>
            </a:r>
          </a:p>
          <a:p>
            <a:pPr lvl="1"/>
            <a:r>
              <a:rPr lang="en-US" sz="2400"/>
              <a:t>A for loop ends after a specified number of repetitions established by the number of columns given to an index variable.</a:t>
            </a:r>
          </a:p>
          <a:p>
            <a:pPr lvl="1"/>
            <a:r>
              <a:rPr lang="en-US" sz="2400"/>
              <a:t>A while loop ends on the basis of a logical condition.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8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8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68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5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>
                <a:latin typeface="Courier" pitchFamily="20" charset="0"/>
              </a:rPr>
              <a:t>for</a:t>
            </a:r>
            <a:r>
              <a:rPr lang="en-US"/>
              <a:t> Loops</a:t>
            </a:r>
          </a:p>
        </p:txBody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r>
              <a:rPr lang="en-US" sz="2800"/>
              <a:t>One common way to use a for…end structure is:</a:t>
            </a:r>
            <a:br>
              <a:rPr lang="en-US" sz="2800"/>
            </a:br>
            <a:r>
              <a:rPr lang="en-US" sz="2800">
                <a:latin typeface="Courier" pitchFamily="20" charset="0"/>
              </a:rPr>
              <a:t>for </a:t>
            </a:r>
            <a:r>
              <a:rPr lang="en-US" sz="2800" i="1">
                <a:latin typeface="Courier" pitchFamily="20" charset="0"/>
              </a:rPr>
              <a:t>index</a:t>
            </a:r>
            <a:r>
              <a:rPr lang="en-US" sz="2800">
                <a:latin typeface="Courier" pitchFamily="20" charset="0"/>
              </a:rPr>
              <a:t> = </a:t>
            </a:r>
            <a:r>
              <a:rPr lang="en-US" sz="2800" i="1">
                <a:latin typeface="Courier" pitchFamily="20" charset="0"/>
              </a:rPr>
              <a:t>start:step:finish</a:t>
            </a:r>
            <a:r>
              <a:rPr lang="en-US" sz="2800">
                <a:latin typeface="Courier" pitchFamily="20" charset="0"/>
              </a:rPr>
              <a:t/>
            </a:r>
            <a:br>
              <a:rPr lang="en-US" sz="2800">
                <a:latin typeface="Courier" pitchFamily="20" charset="0"/>
              </a:rPr>
            </a:br>
            <a:r>
              <a:rPr lang="en-US" sz="2800">
                <a:latin typeface="Courier" pitchFamily="20" charset="0"/>
              </a:rPr>
              <a:t>  </a:t>
            </a:r>
            <a:r>
              <a:rPr lang="en-US" sz="2800" i="1">
                <a:latin typeface="Courier" pitchFamily="20" charset="0"/>
              </a:rPr>
              <a:t>statements</a:t>
            </a:r>
            <a:r>
              <a:rPr lang="en-US" sz="2800">
                <a:latin typeface="Courier" pitchFamily="20" charset="0"/>
              </a:rPr>
              <a:t/>
            </a:r>
            <a:br>
              <a:rPr lang="en-US" sz="2800">
                <a:latin typeface="Courier" pitchFamily="20" charset="0"/>
              </a:rPr>
            </a:br>
            <a:r>
              <a:rPr lang="en-US" sz="2800">
                <a:latin typeface="Courier" pitchFamily="20" charset="0"/>
              </a:rPr>
              <a:t>end</a:t>
            </a:r>
            <a:br>
              <a:rPr lang="en-US" sz="2800">
                <a:latin typeface="Courier" pitchFamily="20" charset="0"/>
              </a:rPr>
            </a:br>
            <a:r>
              <a:rPr lang="en-US" sz="2800"/>
              <a:t>where the </a:t>
            </a:r>
            <a:r>
              <a:rPr lang="en-US" sz="2800" i="1">
                <a:latin typeface="Courier" pitchFamily="20" charset="0"/>
              </a:rPr>
              <a:t>index</a:t>
            </a:r>
            <a:r>
              <a:rPr lang="en-US" sz="2800">
                <a:latin typeface="Courier" pitchFamily="20" charset="0"/>
              </a:rPr>
              <a:t> </a:t>
            </a:r>
            <a:r>
              <a:rPr lang="en-US" sz="2800"/>
              <a:t>variable takes on successive values in the vector created using the : operator.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/>
              <a:t>Vectorization</a:t>
            </a:r>
          </a:p>
        </p:txBody>
      </p:sp>
      <p:sp>
        <p:nvSpPr>
          <p:cNvPr id="168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r>
              <a:rPr lang="en-US" sz="2400" b="0"/>
              <a:t>Sometimes, it is more efficient to have MATLAB perform calculations on an entire array rather than processing an array element by element.  This can be done through </a:t>
            </a:r>
            <a:r>
              <a:rPr lang="en-US" sz="2400" b="0" i="1"/>
              <a:t>vectorization</a:t>
            </a:r>
            <a:r>
              <a:rPr lang="en-US" sz="2400" b="0"/>
              <a:t>.</a:t>
            </a:r>
          </a:p>
        </p:txBody>
      </p:sp>
      <p:graphicFrame>
        <p:nvGraphicFramePr>
          <p:cNvPr id="1689604" name="Group 4"/>
          <p:cNvGraphicFramePr>
            <a:graphicFrameLocks noGrp="1"/>
          </p:cNvGraphicFramePr>
          <p:nvPr/>
        </p:nvGraphicFramePr>
        <p:xfrm>
          <a:off x="990600" y="3200400"/>
          <a:ext cx="7162800" cy="2489200"/>
        </p:xfrm>
        <a:graphic>
          <a:graphicData uri="http://schemas.openxmlformats.org/drawingml/2006/table">
            <a:tbl>
              <a:tblPr/>
              <a:tblGrid>
                <a:gridCol w="3810000"/>
                <a:gridCol w="3352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for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loop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Vectorization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i = 0;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for t = 0:0.02:50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  i = i + 1;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  y(i) = cos(t);</a:t>
                      </a:r>
                      <a:b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</a:b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t = 0:0.02:50;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" pitchFamily="20" charset="0"/>
                        </a:rPr>
                        <a:t>y = cos(t);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8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>
                <a:latin typeface="Courier" pitchFamily="20" charset="0"/>
              </a:rPr>
              <a:t>while</a:t>
            </a:r>
            <a:r>
              <a:rPr lang="en-US"/>
              <a:t> Loops</a:t>
            </a:r>
          </a:p>
        </p:txBody>
      </p:sp>
      <p:sp>
        <p:nvSpPr>
          <p:cNvPr id="169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while loop is fundamentally different from a for loop since while loops can run an indeterminate number of times. </a:t>
            </a:r>
          </a:p>
          <a:p>
            <a:pPr>
              <a:lnSpc>
                <a:spcPct val="90000"/>
              </a:lnSpc>
            </a:pPr>
            <a:r>
              <a:rPr lang="en-US" sz="2400"/>
              <a:t> The general syntax is</a:t>
            </a:r>
            <a:br>
              <a:rPr lang="en-US" sz="2400"/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while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condition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/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statements</a:t>
            </a: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/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end</a:t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/>
              <a:t>where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condition</a:t>
            </a:r>
            <a:r>
              <a:rPr lang="en-US" sz="2400"/>
              <a:t> is a logical expression.  If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condition</a:t>
            </a:r>
            <a:r>
              <a:rPr lang="en-US" sz="2400"/>
              <a:t> is true,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statements</a:t>
            </a:r>
            <a:r>
              <a:rPr lang="en-US" sz="2400"/>
              <a:t> will run and when that is finished, the loop will again check on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condition</a:t>
            </a:r>
            <a:r>
              <a:rPr lang="en-US" sz="2400"/>
              <a:t>.</a:t>
            </a:r>
          </a:p>
          <a:p>
            <a:pPr>
              <a:lnSpc>
                <a:spcPct val="90000"/>
              </a:lnSpc>
            </a:pPr>
            <a:r>
              <a:rPr lang="en-US" sz="2400"/>
              <a:t>Note - though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condition</a:t>
            </a:r>
            <a:r>
              <a:rPr lang="en-US" sz="2400"/>
              <a:t> may become false as the </a:t>
            </a:r>
            <a:r>
              <a:rPr lang="en-US" sz="2400" i="1">
                <a:solidFill>
                  <a:srgbClr val="FF3300"/>
                </a:solidFill>
                <a:latin typeface="Courier" pitchFamily="20" charset="0"/>
              </a:rPr>
              <a:t>statements</a:t>
            </a:r>
            <a:r>
              <a:rPr lang="en-US" sz="2400"/>
              <a:t>  are running, the only time it matters is after all the statements have run.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0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90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90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M-files</a:t>
            </a:r>
          </a:p>
        </p:txBody>
      </p:sp>
      <p:sp>
        <p:nvSpPr>
          <p:cNvPr id="167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r>
              <a:rPr lang="en-US" sz="2800" dirty="0"/>
              <a:t>You can use the command window to enter commands; however, … </a:t>
            </a:r>
          </a:p>
          <a:p>
            <a:r>
              <a:rPr lang="en-US" sz="2800" dirty="0"/>
              <a:t>It is much more efficient to write commands on a text file (</a:t>
            </a:r>
            <a:r>
              <a:rPr lang="en-US" sz="2800" i="1" dirty="0"/>
              <a:t>M</a:t>
            </a:r>
            <a:r>
              <a:rPr lang="en-US" sz="2800" dirty="0"/>
              <a:t>-file), so that you can recall it anytime you want. </a:t>
            </a:r>
            <a:r>
              <a:rPr lang="en-US" sz="2800" i="1" dirty="0"/>
              <a:t>M-files</a:t>
            </a:r>
            <a:r>
              <a:rPr lang="en-US" sz="2800" dirty="0"/>
              <a:t> are so named because the files are stored with a </a:t>
            </a:r>
            <a:r>
              <a:rPr lang="en-US" sz="2800" dirty="0">
                <a:solidFill>
                  <a:srgbClr val="FF3300"/>
                </a:solidFill>
                <a:latin typeface="Courier" pitchFamily="20" charset="0"/>
              </a:rPr>
              <a:t>.m</a:t>
            </a:r>
            <a:r>
              <a:rPr lang="en-US" sz="2800" dirty="0"/>
              <a:t> extension.</a:t>
            </a:r>
          </a:p>
          <a:p>
            <a:r>
              <a:rPr lang="en-US" sz="2800" dirty="0"/>
              <a:t>There are two main kinds of </a:t>
            </a:r>
            <a:r>
              <a:rPr lang="en-US" sz="2800" i="1" dirty="0"/>
              <a:t>M</a:t>
            </a:r>
            <a:r>
              <a:rPr lang="en-US" sz="2800" dirty="0"/>
              <a:t>-files</a:t>
            </a:r>
          </a:p>
          <a:p>
            <a:pPr lvl="1"/>
            <a:r>
              <a:rPr lang="en-US" dirty="0"/>
              <a:t>Script files</a:t>
            </a:r>
          </a:p>
          <a:p>
            <a:pPr lvl="1"/>
            <a:r>
              <a:rPr lang="en-US" dirty="0"/>
              <a:t>Function files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7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7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70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066800"/>
          </a:xfrm>
        </p:spPr>
        <p:txBody>
          <a:bodyPr/>
          <a:lstStyle/>
          <a:p>
            <a:r>
              <a:rPr lang="en-US"/>
              <a:t>Early Termination</a:t>
            </a:r>
          </a:p>
        </p:txBody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Sometimes it will be useful to break out of a for or while loop early - this can be done using a break statement, generally in conjunction with an if structure.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Example:</a:t>
            </a:r>
            <a:br>
              <a:rPr lang="en-US" sz="2400"/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x = 24</a:t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while (1)</a:t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 x = x - 5</a:t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  if x &lt; 0, break, end</a:t>
            </a:r>
            <a:br>
              <a:rPr lang="en-US" sz="2400">
                <a:solidFill>
                  <a:srgbClr val="FF3300"/>
                </a:solidFill>
                <a:latin typeface="Courier" pitchFamily="20" charset="0"/>
              </a:rPr>
            </a:br>
            <a:r>
              <a:rPr lang="en-US" sz="2400">
                <a:solidFill>
                  <a:srgbClr val="FF3300"/>
                </a:solidFill>
                <a:latin typeface="Courier" pitchFamily="20" charset="0"/>
              </a:rPr>
              <a:t>end</a:t>
            </a:r>
            <a:r>
              <a:rPr lang="en-US" sz="2400">
                <a:latin typeface="Courier" pitchFamily="20" charset="0"/>
              </a:rPr>
              <a:t/>
            </a:r>
            <a:br>
              <a:rPr lang="en-US" sz="2400">
                <a:latin typeface="Courier" pitchFamily="20" charset="0"/>
              </a:rPr>
            </a:br>
            <a:r>
              <a:rPr lang="en-US" sz="2400"/>
              <a:t>will produce x values of 24, 19, 14, 9, 4, and -1, then stop.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1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91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5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/>
              <a:t>Nice to know</a:t>
            </a:r>
          </a:p>
        </p:txBody>
      </p:sp>
      <p:sp>
        <p:nvSpPr>
          <p:cNvPr id="170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/>
              <a:t>Pause command</a:t>
            </a:r>
          </a:p>
          <a:p>
            <a:endParaRPr lang="en-US" sz="2000"/>
          </a:p>
          <a:p>
            <a:r>
              <a:rPr lang="en-US" sz="2000"/>
              <a:t>Copy the code at the bottom of page 62 to a script, and see what it does</a:t>
            </a:r>
          </a:p>
          <a:p>
            <a:endParaRPr lang="en-US" sz="2000"/>
          </a:p>
          <a:p>
            <a:r>
              <a:rPr lang="en-US" sz="2000"/>
              <a:t>White noise generation</a:t>
            </a:r>
          </a:p>
          <a:p>
            <a:endParaRPr lang="en-US" sz="2000"/>
          </a:p>
          <a:p>
            <a:r>
              <a:rPr lang="en-US" sz="2000"/>
              <a:t>Reading a .wav file in matlab</a:t>
            </a:r>
          </a:p>
          <a:p>
            <a:pPr lvl="1"/>
            <a:endParaRPr lang="en-US" sz="2000"/>
          </a:p>
          <a:p>
            <a:endParaRPr lang="en-US" sz="800"/>
          </a:p>
          <a:p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0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0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0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07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701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/>
              <a:t>Anonymous &amp; Inline Functions</a:t>
            </a:r>
          </a:p>
        </p:txBody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9144000" cy="5334000"/>
          </a:xfrm>
        </p:spPr>
        <p:txBody>
          <a:bodyPr/>
          <a:lstStyle/>
          <a:p>
            <a:r>
              <a:rPr lang="en-US" sz="2000" i="1"/>
              <a:t>Anonymous functions</a:t>
            </a:r>
            <a:r>
              <a:rPr lang="en-US" sz="2000"/>
              <a:t> are simple one-line functions created without the need for an </a:t>
            </a:r>
            <a:br>
              <a:rPr lang="en-US" sz="2000"/>
            </a:br>
            <a:r>
              <a:rPr lang="en-US" sz="2000"/>
              <a:t>M-file</a:t>
            </a:r>
            <a:br>
              <a:rPr lang="en-US" sz="2000"/>
            </a:br>
            <a:r>
              <a:rPr lang="en-US" sz="2000">
                <a:solidFill>
                  <a:srgbClr val="FF3300"/>
                </a:solidFill>
                <a:latin typeface="Courier" pitchFamily="20" charset="0"/>
              </a:rPr>
              <a:t>fhandle = @(arg1, arg2,  ...) expression</a:t>
            </a:r>
            <a:endParaRPr lang="en-US" sz="2000">
              <a:solidFill>
                <a:srgbClr val="FF3300"/>
              </a:solidFill>
            </a:endParaRPr>
          </a:p>
          <a:p>
            <a:r>
              <a:rPr lang="en-US" sz="2000" i="1"/>
              <a:t>Example</a:t>
            </a:r>
            <a:r>
              <a:rPr lang="en-US" sz="2000"/>
              <a:t>:</a:t>
            </a:r>
            <a:br>
              <a:rPr lang="en-US" sz="2000"/>
            </a:br>
            <a:r>
              <a:rPr lang="en-US" sz="2000"/>
              <a:t>  </a:t>
            </a:r>
            <a:r>
              <a:rPr lang="en-US" sz="1800" b="0">
                <a:solidFill>
                  <a:srgbClr val="FF3300"/>
                </a:solidFill>
              </a:rPr>
              <a:t>func = @(a,b,c,x,y,z) a*x^3 + b*y^2 + c*z;</a:t>
            </a:r>
          </a:p>
          <a:p>
            <a:pPr lvl="1">
              <a:buFontTx/>
              <a:buNone/>
            </a:pPr>
            <a:r>
              <a:rPr lang="en-US" sz="1800">
                <a:solidFill>
                  <a:srgbClr val="FF3300"/>
                </a:solidFill>
              </a:rPr>
              <a:t>func(1,2,3,4,5,6);</a:t>
            </a:r>
          </a:p>
          <a:p>
            <a:pPr>
              <a:buFontTx/>
              <a:buNone/>
            </a:pPr>
            <a:r>
              <a:rPr lang="en-US" sz="2000"/>
              <a:t> </a:t>
            </a:r>
            <a:endParaRPr lang="en-US" sz="2000">
              <a:latin typeface="Courier" pitchFamily="2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For-Loops Example</a:t>
            </a:r>
          </a:p>
        </p:txBody>
      </p:sp>
      <p:sp>
        <p:nvSpPr>
          <p:cNvPr id="171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Modify the grading script so that it receives and comments on 10 different students’ grades using a: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For Loop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While Loop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1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1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1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11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Script Files</a:t>
            </a:r>
          </a:p>
        </p:txBody>
      </p:sp>
      <p:sp>
        <p:nvSpPr>
          <p:cNvPr id="167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Description: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set of MATLAB commands that are saved on a file.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When MATLAB runs a script file, it is as if you typed the characters stored in the file on the command window.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Execution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Type their name (without the .m) in the command window,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Select</a:t>
            </a:r>
            <a:r>
              <a:rPr lang="en-US" sz="2000" dirty="0">
                <a:latin typeface="Courier" pitchFamily="20" charset="0"/>
              </a:rPr>
              <a:t> </a:t>
            </a:r>
            <a:r>
              <a:rPr lang="en-US" sz="2000" dirty="0">
                <a:solidFill>
                  <a:srgbClr val="FF3300"/>
                </a:solidFill>
                <a:latin typeface="Courier" pitchFamily="20" charset="0"/>
              </a:rPr>
              <a:t>Run</a:t>
            </a:r>
            <a:r>
              <a:rPr lang="en-US" sz="2000" dirty="0"/>
              <a:t> (or </a:t>
            </a:r>
            <a:r>
              <a:rPr lang="en-US" sz="2000" dirty="0">
                <a:solidFill>
                  <a:srgbClr val="FF3300"/>
                </a:solidFill>
                <a:latin typeface="Courier" pitchFamily="20" charset="0"/>
              </a:rPr>
              <a:t>Save and Run</a:t>
            </a:r>
            <a:r>
              <a:rPr lang="en-US" sz="2000" dirty="0"/>
              <a:t>) command in the editing window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Hit the </a:t>
            </a:r>
            <a:r>
              <a:rPr lang="en-US" sz="2000" dirty="0">
                <a:latin typeface="Courier" pitchFamily="20" charset="0"/>
              </a:rPr>
              <a:t>F5</a:t>
            </a:r>
            <a:r>
              <a:rPr lang="en-US" sz="2000" dirty="0"/>
              <a:t> key while in the editing window. 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FF3300"/>
                </a:solidFill>
              </a:rPr>
              <a:t>Note that the latter two options will save any edits you have made, while the former will run the file as it exists on the drive.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1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1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71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71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71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71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71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1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71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1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/>
          <a:lstStyle/>
          <a:p>
            <a:r>
              <a:rPr lang="en-US" dirty="0"/>
              <a:t>Script Files - Example</a:t>
            </a:r>
          </a:p>
        </p:txBody>
      </p:sp>
      <p:sp>
        <p:nvSpPr>
          <p:cNvPr id="1695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Problem: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Develop a script file, </a:t>
            </a:r>
            <a:r>
              <a:rPr lang="en-US" sz="2000" dirty="0" err="1" smtClean="0"/>
              <a:t>FreeFallVelSc</a:t>
            </a:r>
            <a:r>
              <a:rPr lang="en-US" sz="2000" dirty="0" smtClean="0"/>
              <a:t>, to calculate and plot the velocity of the bungee jumper in the previous example for t = 0-12.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Save and run the file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Display </a:t>
            </a:r>
            <a:r>
              <a:rPr lang="en-US" sz="2000" dirty="0"/>
              <a:t>the velocity for t = 12 on the command screen.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800" dirty="0"/>
          </a:p>
          <a:p>
            <a:pPr>
              <a:lnSpc>
                <a:spcPct val="90000"/>
              </a:lnSpc>
            </a:pPr>
            <a:r>
              <a:rPr lang="en-US" sz="2400" dirty="0"/>
              <a:t>Commands: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" pitchFamily="20" charset="0"/>
              </a:rPr>
              <a:t>   t = [0:2:20]’;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g = 9.81; m = 68.1; </a:t>
            </a:r>
            <a:r>
              <a:rPr lang="en-US" sz="2400" dirty="0" err="1">
                <a:latin typeface="Courier" pitchFamily="20" charset="0"/>
              </a:rPr>
              <a:t>cd</a:t>
            </a:r>
            <a:r>
              <a:rPr lang="en-US" sz="2400" dirty="0">
                <a:latin typeface="Courier" pitchFamily="20" charset="0"/>
              </a:rPr>
              <a:t> = 0.25;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v = </a:t>
            </a:r>
            <a:r>
              <a:rPr lang="en-US" sz="2400" dirty="0" err="1">
                <a:latin typeface="Courier" pitchFamily="20" charset="0"/>
              </a:rPr>
              <a:t>sqrt</a:t>
            </a:r>
            <a:r>
              <a:rPr lang="en-US" sz="2400" dirty="0">
                <a:latin typeface="Courier" pitchFamily="20" charset="0"/>
              </a:rPr>
              <a:t>(g*m/</a:t>
            </a:r>
            <a:r>
              <a:rPr lang="en-US" sz="2400" dirty="0" err="1">
                <a:latin typeface="Courier" pitchFamily="20" charset="0"/>
              </a:rPr>
              <a:t>cd</a:t>
            </a:r>
            <a:r>
              <a:rPr lang="en-US" sz="2400" dirty="0">
                <a:latin typeface="Courier" pitchFamily="20" charset="0"/>
              </a:rPr>
              <a:t>)*</a:t>
            </a:r>
            <a:r>
              <a:rPr lang="en-US" sz="2400" dirty="0" err="1">
                <a:latin typeface="Courier" pitchFamily="20" charset="0"/>
              </a:rPr>
              <a:t>tanh</a:t>
            </a:r>
            <a:r>
              <a:rPr lang="en-US" sz="2400" dirty="0">
                <a:latin typeface="Courier" pitchFamily="20" charset="0"/>
              </a:rPr>
              <a:t>(</a:t>
            </a:r>
            <a:r>
              <a:rPr lang="en-US" sz="2400" dirty="0" err="1">
                <a:latin typeface="Courier" pitchFamily="20" charset="0"/>
              </a:rPr>
              <a:t>sqrt</a:t>
            </a:r>
            <a:r>
              <a:rPr lang="en-US" sz="2400" dirty="0">
                <a:latin typeface="Courier" pitchFamily="20" charset="0"/>
              </a:rPr>
              <a:t>(g*</a:t>
            </a:r>
            <a:r>
              <a:rPr lang="en-US" sz="2400" dirty="0" err="1">
                <a:latin typeface="Courier" pitchFamily="20" charset="0"/>
              </a:rPr>
              <a:t>cd</a:t>
            </a:r>
            <a:r>
              <a:rPr lang="en-US" sz="2400" dirty="0">
                <a:latin typeface="Courier" pitchFamily="20" charset="0"/>
              </a:rPr>
              <a:t>/m)*t);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plot(t, v)</a:t>
            </a:r>
            <a:endParaRPr lang="en-US" sz="32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" pitchFamily="20" charset="0"/>
              </a:rPr>
              <a:t>   title('Plot of v versus t');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 err="1">
                <a:latin typeface="Courier" pitchFamily="20" charset="0"/>
              </a:rPr>
              <a:t>xlabel</a:t>
            </a:r>
            <a:r>
              <a:rPr lang="en-US" sz="2400" dirty="0">
                <a:latin typeface="Courier" pitchFamily="20" charset="0"/>
              </a:rPr>
              <a:t>('Values of t');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>
                <a:latin typeface="Courier" pitchFamily="20" charset="0"/>
              </a:rPr>
              <a:t>   </a:t>
            </a:r>
            <a:r>
              <a:rPr lang="en-US" sz="2400" dirty="0" err="1">
                <a:latin typeface="Courier" pitchFamily="20" charset="0"/>
              </a:rPr>
              <a:t>ylabel</a:t>
            </a:r>
            <a:r>
              <a:rPr lang="en-US" sz="2400" dirty="0">
                <a:latin typeface="Courier" pitchFamily="20" charset="0"/>
              </a:rPr>
              <a:t>('Values of v');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grid</a:t>
            </a:r>
            <a:endParaRPr lang="en-US" sz="32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9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9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9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9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9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9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9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5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/>
              <a:t>Function Files</a:t>
            </a:r>
          </a:p>
        </p:txBody>
      </p:sp>
      <p:sp>
        <p:nvSpPr>
          <p:cNvPr id="167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/>
              <a:t>Description: </a:t>
            </a:r>
          </a:p>
          <a:p>
            <a:pPr lvl="1"/>
            <a:r>
              <a:rPr lang="en-US"/>
              <a:t>accept input arguments from and return outputs to the command window or a script file.</a:t>
            </a:r>
          </a:p>
          <a:p>
            <a:pPr lvl="1"/>
            <a:r>
              <a:rPr lang="en-US"/>
              <a:t>variables created and manipulated </a:t>
            </a:r>
            <a:r>
              <a:rPr lang="en-US">
                <a:latin typeface="Courier" pitchFamily="20" charset="0"/>
              </a:rPr>
              <a:t>within</a:t>
            </a:r>
            <a:r>
              <a:rPr lang="en-US"/>
              <a:t> the function are local.</a:t>
            </a:r>
          </a:p>
          <a:p>
            <a:pPr lvl="1"/>
            <a:r>
              <a:rPr lang="en-US"/>
              <a:t>You can call a function several times, changing the input parameters</a:t>
            </a:r>
            <a:endParaRPr lang="en-US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229600" cy="1066800"/>
          </a:xfrm>
        </p:spPr>
        <p:txBody>
          <a:bodyPr/>
          <a:lstStyle/>
          <a:p>
            <a:r>
              <a:rPr lang="en-US" dirty="0"/>
              <a:t>Function File Syntax</a:t>
            </a:r>
          </a:p>
        </p:txBody>
      </p:sp>
      <p:sp>
        <p:nvSpPr>
          <p:cNvPr id="167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144000" cy="5334000"/>
          </a:xfrm>
        </p:spPr>
        <p:txBody>
          <a:bodyPr/>
          <a:lstStyle/>
          <a:p>
            <a:pPr marL="609600" indent="-609600"/>
            <a:r>
              <a:rPr lang="en-US" sz="2400" dirty="0"/>
              <a:t>The general syntax for a function is:</a:t>
            </a:r>
            <a:br>
              <a:rPr lang="en-US" sz="2400" dirty="0"/>
            </a:br>
            <a:r>
              <a:rPr lang="en-US" sz="2400" dirty="0">
                <a:latin typeface="Courier" pitchFamily="20" charset="0"/>
              </a:rPr>
              <a:t>function </a:t>
            </a:r>
            <a:r>
              <a:rPr lang="en-US" sz="2400" i="1" dirty="0" err="1">
                <a:latin typeface="Courier" pitchFamily="20" charset="0"/>
              </a:rPr>
              <a:t>outvar</a:t>
            </a:r>
            <a:r>
              <a:rPr lang="en-US" sz="2400" dirty="0">
                <a:latin typeface="Courier" pitchFamily="20" charset="0"/>
              </a:rPr>
              <a:t> = </a:t>
            </a:r>
            <a:r>
              <a:rPr lang="en-US" sz="2400" i="1" dirty="0" err="1">
                <a:latin typeface="Courier" pitchFamily="20" charset="0"/>
              </a:rPr>
              <a:t>funcname</a:t>
            </a:r>
            <a:r>
              <a:rPr lang="en-US" sz="2400" dirty="0">
                <a:latin typeface="Courier" pitchFamily="20" charset="0"/>
              </a:rPr>
              <a:t>(</a:t>
            </a:r>
            <a:r>
              <a:rPr lang="en-US" sz="2400" i="1" dirty="0" err="1">
                <a:latin typeface="Courier" pitchFamily="20" charset="0"/>
              </a:rPr>
              <a:t>arglist</a:t>
            </a:r>
            <a:r>
              <a:rPr lang="en-US" sz="2400" dirty="0">
                <a:latin typeface="Courier" pitchFamily="20" charset="0"/>
              </a:rPr>
              <a:t>)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>
                <a:latin typeface="Courier" pitchFamily="20" charset="0"/>
              </a:rPr>
              <a:t>% </a:t>
            </a:r>
            <a:r>
              <a:rPr lang="en-US" sz="2400" i="1" dirty="0" err="1">
                <a:latin typeface="Courier" pitchFamily="20" charset="0"/>
              </a:rPr>
              <a:t>helpcomments</a:t>
            </a:r>
            <a:r>
              <a:rPr lang="en-US" sz="2400" dirty="0">
                <a:latin typeface="Courier" pitchFamily="20" charset="0"/>
              </a:rPr>
              <a:t/>
            </a:r>
            <a:br>
              <a:rPr lang="en-US" sz="2400" dirty="0">
                <a:latin typeface="Courier" pitchFamily="20" charset="0"/>
              </a:rPr>
            </a:br>
            <a:r>
              <a:rPr lang="en-US" sz="2400" i="1" dirty="0">
                <a:latin typeface="Courier" pitchFamily="20" charset="0"/>
              </a:rPr>
              <a:t>statements</a:t>
            </a:r>
            <a:r>
              <a:rPr lang="en-US" sz="2400" dirty="0">
                <a:latin typeface="Courier" pitchFamily="20" charset="0"/>
              </a:rPr>
              <a:t/>
            </a:r>
            <a:br>
              <a:rPr lang="en-US" sz="2400" dirty="0">
                <a:latin typeface="Courier" pitchFamily="20" charset="0"/>
              </a:rPr>
            </a:br>
            <a:r>
              <a:rPr lang="en-US" sz="2400" i="1" dirty="0" err="1">
                <a:latin typeface="Courier" pitchFamily="20" charset="0"/>
              </a:rPr>
              <a:t>outvar</a:t>
            </a:r>
            <a:r>
              <a:rPr lang="en-US" sz="2400" i="1" dirty="0">
                <a:latin typeface="Courier" pitchFamily="20" charset="0"/>
              </a:rPr>
              <a:t> = value</a:t>
            </a:r>
            <a:r>
              <a:rPr lang="en-US" sz="2400" dirty="0">
                <a:latin typeface="Courier" pitchFamily="20" charset="0"/>
              </a:rPr>
              <a:t>;</a:t>
            </a:r>
            <a:br>
              <a:rPr lang="en-US" sz="2400" dirty="0">
                <a:latin typeface="Courier" pitchFamily="20" charset="0"/>
              </a:rPr>
            </a:br>
            <a:r>
              <a:rPr lang="en-US" sz="2400" dirty="0"/>
              <a:t>where</a:t>
            </a:r>
          </a:p>
          <a:p>
            <a:pPr marL="990600" lvl="1" indent="-533400"/>
            <a:r>
              <a:rPr lang="en-US" sz="2000" i="1" dirty="0" err="1">
                <a:latin typeface="Courier" pitchFamily="20" charset="0"/>
              </a:rPr>
              <a:t>outvar</a:t>
            </a:r>
            <a:r>
              <a:rPr lang="en-US" sz="2000" dirty="0">
                <a:latin typeface="Courier" pitchFamily="20" charset="0"/>
              </a:rPr>
              <a:t>: </a:t>
            </a:r>
            <a:r>
              <a:rPr lang="en-US" sz="2000" dirty="0"/>
              <a:t>output variable name</a:t>
            </a:r>
            <a:endParaRPr lang="en-US" sz="2000" dirty="0">
              <a:latin typeface="Courier" pitchFamily="20" charset="0"/>
            </a:endParaRPr>
          </a:p>
          <a:p>
            <a:pPr marL="990600" lvl="1" indent="-533400"/>
            <a:r>
              <a:rPr lang="en-US" sz="2000" i="1" dirty="0" err="1">
                <a:latin typeface="Courier" pitchFamily="20" charset="0"/>
              </a:rPr>
              <a:t>funcname</a:t>
            </a:r>
            <a:r>
              <a:rPr lang="en-US" sz="2000" dirty="0">
                <a:latin typeface="Courier" pitchFamily="20" charset="0"/>
              </a:rPr>
              <a:t>: </a:t>
            </a:r>
            <a:r>
              <a:rPr lang="en-US" sz="2000" dirty="0"/>
              <a:t>function’s name</a:t>
            </a:r>
            <a:r>
              <a:rPr lang="en-US" sz="2000" dirty="0">
                <a:latin typeface="Courier" pitchFamily="20" charset="0"/>
              </a:rPr>
              <a:t> </a:t>
            </a:r>
          </a:p>
          <a:p>
            <a:pPr marL="990600" lvl="1" indent="-533400"/>
            <a:r>
              <a:rPr lang="en-US" sz="2000" i="1" dirty="0" err="1">
                <a:latin typeface="Courier" pitchFamily="20" charset="0"/>
              </a:rPr>
              <a:t>arglist</a:t>
            </a:r>
            <a:r>
              <a:rPr lang="en-US" sz="2000" dirty="0">
                <a:latin typeface="Courier" pitchFamily="20" charset="0"/>
              </a:rPr>
              <a:t>: </a:t>
            </a:r>
            <a:r>
              <a:rPr lang="en-US" sz="2000" dirty="0"/>
              <a:t>input argument list - comma-delimited list of what the function calls values passed to it</a:t>
            </a:r>
            <a:endParaRPr lang="en-US" sz="2000" dirty="0">
              <a:latin typeface="Courier" pitchFamily="20" charset="0"/>
            </a:endParaRPr>
          </a:p>
          <a:p>
            <a:pPr marL="990600" lvl="1" indent="-533400"/>
            <a:r>
              <a:rPr lang="en-US" sz="2000" i="1" dirty="0" err="1">
                <a:latin typeface="Courier" pitchFamily="20" charset="0"/>
              </a:rPr>
              <a:t>helpcomments</a:t>
            </a:r>
            <a:r>
              <a:rPr lang="en-US" sz="2000" dirty="0">
                <a:latin typeface="Courier" pitchFamily="20" charset="0"/>
              </a:rPr>
              <a:t>: </a:t>
            </a:r>
            <a:r>
              <a:rPr lang="en-US" sz="2000" dirty="0"/>
              <a:t>text to show with help </a:t>
            </a:r>
            <a:r>
              <a:rPr lang="en-US" sz="2000" dirty="0" err="1"/>
              <a:t>funcname</a:t>
            </a:r>
            <a:endParaRPr lang="en-US" sz="2000" dirty="0">
              <a:latin typeface="Courier" pitchFamily="20" charset="0"/>
            </a:endParaRPr>
          </a:p>
          <a:p>
            <a:pPr marL="990600" lvl="1" indent="-533400"/>
            <a:r>
              <a:rPr lang="en-US" sz="2000" i="1" dirty="0">
                <a:latin typeface="Courier" pitchFamily="20" charset="0"/>
              </a:rPr>
              <a:t>statements</a:t>
            </a:r>
            <a:r>
              <a:rPr lang="en-US" sz="2000" dirty="0">
                <a:latin typeface="Courier" pitchFamily="20" charset="0"/>
              </a:rPr>
              <a:t>: </a:t>
            </a:r>
            <a:r>
              <a:rPr lang="en-US" sz="2000" dirty="0"/>
              <a:t>MATLAB commands for the function</a:t>
            </a:r>
            <a:endParaRPr lang="en-US" sz="2000" dirty="0">
              <a:latin typeface="Courier" pitchFamily="2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73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7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7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7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7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73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066800"/>
          </a:xfrm>
        </p:spPr>
        <p:txBody>
          <a:bodyPr/>
          <a:lstStyle/>
          <a:p>
            <a:r>
              <a:rPr lang="en-US" dirty="0"/>
              <a:t>Function Files - Example</a:t>
            </a:r>
          </a:p>
        </p:txBody>
      </p:sp>
      <p:sp>
        <p:nvSpPr>
          <p:cNvPr id="169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 sz="2000" dirty="0"/>
              <a:t>Problem:</a:t>
            </a:r>
          </a:p>
          <a:p>
            <a:pPr lvl="1"/>
            <a:r>
              <a:rPr lang="en-US" sz="2000" dirty="0"/>
              <a:t>Develop a function file (</a:t>
            </a:r>
            <a:r>
              <a:rPr lang="en-US" sz="2000" dirty="0" err="1"/>
              <a:t>FreeFallVell</a:t>
            </a:r>
            <a:r>
              <a:rPr lang="en-US" sz="2000" dirty="0"/>
              <a:t>)to calculate and plot the velocity of the bungee jumper for t = 0-12, and save this function</a:t>
            </a:r>
          </a:p>
          <a:p>
            <a:pPr lvl="1"/>
            <a:r>
              <a:rPr lang="en-US" sz="2000" dirty="0"/>
              <a:t>Save and run the file</a:t>
            </a:r>
          </a:p>
          <a:p>
            <a:pPr lvl="1"/>
            <a:r>
              <a:rPr lang="en-US" sz="2000" dirty="0"/>
              <a:t>Call the function using the previous parameters.</a:t>
            </a:r>
          </a:p>
          <a:p>
            <a:pPr>
              <a:buFontTx/>
              <a:buNone/>
            </a:pPr>
            <a:endParaRPr lang="en-US" sz="800" dirty="0"/>
          </a:p>
          <a:p>
            <a:r>
              <a:rPr lang="en-US" sz="2000" dirty="0"/>
              <a:t>Solution:</a:t>
            </a:r>
          </a:p>
          <a:p>
            <a:pPr lvl="2">
              <a:buFontTx/>
              <a:buNone/>
            </a:pPr>
            <a:r>
              <a:rPr lang="en-US" sz="2000" dirty="0"/>
              <a:t>See page 44</a:t>
            </a:r>
          </a:p>
          <a:p>
            <a:pPr lvl="2">
              <a:buFontTx/>
              <a:buNone/>
            </a:pPr>
            <a:r>
              <a:rPr lang="en-US" sz="2000" dirty="0"/>
              <a:t>Include plotting commands</a:t>
            </a:r>
          </a:p>
          <a:p>
            <a:r>
              <a:rPr lang="en-US" sz="2000" dirty="0"/>
              <a:t>Question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What change can we make to the function so that the velocity values are displayed on the command line even if a semicolon is used when calling it? 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6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96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696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69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9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9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696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9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69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6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1066800"/>
          </a:xfrm>
        </p:spPr>
        <p:txBody>
          <a:bodyPr/>
          <a:lstStyle/>
          <a:p>
            <a:r>
              <a:rPr lang="en-US" dirty="0"/>
              <a:t>Help Comments</a:t>
            </a:r>
          </a:p>
        </p:txBody>
      </p:sp>
      <p:sp>
        <p:nvSpPr>
          <p:cNvPr id="169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If you include help comments at the beginning of a function file, then typing </a:t>
            </a:r>
            <a:r>
              <a:rPr lang="en-US" sz="2000" i="1">
                <a:solidFill>
                  <a:srgbClr val="FF3300"/>
                </a:solidFill>
              </a:rPr>
              <a:t>help funcname </a:t>
            </a:r>
            <a:r>
              <a:rPr lang="en-US" sz="2000"/>
              <a:t>will result in the comments being displayed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Only commented text appearing before any actual command will be displayed 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Type:</a:t>
            </a:r>
          </a:p>
          <a:p>
            <a:pPr lvl="1">
              <a:lnSpc>
                <a:spcPct val="90000"/>
              </a:lnSpc>
            </a:pPr>
            <a:r>
              <a:rPr lang="en-US" sz="1800" i="1">
                <a:solidFill>
                  <a:srgbClr val="FF3300"/>
                </a:solidFill>
              </a:rPr>
              <a:t>Help FreeFallVel</a:t>
            </a:r>
          </a:p>
          <a:p>
            <a:pPr lvl="1">
              <a:lnSpc>
                <a:spcPct val="90000"/>
              </a:lnSpc>
            </a:pPr>
            <a:endParaRPr lang="en-US" sz="2400" i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98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98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98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98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881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1463</TotalTime>
  <Words>1444</Words>
  <Application>Microsoft Office PowerPoint</Application>
  <PresentationFormat>On-screen Show (4:3)</PresentationFormat>
  <Paragraphs>225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Urban</vt:lpstr>
      <vt:lpstr> Programming with MATLAB</vt:lpstr>
      <vt:lpstr>Puzzle </vt:lpstr>
      <vt:lpstr>M-files</vt:lpstr>
      <vt:lpstr>Script Files</vt:lpstr>
      <vt:lpstr>Script Files - Example</vt:lpstr>
      <vt:lpstr>Function Files</vt:lpstr>
      <vt:lpstr>Function File Syntax</vt:lpstr>
      <vt:lpstr>Function Files - Example</vt:lpstr>
      <vt:lpstr>Help Comments</vt:lpstr>
      <vt:lpstr>Do it Yourself</vt:lpstr>
      <vt:lpstr>Subfunctions</vt:lpstr>
      <vt:lpstr>Input</vt:lpstr>
      <vt:lpstr>Do it Yourself</vt:lpstr>
      <vt:lpstr>Output</vt:lpstr>
      <vt:lpstr>Creating and Accessing Files</vt:lpstr>
      <vt:lpstr>Saving and Loading Example</vt:lpstr>
      <vt:lpstr>Nice to know</vt:lpstr>
      <vt:lpstr>Structured Programming</vt:lpstr>
      <vt:lpstr>Relational Operators</vt:lpstr>
      <vt:lpstr>Logical Operators</vt:lpstr>
      <vt:lpstr>Order of Operations</vt:lpstr>
      <vt:lpstr>Decisions</vt:lpstr>
      <vt:lpstr>Decisions Example</vt:lpstr>
      <vt:lpstr>Selections</vt:lpstr>
      <vt:lpstr>Selections Example</vt:lpstr>
      <vt:lpstr>Loops</vt:lpstr>
      <vt:lpstr>for Loops</vt:lpstr>
      <vt:lpstr>Vectorization</vt:lpstr>
      <vt:lpstr>while Loops</vt:lpstr>
      <vt:lpstr>Early Termination</vt:lpstr>
      <vt:lpstr>Nice to know</vt:lpstr>
      <vt:lpstr>Anonymous &amp; Inline Functions</vt:lpstr>
      <vt:lpstr>For-Loops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JCA3</cp:lastModifiedBy>
  <cp:revision>139</cp:revision>
  <dcterms:created xsi:type="dcterms:W3CDTF">2004-05-21T21:05:05Z</dcterms:created>
  <dcterms:modified xsi:type="dcterms:W3CDTF">2004-05-22T21:28:55Z</dcterms:modified>
</cp:coreProperties>
</file>