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322" r:id="rId3"/>
    <p:sldId id="323" r:id="rId4"/>
    <p:sldId id="324" r:id="rId5"/>
    <p:sldId id="325" r:id="rId6"/>
    <p:sldId id="326" r:id="rId7"/>
    <p:sldId id="327" r:id="rId8"/>
    <p:sldId id="328" r:id="rId9"/>
    <p:sldId id="329" r:id="rId10"/>
    <p:sldId id="330" r:id="rId11"/>
    <p:sldId id="331" r:id="rId12"/>
    <p:sldId id="336" r:id="rId13"/>
    <p:sldId id="332" r:id="rId14"/>
    <p:sldId id="333" r:id="rId15"/>
    <p:sldId id="334" r:id="rId16"/>
    <p:sldId id="33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9" autoAdjust="0"/>
    <p:restoredTop sz="94660"/>
  </p:normalViewPr>
  <p:slideViewPr>
    <p:cSldViewPr>
      <p:cViewPr>
        <p:scale>
          <a:sx n="75" d="100"/>
          <a:sy n="75" d="100"/>
        </p:scale>
        <p:origin x="-1710" y="-4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E74D8-0E2E-4A32-B93D-0FF7E90C1F2A}" type="datetimeFigureOut">
              <a:rPr lang="en-US" smtClean="0"/>
              <a:pPr/>
              <a:t>10/2/2013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0C273-807E-4E80-BE6A-B7046436F762}" type="slidenum">
              <a:rPr lang="en-US" smtClean="0"/>
              <a:pPr/>
              <a:t>‹#›</a:t>
            </a:fld>
            <a:endParaRPr lang="en-US"/>
          </a:p>
        </p:txBody>
      </p:sp>
    </p:spTree>
    <p:extLst>
      <p:ext uri="{BB962C8B-B14F-4D97-AF65-F5344CB8AC3E}">
        <p14:creationId xmlns:p14="http://schemas.microsoft.com/office/powerpoint/2010/main" val="249161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66525-174D-4DC0-A39E-1C718142F0E0}" type="slidenum">
              <a:rPr lang="en-US"/>
              <a:pPr/>
              <a:t>1</a:t>
            </a:fld>
            <a:endParaRPr lang="en-US"/>
          </a:p>
        </p:txBody>
      </p:sp>
      <p:sp>
        <p:nvSpPr>
          <p:cNvPr id="1490946" name="Rectangle 2"/>
          <p:cNvSpPr>
            <a:spLocks noGrp="1" noRot="1" noChangeAspect="1" noChangeArrowheads="1" noTextEdit="1"/>
          </p:cNvSpPr>
          <p:nvPr>
            <p:ph type="sldImg"/>
          </p:nvPr>
        </p:nvSpPr>
        <p:spPr>
          <a:ln/>
        </p:spPr>
      </p:sp>
      <p:sp>
        <p:nvSpPr>
          <p:cNvPr id="1490947" name="Rectangle 3"/>
          <p:cNvSpPr>
            <a:spLocks noGrp="1" noChangeArrowheads="1"/>
          </p:cNvSpPr>
          <p:nvPr>
            <p:ph type="body" idx="1"/>
          </p:nvPr>
        </p:nvSpPr>
        <p:spPr/>
        <p:txBody>
          <a:bodyPr/>
          <a:lstStyle/>
          <a:p>
            <a:pPr marL="228600" indent="-228600"/>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9F5630-88E3-469C-8249-C2189527C998}" type="slidenum">
              <a:rPr lang="en-US"/>
              <a:pPr/>
              <a:t>8</a:t>
            </a:fld>
            <a:endParaRPr lang="en-US"/>
          </a:p>
        </p:txBody>
      </p:sp>
      <p:sp>
        <p:nvSpPr>
          <p:cNvPr id="1829890" name="Rectangle 2"/>
          <p:cNvSpPr>
            <a:spLocks noGrp="1" noRot="1" noChangeAspect="1" noChangeArrowheads="1" noTextEdit="1"/>
          </p:cNvSpPr>
          <p:nvPr>
            <p:ph type="sldImg"/>
          </p:nvPr>
        </p:nvSpPr>
        <p:spPr>
          <a:ln/>
        </p:spPr>
      </p:sp>
      <p:sp>
        <p:nvSpPr>
          <p:cNvPr id="1829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A29581-5013-41B8-B6BA-4D67F961D72E}" type="slidenum">
              <a:rPr lang="en-US"/>
              <a:pPr/>
              <a:t>15</a:t>
            </a:fld>
            <a:endParaRPr lang="en-US"/>
          </a:p>
        </p:txBody>
      </p:sp>
      <p:sp>
        <p:nvSpPr>
          <p:cNvPr id="1839106" name="Rectangle 2"/>
          <p:cNvSpPr>
            <a:spLocks noGrp="1" noRot="1" noChangeAspect="1" noChangeArrowheads="1" noTextEdit="1"/>
          </p:cNvSpPr>
          <p:nvPr>
            <p:ph type="sldImg"/>
          </p:nvPr>
        </p:nvSpPr>
        <p:spPr>
          <a:ln/>
        </p:spPr>
      </p:sp>
      <p:sp>
        <p:nvSpPr>
          <p:cNvPr id="1839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3C1DBD-5364-49BC-B815-521B7C38157A}" type="slidenum">
              <a:rPr lang="en-US"/>
              <a:pPr/>
              <a:t>16</a:t>
            </a:fld>
            <a:endParaRPr lang="en-US"/>
          </a:p>
        </p:txBody>
      </p:sp>
      <p:sp>
        <p:nvSpPr>
          <p:cNvPr id="1841154" name="Rectangle 2"/>
          <p:cNvSpPr>
            <a:spLocks noGrp="1" noRot="1" noChangeAspect="1" noChangeArrowheads="1" noTextEdit="1"/>
          </p:cNvSpPr>
          <p:nvPr>
            <p:ph type="sldImg"/>
          </p:nvPr>
        </p:nvSpPr>
        <p:spPr>
          <a:ln/>
        </p:spPr>
      </p:sp>
      <p:sp>
        <p:nvSpPr>
          <p:cNvPr id="1841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90DA7D1-DD1B-4083-9D80-97ED816B9251}" type="datetimeFigureOut">
              <a:rPr lang="en-US" smtClean="0"/>
              <a:pPr/>
              <a:t>10/2/2013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0DA7D1-DD1B-4083-9D80-97ED816B9251}"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47900" y="457200"/>
            <a:ext cx="6743700" cy="384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 y="1066800"/>
            <a:ext cx="44958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00600" y="10668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00600" y="40386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365760" marR="0" indent="-256032" algn="l" defTabSz="914400" rtl="0" eaLnBrk="1" fontAlgn="auto" latinLnBrk="0" hangingPunct="1">
              <a:lnSpc>
                <a:spcPct val="100000"/>
              </a:lnSpc>
              <a:spcBef>
                <a:spcPts val="300"/>
              </a:spcBef>
              <a:spcAft>
                <a:spcPts val="0"/>
              </a:spcAft>
              <a:buClr>
                <a:srgbClr val="A04DA3"/>
              </a:buClr>
              <a:buSzTx/>
              <a:buFont typeface="Georgia"/>
              <a:buChar char="•"/>
              <a:tabLst/>
              <a:defRPr/>
            </a:lvl1pPr>
            <a:lvl5pPr marL="1389888" marR="0" indent="-182880" algn="l" defTabSz="914400" rtl="0" eaLnBrk="1" fontAlgn="auto" latinLnBrk="0" hangingPunct="1">
              <a:lnSpc>
                <a:spcPct val="100000"/>
              </a:lnSpc>
              <a:spcBef>
                <a:spcPts val="300"/>
              </a:spcBef>
              <a:spcAft>
                <a:spcPts val="0"/>
              </a:spcAft>
              <a:buClr>
                <a:schemeClr val="accent3"/>
              </a:buClr>
              <a:buSzTx/>
              <a:buFont typeface="Georgia"/>
              <a:buChar char="▫"/>
              <a:tabL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p>
          <a:p>
            <a:pPr marL="365760" marR="0" lvl="0" indent="-256032" algn="l" defTabSz="914400" rtl="0" eaLnBrk="1" fontAlgn="auto" latinLnBrk="0" hangingPunct="1">
              <a:lnSpc>
                <a:spcPct val="100000"/>
              </a:lnSpc>
              <a:spcBef>
                <a:spcPts val="300"/>
              </a:spcBef>
              <a:spcAft>
                <a:spcPts val="0"/>
              </a:spcAft>
              <a:buClr>
                <a:srgbClr val="A04DA3"/>
              </a:buClr>
              <a:buSzTx/>
              <a:buFont typeface="Georgia"/>
              <a:buChar char="•"/>
              <a:tabLst/>
              <a:defRPr/>
            </a:pPr>
            <a:r>
              <a:rPr kumimoji="0" lang="en-US" sz="28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lvl="4" eaLnBrk="1" latinLnBrk="0" hangingPunct="1"/>
            <a:endParaRPr kumimoji="0" lang="en-US" dirty="0"/>
          </a:p>
        </p:txBody>
      </p:sp>
      <p:sp>
        <p:nvSpPr>
          <p:cNvPr id="4" name="Date Placeholder 3"/>
          <p:cNvSpPr>
            <a:spLocks noGrp="1"/>
          </p:cNvSpPr>
          <p:nvPr>
            <p:ph type="dt" sz="half" idx="10"/>
          </p:nvPr>
        </p:nvSpPr>
        <p:spPr/>
        <p:txBody>
          <a:bodyPr/>
          <a:lstStyle/>
          <a:p>
            <a:fld id="{790DA7D1-DD1B-4083-9D80-97ED816B9251}"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0DA7D1-DD1B-4083-9D80-97ED816B9251}" type="datetimeFigureOut">
              <a:rPr lang="en-US" smtClean="0"/>
              <a:pPr/>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90DA7D1-DD1B-4083-9D80-97ED816B9251}" type="datetimeFigureOut">
              <a:rPr lang="en-US" smtClean="0"/>
              <a:pPr/>
              <a:t>10/2/2013</a:t>
            </a:fld>
            <a:endParaRPr lang="en-US"/>
          </a:p>
        </p:txBody>
      </p:sp>
      <p:sp>
        <p:nvSpPr>
          <p:cNvPr id="27" name="Slide Number Placeholder 26"/>
          <p:cNvSpPr>
            <a:spLocks noGrp="1"/>
          </p:cNvSpPr>
          <p:nvPr>
            <p:ph type="sldNum" sz="quarter" idx="11"/>
          </p:nvPr>
        </p:nvSpPr>
        <p:spPr/>
        <p:txBody>
          <a:bodyPr rtlCol="0"/>
          <a:lstStyle/>
          <a:p>
            <a:fld id="{9B8CE85F-7BC8-45AC-97E6-8D4DCDBD0D8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90DA7D1-DD1B-4083-9D80-97ED816B9251}" type="datetimeFigureOut">
              <a:rPr lang="en-US" smtClean="0"/>
              <a:pPr/>
              <a:t>10/2/2013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B8CE85F-7BC8-45AC-97E6-8D4DCDBD0D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A7D1-DD1B-4083-9D80-97ED816B9251}" type="datetimeFigureOut">
              <a:rPr lang="en-US" smtClean="0"/>
              <a:pPr/>
              <a:t>10/2/2013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DA7D1-DD1B-4083-9D80-97ED816B9251}"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0DA7D1-DD1B-4083-9D80-97ED816B9251}" type="datetimeFigureOut">
              <a:rPr lang="en-US" smtClean="0"/>
              <a:pPr/>
              <a:t>10/2/2013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CE85F-7BC8-45AC-97E6-8D4DCDBD0D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0DA7D1-DD1B-4083-9D80-97ED816B9251}" type="datetimeFigureOut">
              <a:rPr lang="en-US" smtClean="0"/>
              <a:pPr/>
              <a:t>10/2/2013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B8CE85F-7BC8-45AC-97E6-8D4DCDBD0D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3.xml"/><Relationship Id="rId7" Type="http://schemas.openxmlformats.org/officeDocument/2006/relationships/image" Target="../media/image12.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image" Target="../media/image13.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4.xml"/><Relationship Id="rId7" Type="http://schemas.openxmlformats.org/officeDocument/2006/relationships/image" Target="../media/image15.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 Id="rId9" Type="http://schemas.openxmlformats.org/officeDocument/2006/relationships/image" Target="../media/image16.w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Text Box 2"/>
          <p:cNvSpPr txBox="1">
            <a:spLocks noChangeArrowheads="1"/>
          </p:cNvSpPr>
          <p:nvPr/>
        </p:nvSpPr>
        <p:spPr bwMode="auto">
          <a:xfrm>
            <a:off x="228600" y="2133600"/>
            <a:ext cx="1600200" cy="304800"/>
          </a:xfrm>
          <a:prstGeom prst="rect">
            <a:avLst/>
          </a:prstGeom>
          <a:noFill/>
          <a:ln w="9525">
            <a:noFill/>
            <a:miter lim="800000"/>
            <a:headEnd/>
            <a:tailEnd/>
          </a:ln>
          <a:effectLst/>
        </p:spPr>
        <p:txBody>
          <a:bodyPr>
            <a:spAutoFit/>
          </a:bodyPr>
          <a:lstStyle/>
          <a:p>
            <a:pPr algn="l">
              <a:spcBef>
                <a:spcPct val="50000"/>
              </a:spcBef>
            </a:pPr>
            <a:endParaRPr lang="en-US" sz="1400">
              <a:effectLst>
                <a:outerShdw blurRad="38100" dist="38100" dir="2700000" algn="tl">
                  <a:srgbClr val="C0C0C0"/>
                </a:outerShdw>
              </a:effectLst>
              <a:latin typeface="Times New Roman" pitchFamily="18" charset="0"/>
            </a:endParaRPr>
          </a:p>
        </p:txBody>
      </p:sp>
      <p:sp>
        <p:nvSpPr>
          <p:cNvPr id="1489923" name="Rectangle 3"/>
          <p:cNvSpPr>
            <a:spLocks noGrp="1" noChangeArrowheads="1"/>
          </p:cNvSpPr>
          <p:nvPr>
            <p:ph type="ctrTitle"/>
          </p:nvPr>
        </p:nvSpPr>
        <p:spPr>
          <a:xfrm>
            <a:off x="762000" y="3581400"/>
            <a:ext cx="8382000" cy="1371600"/>
          </a:xfrm>
        </p:spPr>
        <p:txBody>
          <a:bodyPr>
            <a:normAutofit fontScale="90000"/>
          </a:bodyPr>
          <a:lstStyle/>
          <a:p>
            <a:r>
              <a:rPr lang="en-US" sz="2400" dirty="0" smtClean="0">
                <a:effectLst/>
              </a:rPr>
              <a:t> </a:t>
            </a:r>
            <a:br>
              <a:rPr lang="en-US" sz="2400" dirty="0" smtClean="0">
                <a:effectLst/>
              </a:rPr>
            </a:br>
            <a:r>
              <a:rPr lang="en-US" sz="2400" dirty="0" smtClean="0">
                <a:effectLst/>
              </a:rPr>
              <a:t>Lecture 9:</a:t>
            </a:r>
            <a:br>
              <a:rPr lang="en-US" sz="2400" dirty="0" smtClean="0">
                <a:effectLst/>
              </a:rPr>
            </a:br>
            <a:r>
              <a:rPr lang="en-US" sz="2400" dirty="0" smtClean="0">
                <a:effectLst/>
              </a:rPr>
              <a:t>Introduction to Matrix Inversion</a:t>
            </a:r>
            <a:br>
              <a:rPr lang="en-US" sz="2400" dirty="0" smtClean="0">
                <a:effectLst/>
              </a:rPr>
            </a:br>
            <a:r>
              <a:rPr lang="en-US" sz="2400" dirty="0" smtClean="0"/>
              <a:t>Gaussian Elimination</a:t>
            </a:r>
            <a:br>
              <a:rPr lang="en-US" sz="2400" dirty="0" smtClean="0"/>
            </a:br>
            <a:r>
              <a:rPr lang="en-US" sz="2400" dirty="0" smtClean="0"/>
              <a:t>Sections 2.4, 2.5, 2.6</a:t>
            </a:r>
            <a:r>
              <a:rPr lang="en-US" sz="2400" dirty="0" smtClean="0">
                <a:effectLst/>
              </a:rPr>
              <a:t/>
            </a:r>
            <a:br>
              <a:rPr lang="en-US" sz="2400" dirty="0" smtClean="0">
                <a:effectLst/>
              </a:rPr>
            </a:br>
            <a:r>
              <a:rPr lang="en-US" sz="2400" dirty="0" smtClean="0"/>
              <a:t/>
            </a:r>
            <a:br>
              <a:rPr lang="en-US" sz="2400" dirty="0" smtClean="0"/>
            </a:br>
            <a:r>
              <a:rPr lang="en-US" sz="2400" dirty="0" smtClean="0">
                <a:effectLst/>
              </a:rPr>
              <a:t/>
            </a:r>
            <a:br>
              <a:rPr lang="en-US" sz="2400" dirty="0" smtClean="0">
                <a:effectLst/>
              </a:rPr>
            </a:br>
            <a:r>
              <a:rPr lang="en-US" sz="2400" dirty="0" smtClean="0"/>
              <a:t>Sections 2.2.3, 2.3</a:t>
            </a:r>
            <a:r>
              <a:rPr lang="en-US" sz="2400" dirty="0">
                <a:effectLst/>
              </a:rPr>
              <a:t/>
            </a:r>
            <a:br>
              <a:rPr lang="en-US" sz="2400" dirty="0">
                <a:effectLst/>
              </a:rPr>
            </a:br>
            <a:endParaRPr lang="en-US" sz="2400" dirty="0">
              <a:effectLst/>
            </a:endParaRPr>
          </a:p>
        </p:txBody>
      </p:sp>
      <p:sp>
        <p:nvSpPr>
          <p:cNvPr id="1489926" name="Rectangle 6"/>
          <p:cNvSpPr>
            <a:spLocks noChangeArrowheads="1"/>
          </p:cNvSpPr>
          <p:nvPr/>
        </p:nvSpPr>
        <p:spPr bwMode="auto">
          <a:xfrm>
            <a:off x="2743200" y="1066800"/>
            <a:ext cx="6324600" cy="609600"/>
          </a:xfrm>
          <a:prstGeom prst="rect">
            <a:avLst/>
          </a:prstGeom>
          <a:no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986" name="Rectangle 2"/>
          <p:cNvSpPr>
            <a:spLocks noGrp="1" noChangeArrowheads="1"/>
          </p:cNvSpPr>
          <p:nvPr>
            <p:ph type="title"/>
          </p:nvPr>
        </p:nvSpPr>
        <p:spPr>
          <a:xfrm>
            <a:off x="0" y="533400"/>
            <a:ext cx="6743700" cy="384175"/>
          </a:xfrm>
        </p:spPr>
        <p:txBody>
          <a:bodyPr>
            <a:noAutofit/>
          </a:bodyPr>
          <a:lstStyle/>
          <a:p>
            <a:r>
              <a:rPr lang="en-US" sz="2800" dirty="0"/>
              <a:t>    </a:t>
            </a:r>
            <a:r>
              <a:rPr lang="en-US" sz="2800" dirty="0" smtClean="0"/>
              <a:t>Example: </a:t>
            </a:r>
            <a:r>
              <a:rPr lang="en-US" sz="2800" dirty="0"/>
              <a:t>Infinitely Many Solutions</a:t>
            </a:r>
          </a:p>
        </p:txBody>
      </p:sp>
      <p:sp>
        <p:nvSpPr>
          <p:cNvPr id="1833987" name="Rectangle 3"/>
          <p:cNvSpPr>
            <a:spLocks noGrp="1" noChangeArrowheads="1"/>
          </p:cNvSpPr>
          <p:nvPr>
            <p:ph type="body" sz="half" idx="1"/>
          </p:nvPr>
        </p:nvSpPr>
        <p:spPr>
          <a:xfrm>
            <a:off x="582613" y="1276350"/>
            <a:ext cx="4038600" cy="5057775"/>
          </a:xfrm>
        </p:spPr>
        <p:txBody>
          <a:bodyPr/>
          <a:lstStyle/>
          <a:p>
            <a:pPr marL="0" indent="0">
              <a:buFont typeface="Wingdings" pitchFamily="2" charset="2"/>
              <a:buNone/>
            </a:pPr>
            <a:r>
              <a:rPr lang="en-US" sz="2400" dirty="0"/>
              <a:t>Find all solutions of</a:t>
            </a:r>
            <a:r>
              <a:rPr lang="en-US" sz="2000" dirty="0"/>
              <a:t> </a:t>
            </a:r>
            <a:endParaRPr lang="en-US" sz="2000" i="1" dirty="0"/>
          </a:p>
        </p:txBody>
      </p:sp>
      <p:graphicFrame>
        <p:nvGraphicFramePr>
          <p:cNvPr id="1833988" name="Object 4"/>
          <p:cNvGraphicFramePr>
            <a:graphicFrameLocks noGrp="1" noChangeAspect="1"/>
          </p:cNvGraphicFramePr>
          <p:nvPr>
            <p:ph sz="quarter" idx="2"/>
          </p:nvPr>
        </p:nvGraphicFramePr>
        <p:xfrm>
          <a:off x="4267200" y="1295400"/>
          <a:ext cx="3598863" cy="1390650"/>
        </p:xfrm>
        <a:graphic>
          <a:graphicData uri="http://schemas.openxmlformats.org/presentationml/2006/ole">
            <mc:AlternateContent xmlns:mc="http://schemas.openxmlformats.org/markup-compatibility/2006">
              <mc:Choice xmlns:v="urn:schemas-microsoft-com:vml" Requires="v">
                <p:oleObj spid="_x0000_s83973" name="Equation" r:id="rId3" imgW="1841400" imgH="711000" progId="Equation.DSMT4">
                  <p:embed/>
                </p:oleObj>
              </mc:Choice>
              <mc:Fallback>
                <p:oleObj name="Equation" r:id="rId3" imgW="1841400" imgH="7110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295400"/>
                        <a:ext cx="3598863" cy="139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3989" name="Text Box 5"/>
          <p:cNvSpPr txBox="1">
            <a:spLocks noChangeArrowheads="1"/>
          </p:cNvSpPr>
          <p:nvPr/>
        </p:nvSpPr>
        <p:spPr bwMode="auto">
          <a:xfrm>
            <a:off x="4953000" y="4495800"/>
            <a:ext cx="3509963" cy="2057400"/>
          </a:xfrm>
          <a:prstGeom prst="rect">
            <a:avLst/>
          </a:prstGeom>
          <a:noFill/>
          <a:ln w="9525">
            <a:noFill/>
            <a:miter lim="800000"/>
            <a:headEnd/>
            <a:tailEnd/>
          </a:ln>
          <a:effectLst/>
        </p:spPr>
        <p:txBody>
          <a:bodyPr>
            <a:spAutoFit/>
          </a:bodyPr>
          <a:lstStyle/>
          <a:p>
            <a:pPr algn="l">
              <a:spcBef>
                <a:spcPct val="50000"/>
              </a:spcBef>
            </a:pPr>
            <a:r>
              <a:rPr lang="en-US" sz="2800" u="sng" dirty="0">
                <a:effectLst/>
                <a:latin typeface="Times New Roman" pitchFamily="18" charset="0"/>
                <a:cs typeface="Arial" charset="0"/>
              </a:rPr>
              <a:t>General Solution</a:t>
            </a:r>
          </a:p>
          <a:p>
            <a:pPr algn="l">
              <a:spcBef>
                <a:spcPct val="20000"/>
              </a:spcBef>
            </a:pPr>
            <a:r>
              <a:rPr lang="en-US" sz="2800" i="1" dirty="0">
                <a:effectLst/>
                <a:latin typeface="Times New Roman" pitchFamily="18" charset="0"/>
                <a:cs typeface="Arial" charset="0"/>
              </a:rPr>
              <a:t>z</a:t>
            </a:r>
            <a:r>
              <a:rPr lang="en-US" sz="2800" dirty="0">
                <a:effectLst/>
                <a:latin typeface="Times New Roman" pitchFamily="18" charset="0"/>
                <a:cs typeface="Arial" charset="0"/>
              </a:rPr>
              <a:t> = any real number</a:t>
            </a:r>
          </a:p>
          <a:p>
            <a:pPr algn="l">
              <a:spcBef>
                <a:spcPct val="20000"/>
              </a:spcBef>
            </a:pPr>
            <a:r>
              <a:rPr lang="en-US" sz="2800" i="1" dirty="0">
                <a:effectLst/>
                <a:latin typeface="Times New Roman" pitchFamily="18" charset="0"/>
                <a:cs typeface="Arial" charset="0"/>
              </a:rPr>
              <a:t>x</a:t>
            </a:r>
            <a:r>
              <a:rPr lang="en-US" sz="2800" dirty="0">
                <a:effectLst/>
                <a:latin typeface="Times New Roman" pitchFamily="18" charset="0"/>
                <a:cs typeface="Arial" charset="0"/>
              </a:rPr>
              <a:t> = 3 - 2</a:t>
            </a:r>
            <a:r>
              <a:rPr lang="en-US" sz="2800" i="1" dirty="0">
                <a:effectLst/>
                <a:latin typeface="Times New Roman" pitchFamily="18" charset="0"/>
                <a:cs typeface="Arial" charset="0"/>
              </a:rPr>
              <a:t>z</a:t>
            </a:r>
            <a:endParaRPr lang="en-US" sz="2800" dirty="0">
              <a:effectLst/>
              <a:latin typeface="Times New Roman" pitchFamily="18" charset="0"/>
              <a:cs typeface="Arial" charset="0"/>
            </a:endParaRPr>
          </a:p>
          <a:p>
            <a:pPr algn="l">
              <a:spcBef>
                <a:spcPct val="20000"/>
              </a:spcBef>
            </a:pPr>
            <a:r>
              <a:rPr lang="en-US" sz="2800" i="1" dirty="0">
                <a:effectLst/>
                <a:latin typeface="Times New Roman" pitchFamily="18" charset="0"/>
                <a:cs typeface="Arial" charset="0"/>
              </a:rPr>
              <a:t>y</a:t>
            </a:r>
            <a:r>
              <a:rPr lang="en-US" sz="2800" dirty="0">
                <a:effectLst/>
                <a:latin typeface="Times New Roman" pitchFamily="18" charset="0"/>
                <a:cs typeface="Arial" charset="0"/>
              </a:rPr>
              <a:t> = 1</a:t>
            </a:r>
            <a:endParaRPr lang="en-US" sz="2800" i="1" dirty="0">
              <a:effectLst/>
              <a:latin typeface="Times New Roman" pitchFamily="18" charset="0"/>
              <a:cs typeface="Arial" charset="0"/>
            </a:endParaRPr>
          </a:p>
        </p:txBody>
      </p:sp>
      <p:grpSp>
        <p:nvGrpSpPr>
          <p:cNvPr id="2" name="Group 6"/>
          <p:cNvGrpSpPr>
            <a:grpSpLocks/>
          </p:cNvGrpSpPr>
          <p:nvPr/>
        </p:nvGrpSpPr>
        <p:grpSpPr bwMode="auto">
          <a:xfrm>
            <a:off x="609600" y="2895600"/>
            <a:ext cx="7242175" cy="3063875"/>
            <a:chOff x="190" y="1584"/>
            <a:chExt cx="4562" cy="1930"/>
          </a:xfrm>
        </p:grpSpPr>
        <p:grpSp>
          <p:nvGrpSpPr>
            <p:cNvPr id="5" name="Group 9"/>
            <p:cNvGrpSpPr>
              <a:grpSpLocks/>
            </p:cNvGrpSpPr>
            <p:nvPr/>
          </p:nvGrpSpPr>
          <p:grpSpPr bwMode="auto">
            <a:xfrm>
              <a:off x="720" y="1584"/>
              <a:ext cx="4032" cy="966"/>
              <a:chOff x="532" y="1572"/>
              <a:chExt cx="4210" cy="1083"/>
            </a:xfrm>
          </p:grpSpPr>
          <p:graphicFrame>
            <p:nvGraphicFramePr>
              <p:cNvPr id="1833994" name="Object 10"/>
              <p:cNvGraphicFramePr>
                <a:graphicFrameLocks noChangeAspect="1"/>
              </p:cNvGraphicFramePr>
              <p:nvPr/>
            </p:nvGraphicFramePr>
            <p:xfrm>
              <a:off x="532" y="1572"/>
              <a:ext cx="4210" cy="1083"/>
            </p:xfrm>
            <a:graphic>
              <a:graphicData uri="http://schemas.openxmlformats.org/presentationml/2006/ole">
                <mc:AlternateContent xmlns:mc="http://schemas.openxmlformats.org/markup-compatibility/2006">
                  <mc:Choice xmlns:v="urn:schemas-microsoft-com:vml" Requires="v">
                    <p:oleObj spid="_x0000_s83974" name="Equation" r:id="rId5" imgW="3187440" imgH="711000" progId="Equation.DSMT4">
                      <p:embed/>
                    </p:oleObj>
                  </mc:Choice>
                  <mc:Fallback>
                    <p:oleObj name="Equation" r:id="rId5" imgW="3187440" imgH="71100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 y="1572"/>
                            <a:ext cx="4210" cy="10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3995" name="Line 11"/>
              <p:cNvSpPr>
                <a:spLocks noChangeShapeType="1"/>
              </p:cNvSpPr>
              <p:nvPr/>
            </p:nvSpPr>
            <p:spPr bwMode="auto">
              <a:xfrm>
                <a:off x="1632" y="1824"/>
                <a:ext cx="0" cy="715"/>
              </a:xfrm>
              <a:prstGeom prst="line">
                <a:avLst/>
              </a:prstGeom>
              <a:noFill/>
              <a:ln w="9525">
                <a:solidFill>
                  <a:schemeClr val="tx1"/>
                </a:solidFill>
                <a:round/>
                <a:headEnd/>
                <a:tailEnd/>
              </a:ln>
              <a:effectLst/>
            </p:spPr>
            <p:txBody>
              <a:bodyPr/>
              <a:lstStyle/>
              <a:p>
                <a:endParaRPr lang="en-US"/>
              </a:p>
            </p:txBody>
          </p:sp>
          <p:sp>
            <p:nvSpPr>
              <p:cNvPr id="1833996" name="Line 12"/>
              <p:cNvSpPr>
                <a:spLocks noChangeShapeType="1"/>
              </p:cNvSpPr>
              <p:nvPr/>
            </p:nvSpPr>
            <p:spPr bwMode="auto">
              <a:xfrm>
                <a:off x="4272" y="1824"/>
                <a:ext cx="0" cy="724"/>
              </a:xfrm>
              <a:prstGeom prst="line">
                <a:avLst/>
              </a:prstGeom>
              <a:noFill/>
              <a:ln w="9525">
                <a:solidFill>
                  <a:schemeClr val="tx1"/>
                </a:solidFill>
                <a:round/>
                <a:headEnd/>
                <a:tailEnd/>
              </a:ln>
              <a:effectLst/>
            </p:spPr>
            <p:txBody>
              <a:bodyPr/>
              <a:lstStyle/>
              <a:p>
                <a:endParaRPr lang="en-US"/>
              </a:p>
            </p:txBody>
          </p:sp>
        </p:grpSp>
        <p:grpSp>
          <p:nvGrpSpPr>
            <p:cNvPr id="6" name="Group 15"/>
            <p:cNvGrpSpPr>
              <a:grpSpLocks/>
            </p:cNvGrpSpPr>
            <p:nvPr/>
          </p:nvGrpSpPr>
          <p:grpSpPr bwMode="auto">
            <a:xfrm>
              <a:off x="190" y="2669"/>
              <a:ext cx="2129" cy="845"/>
              <a:chOff x="190" y="2669"/>
              <a:chExt cx="2129" cy="845"/>
            </a:xfrm>
          </p:grpSpPr>
          <p:graphicFrame>
            <p:nvGraphicFramePr>
              <p:cNvPr id="1834000" name="Object 16"/>
              <p:cNvGraphicFramePr>
                <a:graphicFrameLocks noChangeAspect="1"/>
              </p:cNvGraphicFramePr>
              <p:nvPr/>
            </p:nvGraphicFramePr>
            <p:xfrm>
              <a:off x="190" y="2669"/>
              <a:ext cx="2129" cy="845"/>
            </p:xfrm>
            <a:graphic>
              <a:graphicData uri="http://schemas.openxmlformats.org/presentationml/2006/ole">
                <mc:AlternateContent xmlns:mc="http://schemas.openxmlformats.org/markup-compatibility/2006">
                  <mc:Choice xmlns:v="urn:schemas-microsoft-com:vml" Requires="v">
                    <p:oleObj spid="_x0000_s83975" name="Equation" r:id="rId7" imgW="1790640" imgH="711000" progId="Equation.DSMT4">
                      <p:embed/>
                    </p:oleObj>
                  </mc:Choice>
                  <mc:Fallback>
                    <p:oleObj name="Equation" r:id="rId7" imgW="1790640" imgH="7110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 y="2669"/>
                            <a:ext cx="2129" cy="8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4001" name="Line 17"/>
              <p:cNvSpPr>
                <a:spLocks noChangeShapeType="1"/>
              </p:cNvSpPr>
              <p:nvPr/>
            </p:nvSpPr>
            <p:spPr bwMode="auto">
              <a:xfrm>
                <a:off x="2025" y="2723"/>
                <a:ext cx="0" cy="759"/>
              </a:xfrm>
              <a:prstGeom prst="line">
                <a:avLst/>
              </a:prstGeom>
              <a:noFill/>
              <a:ln w="9525">
                <a:solidFill>
                  <a:schemeClr val="tx1"/>
                </a:solidFill>
                <a:round/>
                <a:headEnd/>
                <a:tailEnd/>
              </a:ln>
              <a:effec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33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9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5010" name="Rectangle 2"/>
          <p:cNvSpPr>
            <a:spLocks noGrp="1" noChangeArrowheads="1"/>
          </p:cNvSpPr>
          <p:nvPr>
            <p:ph type="title"/>
          </p:nvPr>
        </p:nvSpPr>
        <p:spPr>
          <a:xfrm>
            <a:off x="304800" y="533400"/>
            <a:ext cx="6732588" cy="384175"/>
          </a:xfrm>
        </p:spPr>
        <p:txBody>
          <a:bodyPr>
            <a:normAutofit fontScale="90000"/>
          </a:bodyPr>
          <a:lstStyle/>
          <a:p>
            <a:r>
              <a:rPr lang="en-US" dirty="0"/>
              <a:t>Inconsistent System</a:t>
            </a:r>
          </a:p>
        </p:txBody>
      </p:sp>
      <p:sp>
        <p:nvSpPr>
          <p:cNvPr id="1835011" name="Rectangle 3"/>
          <p:cNvSpPr>
            <a:spLocks noGrp="1" noChangeArrowheads="1"/>
          </p:cNvSpPr>
          <p:nvPr>
            <p:ph type="body" idx="1"/>
          </p:nvPr>
        </p:nvSpPr>
        <p:spPr>
          <a:xfrm>
            <a:off x="152400" y="1066800"/>
            <a:ext cx="9144000" cy="3735388"/>
          </a:xfrm>
          <a:noFill/>
          <a:ln/>
        </p:spPr>
        <p:txBody>
          <a:bodyPr/>
          <a:lstStyle/>
          <a:p>
            <a:pPr marL="0" indent="0" algn="ctr">
              <a:buFont typeface="Wingdings" pitchFamily="2" charset="2"/>
              <a:buNone/>
            </a:pPr>
            <a:r>
              <a:rPr lang="en-US" dirty="0"/>
              <a:t>When using the Gaussian elimination method:</a:t>
            </a:r>
          </a:p>
          <a:p>
            <a:pPr marL="0" indent="0" algn="ctr">
              <a:buFont typeface="Wingdings" pitchFamily="2" charset="2"/>
              <a:buNone/>
            </a:pPr>
            <a:endParaRPr lang="en-US" dirty="0">
              <a:solidFill>
                <a:srgbClr val="FF3300"/>
              </a:solidFill>
            </a:endParaRPr>
          </a:p>
          <a:p>
            <a:pPr marL="0" indent="0" algn="ctr">
              <a:buFont typeface="Wingdings" pitchFamily="2" charset="2"/>
              <a:buNone/>
            </a:pPr>
            <a:r>
              <a:rPr lang="en-US" dirty="0">
                <a:solidFill>
                  <a:srgbClr val="FF3300"/>
                </a:solidFill>
              </a:rPr>
              <a:t> </a:t>
            </a:r>
            <a:r>
              <a:rPr lang="en-US" sz="2000" dirty="0">
                <a:solidFill>
                  <a:srgbClr val="FF3300"/>
                </a:solidFill>
              </a:rPr>
              <a:t>if a row of zeros occurs to the left of the vertical line and a nonzero number is to the right of the vertical line in the same row, then the system has no solution and is said to be </a:t>
            </a:r>
            <a:r>
              <a:rPr lang="en-US" sz="2000" i="1" dirty="0">
                <a:solidFill>
                  <a:srgbClr val="FF3300"/>
                </a:solidFill>
              </a:rPr>
              <a:t>inconsistent.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5010" name="Rectangle 2"/>
          <p:cNvSpPr>
            <a:spLocks noGrp="1" noChangeArrowheads="1"/>
          </p:cNvSpPr>
          <p:nvPr>
            <p:ph type="title"/>
          </p:nvPr>
        </p:nvSpPr>
        <p:spPr>
          <a:xfrm>
            <a:off x="304800" y="533400"/>
            <a:ext cx="6732588" cy="384175"/>
          </a:xfrm>
        </p:spPr>
        <p:txBody>
          <a:bodyPr>
            <a:normAutofit fontScale="90000"/>
          </a:bodyPr>
          <a:lstStyle/>
          <a:p>
            <a:r>
              <a:rPr lang="en-US" dirty="0" smtClean="0"/>
              <a:t>Singular/Nonsingular Matrix</a:t>
            </a:r>
            <a:endParaRPr lang="en-US" dirty="0"/>
          </a:p>
        </p:txBody>
      </p:sp>
      <p:sp>
        <p:nvSpPr>
          <p:cNvPr id="1835011" name="Rectangle 3"/>
          <p:cNvSpPr>
            <a:spLocks noGrp="1" noChangeArrowheads="1"/>
          </p:cNvSpPr>
          <p:nvPr>
            <p:ph type="body" idx="1"/>
          </p:nvPr>
        </p:nvSpPr>
        <p:spPr>
          <a:xfrm>
            <a:off x="0" y="1600200"/>
            <a:ext cx="9144000" cy="3735388"/>
          </a:xfrm>
          <a:noFill/>
          <a:ln/>
        </p:spPr>
        <p:txBody>
          <a:bodyPr/>
          <a:lstStyle/>
          <a:p>
            <a:r>
              <a:rPr lang="en-US" dirty="0" smtClean="0"/>
              <a:t>A square matrix A is nonsingular if and only if the equation Ax = b has a unique solution for every vector b. </a:t>
            </a:r>
          </a:p>
          <a:p>
            <a:endParaRPr lang="en-US" dirty="0" smtClean="0"/>
          </a:p>
          <a:p>
            <a:r>
              <a:rPr lang="en-US" dirty="0" smtClean="0"/>
              <a:t>It is singular otherwise. </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6034" name="Rectangle 2"/>
          <p:cNvSpPr>
            <a:spLocks noGrp="1" noChangeArrowheads="1"/>
          </p:cNvSpPr>
          <p:nvPr>
            <p:ph type="title"/>
          </p:nvPr>
        </p:nvSpPr>
        <p:spPr>
          <a:xfrm>
            <a:off x="0" y="381000"/>
            <a:ext cx="8534400" cy="384175"/>
          </a:xfrm>
        </p:spPr>
        <p:txBody>
          <a:bodyPr>
            <a:normAutofit fontScale="90000"/>
          </a:bodyPr>
          <a:lstStyle/>
          <a:p>
            <a:r>
              <a:rPr lang="en-US" dirty="0"/>
              <a:t>    </a:t>
            </a:r>
            <a:r>
              <a:rPr lang="en-US" dirty="0" smtClean="0"/>
              <a:t>Example: </a:t>
            </a:r>
            <a:r>
              <a:rPr lang="en-US" dirty="0"/>
              <a:t>Inconsistent System</a:t>
            </a:r>
          </a:p>
        </p:txBody>
      </p:sp>
      <p:sp>
        <p:nvSpPr>
          <p:cNvPr id="1836035" name="Rectangle 3"/>
          <p:cNvSpPr>
            <a:spLocks noGrp="1" noChangeArrowheads="1"/>
          </p:cNvSpPr>
          <p:nvPr>
            <p:ph type="body" sz="half" idx="1"/>
          </p:nvPr>
        </p:nvSpPr>
        <p:spPr>
          <a:xfrm>
            <a:off x="152400" y="1066800"/>
            <a:ext cx="4487863" cy="5791200"/>
          </a:xfrm>
        </p:spPr>
        <p:txBody>
          <a:bodyPr/>
          <a:lstStyle/>
          <a:p>
            <a:pPr marL="0" indent="0">
              <a:buFont typeface="Wingdings" pitchFamily="2" charset="2"/>
              <a:buNone/>
            </a:pPr>
            <a:r>
              <a:rPr lang="en-US" sz="2400"/>
              <a:t>Find all solutions of </a:t>
            </a:r>
            <a:endParaRPr lang="en-US" sz="2400" i="1"/>
          </a:p>
        </p:txBody>
      </p:sp>
      <p:graphicFrame>
        <p:nvGraphicFramePr>
          <p:cNvPr id="1836036" name="Object 4"/>
          <p:cNvGraphicFramePr>
            <a:graphicFrameLocks noGrp="1" noChangeAspect="1"/>
          </p:cNvGraphicFramePr>
          <p:nvPr>
            <p:ph sz="quarter" idx="2"/>
          </p:nvPr>
        </p:nvGraphicFramePr>
        <p:xfrm>
          <a:off x="3841750" y="1331913"/>
          <a:ext cx="3598863" cy="1352550"/>
        </p:xfrm>
        <a:graphic>
          <a:graphicData uri="http://schemas.openxmlformats.org/presentationml/2006/ole">
            <mc:AlternateContent xmlns:mc="http://schemas.openxmlformats.org/markup-compatibility/2006">
              <mc:Choice xmlns:v="urn:schemas-microsoft-com:vml" Requires="v">
                <p:oleObj spid="_x0000_s84997" name="Equation" r:id="rId3" imgW="1892160" imgH="711000" progId="Equation.DSMT4">
                  <p:embed/>
                </p:oleObj>
              </mc:Choice>
              <mc:Fallback>
                <p:oleObj name="Equation" r:id="rId3" imgW="1892160" imgH="7110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750" y="1331913"/>
                        <a:ext cx="3598863" cy="1352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
          <p:cNvGrpSpPr>
            <a:grpSpLocks/>
          </p:cNvGrpSpPr>
          <p:nvPr/>
        </p:nvGrpSpPr>
        <p:grpSpPr bwMode="auto">
          <a:xfrm>
            <a:off x="1855788" y="4432300"/>
            <a:ext cx="6661150" cy="1373188"/>
            <a:chOff x="1169" y="2792"/>
            <a:chExt cx="4196" cy="865"/>
          </a:xfrm>
        </p:grpSpPr>
        <p:sp>
          <p:nvSpPr>
            <p:cNvPr id="1836038" name="Rectangle 6"/>
            <p:cNvSpPr>
              <a:spLocks noChangeArrowheads="1"/>
            </p:cNvSpPr>
            <p:nvPr/>
          </p:nvSpPr>
          <p:spPr bwMode="auto">
            <a:xfrm>
              <a:off x="1169" y="3255"/>
              <a:ext cx="1231" cy="271"/>
            </a:xfrm>
            <a:prstGeom prst="rect">
              <a:avLst/>
            </a:prstGeom>
            <a:solidFill>
              <a:schemeClr val="accent1"/>
            </a:solidFill>
            <a:ln w="9525">
              <a:noFill/>
              <a:miter lim="800000"/>
              <a:headEnd/>
              <a:tailEnd/>
            </a:ln>
            <a:effectLst/>
          </p:spPr>
          <p:txBody>
            <a:bodyPr wrap="none" anchor="ctr"/>
            <a:lstStyle/>
            <a:p>
              <a:endParaRPr lang="en-US"/>
            </a:p>
          </p:txBody>
        </p:sp>
        <p:sp>
          <p:nvSpPr>
            <p:cNvPr id="1836039" name="Text Box 7"/>
            <p:cNvSpPr txBox="1">
              <a:spLocks noChangeArrowheads="1"/>
            </p:cNvSpPr>
            <p:nvPr/>
          </p:nvSpPr>
          <p:spPr bwMode="auto">
            <a:xfrm>
              <a:off x="3154" y="2792"/>
              <a:ext cx="2211" cy="865"/>
            </a:xfrm>
            <a:prstGeom prst="rect">
              <a:avLst/>
            </a:prstGeom>
            <a:noFill/>
            <a:ln w="9525">
              <a:noFill/>
              <a:miter lim="800000"/>
              <a:headEnd/>
              <a:tailEnd/>
            </a:ln>
            <a:effectLst/>
          </p:spPr>
          <p:txBody>
            <a:bodyPr>
              <a:spAutoFit/>
            </a:bodyPr>
            <a:lstStyle/>
            <a:p>
              <a:pPr algn="l">
                <a:spcBef>
                  <a:spcPct val="50000"/>
                </a:spcBef>
              </a:pPr>
              <a:r>
                <a:rPr lang="en-US" sz="2800">
                  <a:effectLst/>
                  <a:latin typeface="Times New Roman" pitchFamily="18" charset="0"/>
                  <a:cs typeface="Arial" charset="0"/>
                </a:rPr>
                <a:t>Because of the last row, the system is inconsistent.</a:t>
              </a:r>
              <a:endParaRPr lang="en-US" sz="2800" i="1">
                <a:effectLst/>
                <a:latin typeface="Times New Roman" pitchFamily="18" charset="0"/>
                <a:cs typeface="Arial" charset="0"/>
              </a:endParaRPr>
            </a:p>
          </p:txBody>
        </p:sp>
      </p:grpSp>
      <p:sp>
        <p:nvSpPr>
          <p:cNvPr id="1836040" name="Oval 8"/>
          <p:cNvSpPr>
            <a:spLocks noChangeArrowheads="1"/>
          </p:cNvSpPr>
          <p:nvPr/>
        </p:nvSpPr>
        <p:spPr bwMode="auto">
          <a:xfrm>
            <a:off x="1981200" y="2667000"/>
            <a:ext cx="444500" cy="485775"/>
          </a:xfrm>
          <a:prstGeom prst="ellipse">
            <a:avLst/>
          </a:prstGeom>
          <a:noFill/>
          <a:ln w="9525">
            <a:solidFill>
              <a:schemeClr val="tx1"/>
            </a:solidFill>
            <a:round/>
            <a:headEnd/>
            <a:tailEnd/>
          </a:ln>
          <a:effectLst/>
        </p:spPr>
        <p:txBody>
          <a:bodyPr wrap="none" anchor="ctr"/>
          <a:lstStyle/>
          <a:p>
            <a:endParaRPr lang="en-US"/>
          </a:p>
        </p:txBody>
      </p:sp>
      <p:grpSp>
        <p:nvGrpSpPr>
          <p:cNvPr id="3" name="Group 9"/>
          <p:cNvGrpSpPr>
            <a:grpSpLocks/>
          </p:cNvGrpSpPr>
          <p:nvPr/>
        </p:nvGrpSpPr>
        <p:grpSpPr bwMode="auto">
          <a:xfrm>
            <a:off x="304800" y="2514600"/>
            <a:ext cx="7748588" cy="3063875"/>
            <a:chOff x="145" y="1584"/>
            <a:chExt cx="4881" cy="1930"/>
          </a:xfrm>
        </p:grpSpPr>
        <p:graphicFrame>
          <p:nvGraphicFramePr>
            <p:cNvPr id="1836042" name="Object 10"/>
            <p:cNvGraphicFramePr>
              <a:graphicFrameLocks noChangeAspect="1"/>
            </p:cNvGraphicFramePr>
            <p:nvPr/>
          </p:nvGraphicFramePr>
          <p:xfrm>
            <a:off x="816" y="1584"/>
            <a:ext cx="4210" cy="1082"/>
          </p:xfrm>
          <a:graphic>
            <a:graphicData uri="http://schemas.openxmlformats.org/presentationml/2006/ole">
              <mc:AlternateContent xmlns:mc="http://schemas.openxmlformats.org/markup-compatibility/2006">
                <mc:Choice xmlns:v="urn:schemas-microsoft-com:vml" Requires="v">
                  <p:oleObj spid="_x0000_s84998" name="Equation" r:id="rId5" imgW="3187440" imgH="711000" progId="Equation.DSMT4">
                    <p:embed/>
                  </p:oleObj>
                </mc:Choice>
                <mc:Fallback>
                  <p:oleObj name="Equation" r:id="rId5" imgW="3187440" imgH="7110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 y="1584"/>
                          <a:ext cx="4210" cy="10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6043" name="Line 11"/>
            <p:cNvSpPr>
              <a:spLocks noChangeShapeType="1"/>
            </p:cNvSpPr>
            <p:nvPr/>
          </p:nvSpPr>
          <p:spPr bwMode="auto">
            <a:xfrm>
              <a:off x="1995" y="1782"/>
              <a:ext cx="0" cy="715"/>
            </a:xfrm>
            <a:prstGeom prst="line">
              <a:avLst/>
            </a:prstGeom>
            <a:noFill/>
            <a:ln w="9525">
              <a:solidFill>
                <a:schemeClr val="tx1"/>
              </a:solidFill>
              <a:round/>
              <a:headEnd/>
              <a:tailEnd/>
            </a:ln>
            <a:effectLst/>
          </p:spPr>
          <p:txBody>
            <a:bodyPr/>
            <a:lstStyle/>
            <a:p>
              <a:endParaRPr lang="en-US"/>
            </a:p>
          </p:txBody>
        </p:sp>
        <p:sp>
          <p:nvSpPr>
            <p:cNvPr id="1836044" name="Line 12"/>
            <p:cNvSpPr>
              <a:spLocks noChangeShapeType="1"/>
            </p:cNvSpPr>
            <p:nvPr/>
          </p:nvSpPr>
          <p:spPr bwMode="auto">
            <a:xfrm>
              <a:off x="4608" y="1824"/>
              <a:ext cx="0" cy="724"/>
            </a:xfrm>
            <a:prstGeom prst="line">
              <a:avLst/>
            </a:prstGeom>
            <a:noFill/>
            <a:ln w="9525">
              <a:solidFill>
                <a:schemeClr val="tx1"/>
              </a:solidFill>
              <a:round/>
              <a:headEnd/>
              <a:tailEnd/>
            </a:ln>
            <a:effectLst/>
          </p:spPr>
          <p:txBody>
            <a:bodyPr/>
            <a:lstStyle/>
            <a:p>
              <a:endParaRPr lang="en-US"/>
            </a:p>
          </p:txBody>
        </p:sp>
        <p:sp>
          <p:nvSpPr>
            <p:cNvPr id="1836045" name="Oval 13"/>
            <p:cNvSpPr>
              <a:spLocks noChangeArrowheads="1"/>
            </p:cNvSpPr>
            <p:nvPr/>
          </p:nvSpPr>
          <p:spPr bwMode="auto">
            <a:xfrm>
              <a:off x="3888" y="2064"/>
              <a:ext cx="271" cy="254"/>
            </a:xfrm>
            <a:prstGeom prst="ellipse">
              <a:avLst/>
            </a:prstGeom>
            <a:noFill/>
            <a:ln w="9525">
              <a:solidFill>
                <a:schemeClr val="tx1"/>
              </a:solidFill>
              <a:round/>
              <a:headEnd/>
              <a:tailEnd/>
            </a:ln>
            <a:effectLst/>
          </p:spPr>
          <p:txBody>
            <a:bodyPr wrap="none" anchor="ctr"/>
            <a:lstStyle/>
            <a:p>
              <a:endParaRPr lang="en-US"/>
            </a:p>
          </p:txBody>
        </p:sp>
        <p:grpSp>
          <p:nvGrpSpPr>
            <p:cNvPr id="4" name="Group 14"/>
            <p:cNvGrpSpPr>
              <a:grpSpLocks/>
            </p:cNvGrpSpPr>
            <p:nvPr/>
          </p:nvGrpSpPr>
          <p:grpSpPr bwMode="auto">
            <a:xfrm>
              <a:off x="145" y="2669"/>
              <a:ext cx="2220" cy="845"/>
              <a:chOff x="145" y="2669"/>
              <a:chExt cx="2220" cy="845"/>
            </a:xfrm>
          </p:grpSpPr>
          <p:graphicFrame>
            <p:nvGraphicFramePr>
              <p:cNvPr id="1836047" name="Object 15"/>
              <p:cNvGraphicFramePr>
                <a:graphicFrameLocks noChangeAspect="1"/>
              </p:cNvGraphicFramePr>
              <p:nvPr/>
            </p:nvGraphicFramePr>
            <p:xfrm>
              <a:off x="145" y="2669"/>
              <a:ext cx="2220" cy="845"/>
            </p:xfrm>
            <a:graphic>
              <a:graphicData uri="http://schemas.openxmlformats.org/presentationml/2006/ole">
                <mc:AlternateContent xmlns:mc="http://schemas.openxmlformats.org/markup-compatibility/2006">
                  <mc:Choice xmlns:v="urn:schemas-microsoft-com:vml" Requires="v">
                    <p:oleObj spid="_x0000_s84999" name="Equation" r:id="rId7" imgW="1866600" imgH="711000" progId="Equation.DSMT4">
                      <p:embed/>
                    </p:oleObj>
                  </mc:Choice>
                  <mc:Fallback>
                    <p:oleObj name="Equation" r:id="rId7" imgW="1866600" imgH="7110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 y="2669"/>
                            <a:ext cx="2220" cy="8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6048" name="Line 16"/>
              <p:cNvSpPr>
                <a:spLocks noChangeShapeType="1"/>
              </p:cNvSpPr>
              <p:nvPr/>
            </p:nvSpPr>
            <p:spPr bwMode="auto">
              <a:xfrm>
                <a:off x="2025" y="2723"/>
                <a:ext cx="0" cy="759"/>
              </a:xfrm>
              <a:prstGeom prst="line">
                <a:avLst/>
              </a:prstGeom>
              <a:noFill/>
              <a:ln w="9525">
                <a:solidFill>
                  <a:schemeClr val="tx1"/>
                </a:solidFill>
                <a:round/>
                <a:headEnd/>
                <a:tailEnd/>
              </a:ln>
              <a:effec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36040"/>
                                        </p:tgtEl>
                                        <p:attrNameLst>
                                          <p:attrName>style.visibility</p:attrName>
                                        </p:attrNameLst>
                                      </p:cBhvr>
                                      <p:to>
                                        <p:strVal val="visible"/>
                                      </p:to>
                                    </p:set>
                                    <p:animEffect transition="in" filter="checkerboard(across)">
                                      <p:cBhvr>
                                        <p:cTn id="7" dur="500"/>
                                        <p:tgtEl>
                                          <p:spTgt spid="1836040"/>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60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7058" name="Rectangle 2"/>
          <p:cNvSpPr>
            <a:spLocks noGrp="1" noChangeArrowheads="1"/>
          </p:cNvSpPr>
          <p:nvPr>
            <p:ph type="title"/>
          </p:nvPr>
        </p:nvSpPr>
        <p:spPr>
          <a:xfrm>
            <a:off x="0" y="457200"/>
            <a:ext cx="8180387" cy="384175"/>
          </a:xfrm>
        </p:spPr>
        <p:txBody>
          <a:bodyPr>
            <a:normAutofit fontScale="90000"/>
          </a:bodyPr>
          <a:lstStyle/>
          <a:p>
            <a:r>
              <a:rPr lang="en-US" dirty="0"/>
              <a:t>Gauss-Jordan Method for Inverses</a:t>
            </a:r>
          </a:p>
        </p:txBody>
      </p:sp>
      <p:sp>
        <p:nvSpPr>
          <p:cNvPr id="1837059" name="Rectangle 3"/>
          <p:cNvSpPr>
            <a:spLocks noGrp="1" noChangeArrowheads="1"/>
          </p:cNvSpPr>
          <p:nvPr>
            <p:ph type="body" idx="1"/>
          </p:nvPr>
        </p:nvSpPr>
        <p:spPr>
          <a:xfrm>
            <a:off x="609600" y="1066800"/>
            <a:ext cx="8305800" cy="5449888"/>
          </a:xfrm>
          <a:noFill/>
          <a:ln/>
        </p:spPr>
        <p:txBody>
          <a:bodyPr/>
          <a:lstStyle/>
          <a:p>
            <a:pPr marL="609600" indent="-609600"/>
            <a:r>
              <a:rPr lang="en-US" sz="2400"/>
              <a:t>Step 1: Write down the matrix </a:t>
            </a:r>
            <a:r>
              <a:rPr lang="en-US" sz="2400" i="1"/>
              <a:t>A</a:t>
            </a:r>
            <a:r>
              <a:rPr lang="en-US" sz="2400"/>
              <a:t>, and on its right write an identity matrix of the same size.</a:t>
            </a:r>
          </a:p>
          <a:p>
            <a:pPr marL="609600" indent="-609600"/>
            <a:endParaRPr lang="en-US" sz="2400"/>
          </a:p>
          <a:p>
            <a:pPr marL="609600" indent="-609600"/>
            <a:r>
              <a:rPr lang="en-US" sz="2400"/>
              <a:t>Step 2: Perform elementary row operations on the left-hand matrix so as to transform it into an identity matrix. These same operations are performed on the right-hand matrix.</a:t>
            </a:r>
          </a:p>
          <a:p>
            <a:pPr marL="609600" indent="-609600"/>
            <a:endParaRPr lang="en-US" sz="2400"/>
          </a:p>
          <a:p>
            <a:pPr marL="609600" indent="-609600"/>
            <a:r>
              <a:rPr lang="en-US" sz="2400"/>
              <a:t>Step 3: When the matrix on the left becomes an identity matrix, the matrix on the right is the desired inverse.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70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7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70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Oval 2"/>
          <p:cNvSpPr>
            <a:spLocks noChangeArrowheads="1"/>
          </p:cNvSpPr>
          <p:nvPr/>
        </p:nvSpPr>
        <p:spPr bwMode="auto">
          <a:xfrm>
            <a:off x="3048000" y="5210175"/>
            <a:ext cx="415925" cy="415925"/>
          </a:xfrm>
          <a:prstGeom prst="ellipse">
            <a:avLst/>
          </a:prstGeom>
          <a:solidFill>
            <a:schemeClr val="accent1"/>
          </a:solidFill>
          <a:ln w="9525">
            <a:noFill/>
            <a:round/>
            <a:headEnd/>
            <a:tailEnd/>
          </a:ln>
          <a:effectLst/>
        </p:spPr>
        <p:txBody>
          <a:bodyPr wrap="none" anchor="ctr"/>
          <a:lstStyle/>
          <a:p>
            <a:endParaRPr lang="en-US"/>
          </a:p>
        </p:txBody>
      </p:sp>
      <p:sp>
        <p:nvSpPr>
          <p:cNvPr id="1838083" name="Oval 3"/>
          <p:cNvSpPr>
            <a:spLocks noChangeArrowheads="1"/>
          </p:cNvSpPr>
          <p:nvPr/>
        </p:nvSpPr>
        <p:spPr bwMode="auto">
          <a:xfrm>
            <a:off x="2909888" y="2932113"/>
            <a:ext cx="415925" cy="428625"/>
          </a:xfrm>
          <a:prstGeom prst="ellipse">
            <a:avLst/>
          </a:prstGeom>
          <a:solidFill>
            <a:schemeClr val="accent1"/>
          </a:solidFill>
          <a:ln w="9525">
            <a:noFill/>
            <a:round/>
            <a:headEnd/>
            <a:tailEnd/>
          </a:ln>
          <a:effectLst/>
        </p:spPr>
        <p:txBody>
          <a:bodyPr wrap="none" anchor="ctr"/>
          <a:lstStyle/>
          <a:p>
            <a:endParaRPr lang="en-US"/>
          </a:p>
        </p:txBody>
      </p:sp>
      <p:sp>
        <p:nvSpPr>
          <p:cNvPr id="1838084" name="Rectangle 4"/>
          <p:cNvSpPr>
            <a:spLocks noGrp="1" noChangeArrowheads="1"/>
          </p:cNvSpPr>
          <p:nvPr>
            <p:ph type="title"/>
          </p:nvPr>
        </p:nvSpPr>
        <p:spPr>
          <a:xfrm>
            <a:off x="0" y="533400"/>
            <a:ext cx="6743700" cy="384175"/>
          </a:xfrm>
        </p:spPr>
        <p:txBody>
          <a:bodyPr>
            <a:normAutofit fontScale="90000"/>
          </a:bodyPr>
          <a:lstStyle/>
          <a:p>
            <a:r>
              <a:rPr lang="en-US" dirty="0"/>
              <a:t>    </a:t>
            </a:r>
            <a:r>
              <a:rPr lang="en-US" dirty="0" smtClean="0"/>
              <a:t>Example: </a:t>
            </a:r>
            <a:r>
              <a:rPr lang="en-US" dirty="0"/>
              <a:t>Inverses</a:t>
            </a:r>
          </a:p>
        </p:txBody>
      </p:sp>
      <p:sp>
        <p:nvSpPr>
          <p:cNvPr id="1838085" name="Rectangle 5"/>
          <p:cNvSpPr>
            <a:spLocks noGrp="1" noChangeArrowheads="1"/>
          </p:cNvSpPr>
          <p:nvPr>
            <p:ph type="body" sz="half" idx="1"/>
          </p:nvPr>
        </p:nvSpPr>
        <p:spPr>
          <a:xfrm>
            <a:off x="152400" y="1576388"/>
            <a:ext cx="4487863" cy="1363662"/>
          </a:xfrm>
        </p:spPr>
        <p:txBody>
          <a:bodyPr/>
          <a:lstStyle/>
          <a:p>
            <a:pPr marL="0" indent="0">
              <a:buFont typeface="Wingdings" pitchFamily="2" charset="2"/>
              <a:buNone/>
            </a:pPr>
            <a:r>
              <a:rPr lang="en-US" sz="2400"/>
              <a:t>Find the inverse of</a:t>
            </a:r>
            <a:endParaRPr lang="en-US" sz="2400">
              <a:solidFill>
                <a:schemeClr val="tx2"/>
              </a:solidFill>
            </a:endParaRPr>
          </a:p>
        </p:txBody>
      </p:sp>
      <p:graphicFrame>
        <p:nvGraphicFramePr>
          <p:cNvPr id="1838086" name="Object 6"/>
          <p:cNvGraphicFramePr>
            <a:graphicFrameLocks noGrp="1" noChangeAspect="1"/>
          </p:cNvGraphicFramePr>
          <p:nvPr>
            <p:ph sz="quarter" idx="2"/>
          </p:nvPr>
        </p:nvGraphicFramePr>
        <p:xfrm>
          <a:off x="4114800" y="1127125"/>
          <a:ext cx="2114550" cy="1557338"/>
        </p:xfrm>
        <a:graphic>
          <a:graphicData uri="http://schemas.openxmlformats.org/presentationml/2006/ole">
            <mc:AlternateContent xmlns:mc="http://schemas.openxmlformats.org/markup-compatibility/2006">
              <mc:Choice xmlns:v="urn:schemas-microsoft-com:vml" Requires="v">
                <p:oleObj spid="_x0000_s86021" name="Equation" r:id="rId4" imgW="1079280" imgH="711000" progId="Equation.DSMT4">
                  <p:embed/>
                </p:oleObj>
              </mc:Choice>
              <mc:Fallback>
                <p:oleObj name="Equation" r:id="rId4" imgW="1079280" imgH="7110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1127125"/>
                        <a:ext cx="2114550" cy="155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8087" name="Text Box 7"/>
          <p:cNvSpPr txBox="1">
            <a:spLocks noChangeArrowheads="1"/>
          </p:cNvSpPr>
          <p:nvPr/>
        </p:nvSpPr>
        <p:spPr bwMode="auto">
          <a:xfrm>
            <a:off x="530225" y="3009900"/>
            <a:ext cx="1323975" cy="579438"/>
          </a:xfrm>
          <a:prstGeom prst="rect">
            <a:avLst/>
          </a:prstGeom>
          <a:noFill/>
          <a:ln w="9525">
            <a:noFill/>
            <a:miter lim="800000"/>
            <a:headEnd/>
            <a:tailEnd/>
          </a:ln>
          <a:effectLst/>
        </p:spPr>
        <p:txBody>
          <a:bodyPr wrap="none">
            <a:spAutoFit/>
          </a:bodyPr>
          <a:lstStyle/>
          <a:p>
            <a:pPr algn="l"/>
            <a:r>
              <a:rPr lang="en-US" sz="3200">
                <a:effectLst/>
                <a:latin typeface="Times New Roman" pitchFamily="18" charset="0"/>
                <a:cs typeface="Arial" charset="0"/>
              </a:rPr>
              <a:t>Step 1:</a:t>
            </a:r>
          </a:p>
        </p:txBody>
      </p:sp>
      <p:graphicFrame>
        <p:nvGraphicFramePr>
          <p:cNvPr id="1838088" name="Object 8"/>
          <p:cNvGraphicFramePr>
            <a:graphicFrameLocks noChangeAspect="1"/>
          </p:cNvGraphicFramePr>
          <p:nvPr/>
        </p:nvGraphicFramePr>
        <p:xfrm>
          <a:off x="2276475" y="4414838"/>
          <a:ext cx="4167188" cy="2011362"/>
        </p:xfrm>
        <a:graphic>
          <a:graphicData uri="http://schemas.openxmlformats.org/presentationml/2006/ole">
            <mc:AlternateContent xmlns:mc="http://schemas.openxmlformats.org/markup-compatibility/2006">
              <mc:Choice xmlns:v="urn:schemas-microsoft-com:vml" Requires="v">
                <p:oleObj spid="_x0000_s86022" name="Equation" r:id="rId6" imgW="1841400" imgH="888840" progId="Equation.DSMT4">
                  <p:embed/>
                </p:oleObj>
              </mc:Choice>
              <mc:Fallback>
                <p:oleObj name="Equation" r:id="rId6" imgW="1841400" imgH="8888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6475" y="4414838"/>
                        <a:ext cx="4167188" cy="201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8089" name="Text Box 9"/>
          <p:cNvSpPr txBox="1">
            <a:spLocks noChangeArrowheads="1"/>
          </p:cNvSpPr>
          <p:nvPr/>
        </p:nvSpPr>
        <p:spPr bwMode="auto">
          <a:xfrm>
            <a:off x="546100" y="4491038"/>
            <a:ext cx="1323975" cy="579437"/>
          </a:xfrm>
          <a:prstGeom prst="rect">
            <a:avLst/>
          </a:prstGeom>
          <a:noFill/>
          <a:ln w="9525">
            <a:noFill/>
            <a:miter lim="800000"/>
            <a:headEnd/>
            <a:tailEnd/>
          </a:ln>
          <a:effectLst/>
        </p:spPr>
        <p:txBody>
          <a:bodyPr wrap="none">
            <a:spAutoFit/>
          </a:bodyPr>
          <a:lstStyle/>
          <a:p>
            <a:pPr algn="l"/>
            <a:r>
              <a:rPr lang="en-US" sz="3200">
                <a:effectLst/>
                <a:latin typeface="Times New Roman" pitchFamily="18" charset="0"/>
                <a:cs typeface="Arial" charset="0"/>
              </a:rPr>
              <a:t>Step 2:</a:t>
            </a:r>
          </a:p>
        </p:txBody>
      </p:sp>
      <p:graphicFrame>
        <p:nvGraphicFramePr>
          <p:cNvPr id="1838090" name="Object 10"/>
          <p:cNvGraphicFramePr>
            <a:graphicFrameLocks noGrp="1" noChangeAspect="1"/>
          </p:cNvGraphicFramePr>
          <p:nvPr>
            <p:ph sz="quarter" idx="3"/>
          </p:nvPr>
        </p:nvGraphicFramePr>
        <p:xfrm>
          <a:off x="2951163" y="2681288"/>
          <a:ext cx="3068637" cy="1897062"/>
        </p:xfrm>
        <a:graphic>
          <a:graphicData uri="http://schemas.openxmlformats.org/presentationml/2006/ole">
            <mc:AlternateContent xmlns:mc="http://schemas.openxmlformats.org/markup-compatibility/2006">
              <mc:Choice xmlns:v="urn:schemas-microsoft-com:vml" Requires="v">
                <p:oleObj spid="_x0000_s86023" name="Equation" r:id="rId8" imgW="1371600" imgH="736560" progId="Equation.DSMT4">
                  <p:embed/>
                </p:oleObj>
              </mc:Choice>
              <mc:Fallback>
                <p:oleObj name="Equation" r:id="rId8" imgW="1371600" imgH="7365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51163" y="2681288"/>
                        <a:ext cx="3068637" cy="189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80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380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3808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3808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3808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38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8082" grpId="0" animBg="1"/>
      <p:bldP spid="1838083" grpId="0" animBg="1"/>
      <p:bldP spid="1838087" grpId="0"/>
      <p:bldP spid="183808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0130" name="Oval 2"/>
          <p:cNvSpPr>
            <a:spLocks noChangeArrowheads="1"/>
          </p:cNvSpPr>
          <p:nvPr/>
        </p:nvSpPr>
        <p:spPr bwMode="auto">
          <a:xfrm>
            <a:off x="1620838" y="2732088"/>
            <a:ext cx="652462" cy="677862"/>
          </a:xfrm>
          <a:prstGeom prst="ellipse">
            <a:avLst/>
          </a:prstGeom>
          <a:solidFill>
            <a:schemeClr val="accent1"/>
          </a:solidFill>
          <a:ln w="9525">
            <a:noFill/>
            <a:round/>
            <a:headEnd/>
            <a:tailEnd/>
          </a:ln>
          <a:effectLst/>
        </p:spPr>
        <p:txBody>
          <a:bodyPr wrap="none" anchor="ctr"/>
          <a:lstStyle/>
          <a:p>
            <a:endParaRPr lang="en-US"/>
          </a:p>
        </p:txBody>
      </p:sp>
      <p:graphicFrame>
        <p:nvGraphicFramePr>
          <p:cNvPr id="1840131" name="Object 3"/>
          <p:cNvGraphicFramePr>
            <a:graphicFrameLocks noChangeAspect="1"/>
          </p:cNvGraphicFramePr>
          <p:nvPr/>
        </p:nvGraphicFramePr>
        <p:xfrm>
          <a:off x="560388" y="1463675"/>
          <a:ext cx="3995737" cy="2011363"/>
        </p:xfrm>
        <a:graphic>
          <a:graphicData uri="http://schemas.openxmlformats.org/presentationml/2006/ole">
            <mc:AlternateContent xmlns:mc="http://schemas.openxmlformats.org/markup-compatibility/2006">
              <mc:Choice xmlns:v="urn:schemas-microsoft-com:vml" Requires="v">
                <p:oleObj spid="_x0000_s87045" name="Equation" r:id="rId4" imgW="1765080" imgH="888840" progId="Equation.DSMT4">
                  <p:embed/>
                </p:oleObj>
              </mc:Choice>
              <mc:Fallback>
                <p:oleObj name="Equation" r:id="rId4" imgW="1765080" imgH="8888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388" y="1463675"/>
                        <a:ext cx="3995737" cy="2011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0132" name="Rectangle 4"/>
          <p:cNvSpPr>
            <a:spLocks noGrp="1" noChangeArrowheads="1"/>
          </p:cNvSpPr>
          <p:nvPr>
            <p:ph type="title"/>
          </p:nvPr>
        </p:nvSpPr>
        <p:spPr>
          <a:xfrm>
            <a:off x="-228600" y="381000"/>
            <a:ext cx="8229600" cy="1066800"/>
          </a:xfrm>
        </p:spPr>
        <p:txBody>
          <a:bodyPr/>
          <a:lstStyle/>
          <a:p>
            <a:r>
              <a:rPr lang="en-US" dirty="0"/>
              <a:t>    </a:t>
            </a:r>
            <a:r>
              <a:rPr lang="en-US" dirty="0" smtClean="0"/>
              <a:t>Example: </a:t>
            </a:r>
            <a:r>
              <a:rPr lang="en-US" dirty="0"/>
              <a:t>Inverses </a:t>
            </a:r>
            <a:r>
              <a:rPr lang="en-US" dirty="0" smtClean="0"/>
              <a:t>(cont’d)</a:t>
            </a:r>
            <a:endParaRPr lang="en-US" dirty="0"/>
          </a:p>
        </p:txBody>
      </p:sp>
      <p:graphicFrame>
        <p:nvGraphicFramePr>
          <p:cNvPr id="1840133" name="Object 5"/>
          <p:cNvGraphicFramePr>
            <a:graphicFrameLocks noGrp="1" noChangeAspect="1"/>
          </p:cNvGraphicFramePr>
          <p:nvPr>
            <p:ph sz="half" idx="1"/>
          </p:nvPr>
        </p:nvGraphicFramePr>
        <p:xfrm>
          <a:off x="309563" y="3811588"/>
          <a:ext cx="4146550" cy="2289175"/>
        </p:xfrm>
        <a:graphic>
          <a:graphicData uri="http://schemas.openxmlformats.org/presentationml/2006/ole">
            <mc:AlternateContent xmlns:mc="http://schemas.openxmlformats.org/markup-compatibility/2006">
              <mc:Choice xmlns:v="urn:schemas-microsoft-com:vml" Requires="v">
                <p:oleObj spid="_x0000_s87046" name="Equation" r:id="rId6" imgW="1536480" imgH="736560" progId="Equation.DSMT4">
                  <p:embed/>
                </p:oleObj>
              </mc:Choice>
              <mc:Fallback>
                <p:oleObj name="Equation" r:id="rId6" imgW="1536480" imgH="7365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9563" y="3811588"/>
                        <a:ext cx="4146550" cy="228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0134" name="Object 6"/>
          <p:cNvGraphicFramePr>
            <a:graphicFrameLocks noGrp="1" noChangeAspect="1"/>
          </p:cNvGraphicFramePr>
          <p:nvPr>
            <p:ph sz="half" idx="2"/>
          </p:nvPr>
        </p:nvGraphicFramePr>
        <p:xfrm>
          <a:off x="5505450" y="2497138"/>
          <a:ext cx="3498850" cy="2212975"/>
        </p:xfrm>
        <a:graphic>
          <a:graphicData uri="http://schemas.openxmlformats.org/presentationml/2006/ole">
            <mc:AlternateContent xmlns:mc="http://schemas.openxmlformats.org/markup-compatibility/2006">
              <mc:Choice xmlns:v="urn:schemas-microsoft-com:vml" Requires="v">
                <p:oleObj spid="_x0000_s87047" name="Equation" r:id="rId8" imgW="1295280" imgH="711000" progId="Equation.DSMT4">
                  <p:embed/>
                </p:oleObj>
              </mc:Choice>
              <mc:Fallback>
                <p:oleObj name="Equation" r:id="rId8" imgW="1295280" imgH="7110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05450" y="2497138"/>
                        <a:ext cx="3498850" cy="221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0135" name="Text Box 7"/>
          <p:cNvSpPr txBox="1">
            <a:spLocks noChangeArrowheads="1"/>
          </p:cNvSpPr>
          <p:nvPr/>
        </p:nvSpPr>
        <p:spPr bwMode="auto">
          <a:xfrm>
            <a:off x="5559425" y="1930400"/>
            <a:ext cx="1323975" cy="579438"/>
          </a:xfrm>
          <a:prstGeom prst="rect">
            <a:avLst/>
          </a:prstGeom>
          <a:noFill/>
          <a:ln w="9525">
            <a:noFill/>
            <a:miter lim="800000"/>
            <a:headEnd/>
            <a:tailEnd/>
          </a:ln>
          <a:effectLst/>
        </p:spPr>
        <p:txBody>
          <a:bodyPr wrap="none">
            <a:spAutoFit/>
          </a:bodyPr>
          <a:lstStyle/>
          <a:p>
            <a:pPr algn="l"/>
            <a:r>
              <a:rPr lang="en-US" sz="3200">
                <a:effectLst/>
                <a:latin typeface="Times New Roman" pitchFamily="18" charset="0"/>
                <a:cs typeface="Arial" charset="0"/>
              </a:rPr>
              <a:t>Step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013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499"/>
                                          </p:stCondLst>
                                        </p:cTn>
                                        <p:tgtEl>
                                          <p:spTgt spid="184013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840135"/>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499"/>
                                          </p:stCondLst>
                                        </p:cTn>
                                        <p:tgtEl>
                                          <p:spTgt spid="1840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0130" grpId="0" animBg="1"/>
      <p:bldP spid="18401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743700" cy="384175"/>
          </a:xfrm>
        </p:spPr>
        <p:txBody>
          <a:bodyPr>
            <a:normAutofit fontScale="90000"/>
          </a:bodyPr>
          <a:lstStyle/>
          <a:p>
            <a:r>
              <a:rPr lang="en-US" dirty="0" smtClean="0"/>
              <a:t>Gaussian Elimination</a:t>
            </a:r>
            <a:endParaRPr lang="en-US" dirty="0"/>
          </a:p>
        </p:txBody>
      </p:sp>
      <p:sp>
        <p:nvSpPr>
          <p:cNvPr id="3" name="Text Placeholder 2"/>
          <p:cNvSpPr>
            <a:spLocks noGrp="1"/>
          </p:cNvSpPr>
          <p:nvPr>
            <p:ph type="body" sz="half" idx="1"/>
          </p:nvPr>
        </p:nvSpPr>
        <p:spPr>
          <a:xfrm>
            <a:off x="152400" y="1066800"/>
            <a:ext cx="4114800" cy="5791200"/>
          </a:xfrm>
        </p:spPr>
        <p:txBody>
          <a:bodyPr>
            <a:normAutofit/>
          </a:bodyPr>
          <a:lstStyle/>
          <a:p>
            <a:r>
              <a:rPr lang="en-US" sz="2600" b="1" dirty="0" smtClean="0"/>
              <a:t>A sequential process of removing  unknowns from equations using </a:t>
            </a:r>
            <a:r>
              <a:rPr lang="en-US" sz="2600" b="1" i="1" dirty="0" smtClean="0"/>
              <a:t>forward elimination </a:t>
            </a:r>
            <a:r>
              <a:rPr lang="en-US" sz="2600" b="1" dirty="0" smtClean="0"/>
              <a:t>followed by </a:t>
            </a:r>
            <a:r>
              <a:rPr lang="en-US" sz="2600" b="1" i="1" dirty="0" smtClean="0"/>
              <a:t>back substitution </a:t>
            </a:r>
            <a:r>
              <a:rPr lang="en-US" sz="2600" b="1" dirty="0" smtClean="0"/>
              <a:t>is known as Gaussian elimination.</a:t>
            </a:r>
            <a:endParaRPr lang="en-US" sz="2600" dirty="0" smtClean="0"/>
          </a:p>
          <a:p>
            <a:endParaRPr lang="en-US" dirty="0" smtClean="0"/>
          </a:p>
          <a:p>
            <a:endParaRPr lang="en-US" dirty="0" smtClean="0"/>
          </a:p>
          <a:p>
            <a:endParaRPr lang="en-US" dirty="0"/>
          </a:p>
        </p:txBody>
      </p:sp>
      <p:pic>
        <p:nvPicPr>
          <p:cNvPr id="80898" name="Picture 2"/>
          <p:cNvPicPr>
            <a:picLocks noChangeAspect="1" noChangeArrowheads="1"/>
          </p:cNvPicPr>
          <p:nvPr/>
        </p:nvPicPr>
        <p:blipFill>
          <a:blip r:embed="rId2" cstate="print"/>
          <a:srcRect/>
          <a:stretch>
            <a:fillRect/>
          </a:stretch>
        </p:blipFill>
        <p:spPr bwMode="auto">
          <a:xfrm>
            <a:off x="4724400" y="1295400"/>
            <a:ext cx="375285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743700" cy="384175"/>
          </a:xfrm>
        </p:spPr>
        <p:txBody>
          <a:bodyPr>
            <a:normAutofit fontScale="90000"/>
          </a:bodyPr>
          <a:lstStyle/>
          <a:p>
            <a:r>
              <a:rPr lang="en-US" dirty="0" smtClean="0"/>
              <a:t>Gaussian Elimination</a:t>
            </a:r>
            <a:endParaRPr lang="en-US" dirty="0"/>
          </a:p>
        </p:txBody>
      </p:sp>
      <p:sp>
        <p:nvSpPr>
          <p:cNvPr id="3" name="Text Placeholder 2"/>
          <p:cNvSpPr>
            <a:spLocks noGrp="1"/>
          </p:cNvSpPr>
          <p:nvPr>
            <p:ph type="body" sz="half" idx="1"/>
          </p:nvPr>
        </p:nvSpPr>
        <p:spPr>
          <a:xfrm>
            <a:off x="152400" y="1066800"/>
            <a:ext cx="8991600" cy="5791200"/>
          </a:xfrm>
        </p:spPr>
        <p:txBody>
          <a:bodyPr>
            <a:normAutofit/>
          </a:bodyPr>
          <a:lstStyle/>
          <a:p>
            <a:r>
              <a:rPr lang="en-US" sz="2400" dirty="0" smtClean="0"/>
              <a:t>Forward elimination</a:t>
            </a:r>
          </a:p>
          <a:p>
            <a:pPr lvl="1"/>
            <a:r>
              <a:rPr lang="en-US" sz="2200" dirty="0" smtClean="0"/>
              <a:t>Starting with the first row, add or subtract multiples of that row to eliminate the first coefficient from the second row and beyond.</a:t>
            </a:r>
          </a:p>
          <a:p>
            <a:pPr lvl="1"/>
            <a:r>
              <a:rPr lang="en-US" sz="2200" dirty="0" smtClean="0"/>
              <a:t>Continue this process with the second row to remove the second coefficient from the third row and beyond.</a:t>
            </a:r>
          </a:p>
          <a:p>
            <a:pPr lvl="1"/>
            <a:r>
              <a:rPr lang="en-US" sz="2200" dirty="0" smtClean="0"/>
              <a:t>Stop when an upper triangular matrix remains.</a:t>
            </a:r>
          </a:p>
          <a:p>
            <a:pPr lvl="1"/>
            <a:endParaRPr lang="en-US" sz="2200" dirty="0" smtClean="0"/>
          </a:p>
          <a:p>
            <a:r>
              <a:rPr lang="en-US" sz="2400" dirty="0" smtClean="0"/>
              <a:t>Backward substitution</a:t>
            </a:r>
          </a:p>
          <a:p>
            <a:pPr lvl="1"/>
            <a:r>
              <a:rPr lang="en-US" sz="2200" dirty="0" smtClean="0"/>
              <a:t>Starting with the </a:t>
            </a:r>
            <a:r>
              <a:rPr lang="en-US" sz="2200" i="1" dirty="0" smtClean="0"/>
              <a:t>last row, solve for the unknown, then substitute that value into the next highest row.</a:t>
            </a:r>
          </a:p>
          <a:p>
            <a:pPr lvl="1"/>
            <a:r>
              <a:rPr lang="en-US" sz="2200" dirty="0" smtClean="0"/>
              <a:t>Because of the upper-triangular nature of the matrix, each row will contain only one more unknown.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743700" cy="384175"/>
          </a:xfrm>
        </p:spPr>
        <p:txBody>
          <a:bodyPr>
            <a:normAutofit fontScale="90000"/>
          </a:bodyPr>
          <a:lstStyle/>
          <a:p>
            <a:r>
              <a:rPr lang="en-US" dirty="0" smtClean="0"/>
              <a:t>Pivoting</a:t>
            </a:r>
            <a:endParaRPr lang="en-US" dirty="0"/>
          </a:p>
        </p:txBody>
      </p:sp>
      <p:sp>
        <p:nvSpPr>
          <p:cNvPr id="3" name="Text Placeholder 2"/>
          <p:cNvSpPr>
            <a:spLocks noGrp="1"/>
          </p:cNvSpPr>
          <p:nvPr>
            <p:ph type="body" sz="half" idx="1"/>
          </p:nvPr>
        </p:nvSpPr>
        <p:spPr>
          <a:xfrm>
            <a:off x="152400" y="1066800"/>
            <a:ext cx="8991600" cy="5791200"/>
          </a:xfrm>
        </p:spPr>
        <p:txBody>
          <a:bodyPr>
            <a:normAutofit/>
          </a:bodyPr>
          <a:lstStyle/>
          <a:p>
            <a:r>
              <a:rPr lang="en-US" sz="2400" dirty="0" smtClean="0"/>
              <a:t>Problems arise with naïve Gauss elimination if a coefficient along the diagonal is 0 (problem: division by 0) or close to 0 (problem: round-off error)</a:t>
            </a:r>
          </a:p>
          <a:p>
            <a:endParaRPr lang="en-US" sz="2400" dirty="0" smtClean="0"/>
          </a:p>
          <a:p>
            <a:r>
              <a:rPr lang="en-US" sz="2400" dirty="0" smtClean="0"/>
              <a:t>One way to combat these issues is to determine the coefficient with the largest absolute value in the column below the pivot element. The rows can then be switched so that the largest element is the pivot element. This is called partial pivoting.</a:t>
            </a:r>
          </a:p>
          <a:p>
            <a:endParaRPr lang="en-US" sz="2400" dirty="0" smtClean="0"/>
          </a:p>
          <a:p>
            <a:r>
              <a:rPr lang="en-US" sz="2400" dirty="0" smtClean="0"/>
              <a:t>If the rows to the right of the pivot element are also checked and columns switched, this is called complete pivoting.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743700" cy="384175"/>
          </a:xfrm>
        </p:spPr>
        <p:txBody>
          <a:bodyPr>
            <a:normAutofit fontScale="90000"/>
          </a:bodyPr>
          <a:lstStyle/>
          <a:p>
            <a:r>
              <a:rPr lang="en-US" dirty="0" smtClean="0"/>
              <a:t>Example</a:t>
            </a:r>
            <a:endParaRPr lang="en-US" dirty="0"/>
          </a:p>
        </p:txBody>
      </p:sp>
      <p:sp>
        <p:nvSpPr>
          <p:cNvPr id="3" name="Text Placeholder 2"/>
          <p:cNvSpPr>
            <a:spLocks noGrp="1"/>
          </p:cNvSpPr>
          <p:nvPr>
            <p:ph type="body" sz="half" idx="1"/>
          </p:nvPr>
        </p:nvSpPr>
        <p:spPr>
          <a:xfrm>
            <a:off x="152400" y="1066800"/>
            <a:ext cx="8991600" cy="1981200"/>
          </a:xfrm>
        </p:spPr>
        <p:txBody>
          <a:bodyPr>
            <a:normAutofit/>
          </a:bodyPr>
          <a:lstStyle/>
          <a:p>
            <a:endParaRPr lang="en-US" sz="2400" dirty="0" smtClean="0"/>
          </a:p>
          <a:p>
            <a:r>
              <a:rPr lang="en-US" sz="2400" dirty="0" smtClean="0"/>
              <a:t>Using the Gaussian Elimination method, solve:</a:t>
            </a:r>
            <a:endParaRPr lang="en-US" dirty="0"/>
          </a:p>
        </p:txBody>
      </p:sp>
      <p:pic>
        <p:nvPicPr>
          <p:cNvPr id="81922" name="Picture 2"/>
          <p:cNvPicPr>
            <a:picLocks noChangeAspect="1" noChangeArrowheads="1"/>
          </p:cNvPicPr>
          <p:nvPr/>
        </p:nvPicPr>
        <p:blipFill>
          <a:blip r:embed="rId2" cstate="print"/>
          <a:srcRect/>
          <a:stretch>
            <a:fillRect/>
          </a:stretch>
        </p:blipFill>
        <p:spPr bwMode="auto">
          <a:xfrm>
            <a:off x="2438400" y="2895600"/>
            <a:ext cx="3743325"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7842" name="Rectangle 2"/>
          <p:cNvSpPr>
            <a:spLocks noGrp="1" noChangeArrowheads="1"/>
          </p:cNvSpPr>
          <p:nvPr>
            <p:ph type="title"/>
          </p:nvPr>
        </p:nvSpPr>
        <p:spPr>
          <a:xfrm>
            <a:off x="152400" y="685800"/>
            <a:ext cx="6732588" cy="384175"/>
          </a:xfrm>
        </p:spPr>
        <p:txBody>
          <a:bodyPr>
            <a:normAutofit fontScale="90000"/>
          </a:bodyPr>
          <a:lstStyle/>
          <a:p>
            <a:r>
              <a:rPr lang="en-US" dirty="0"/>
              <a:t>Gaussian Jordan Method</a:t>
            </a:r>
            <a:endParaRPr lang="en-US" i="0" dirty="0"/>
          </a:p>
        </p:txBody>
      </p:sp>
      <p:sp>
        <p:nvSpPr>
          <p:cNvPr id="1827843" name="Rectangle 3"/>
          <p:cNvSpPr>
            <a:spLocks noGrp="1" noChangeArrowheads="1"/>
          </p:cNvSpPr>
          <p:nvPr>
            <p:ph type="body" idx="1"/>
          </p:nvPr>
        </p:nvSpPr>
        <p:spPr>
          <a:xfrm>
            <a:off x="228600" y="1708150"/>
            <a:ext cx="8458200" cy="5149850"/>
          </a:xfrm>
          <a:noFill/>
          <a:ln/>
        </p:spPr>
        <p:txBody>
          <a:bodyPr/>
          <a:lstStyle/>
          <a:p>
            <a:pPr marL="609600" indent="-609600">
              <a:lnSpc>
                <a:spcPct val="90000"/>
              </a:lnSpc>
            </a:pPr>
            <a:r>
              <a:rPr lang="en-US" dirty="0"/>
              <a:t>Involves complete pivoting so that </a:t>
            </a:r>
            <a:r>
              <a:rPr lang="en-US" dirty="0" smtClean="0"/>
              <a:t>the coefficient </a:t>
            </a:r>
            <a:r>
              <a:rPr lang="en-US" dirty="0"/>
              <a:t>matrix becomes </a:t>
            </a:r>
            <a:r>
              <a:rPr lang="en-US" dirty="0" smtClean="0"/>
              <a:t>diagonal</a:t>
            </a:r>
          </a:p>
          <a:p>
            <a:pPr marL="609600" indent="-609600">
              <a:lnSpc>
                <a:spcPct val="90000"/>
              </a:lnSpc>
            </a:pPr>
            <a:endParaRPr lang="en-US" dirty="0" smtClean="0"/>
          </a:p>
          <a:p>
            <a:pPr marL="609600" indent="-609600">
              <a:lnSpc>
                <a:spcPct val="90000"/>
              </a:lnSpc>
            </a:pPr>
            <a:r>
              <a:rPr lang="en-US" dirty="0" smtClean="0"/>
              <a:t>Eliminates </a:t>
            </a:r>
            <a:r>
              <a:rPr lang="en-US" dirty="0"/>
              <a:t>the need for </a:t>
            </a:r>
            <a:r>
              <a:rPr lang="en-US" dirty="0" smtClean="0"/>
              <a:t>substitution</a:t>
            </a:r>
          </a:p>
          <a:p>
            <a:pPr marL="609600" indent="-609600">
              <a:lnSpc>
                <a:spcPct val="90000"/>
              </a:lnSpc>
            </a:pPr>
            <a:endParaRPr lang="en-US" dirty="0"/>
          </a:p>
          <a:p>
            <a:pPr marL="609600" indent="-609600">
              <a:lnSpc>
                <a:spcPct val="90000"/>
              </a:lnSpc>
            </a:pPr>
            <a:r>
              <a:rPr lang="en-US" dirty="0"/>
              <a:t>Also used in finding inverses</a:t>
            </a:r>
          </a:p>
          <a:p>
            <a:pPr marL="1216025" lvl="1" indent="-533400">
              <a:lnSpc>
                <a:spcPct val="90000"/>
              </a:lnSpc>
              <a:buFontTx/>
              <a:buAutoNum type="arabicPeriod"/>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5794" name="Rectangle 2"/>
          <p:cNvSpPr>
            <a:spLocks noGrp="1" noChangeArrowheads="1"/>
          </p:cNvSpPr>
          <p:nvPr>
            <p:ph type="title"/>
          </p:nvPr>
        </p:nvSpPr>
        <p:spPr>
          <a:xfrm>
            <a:off x="2247900" y="457200"/>
            <a:ext cx="6732588" cy="384175"/>
          </a:xfrm>
        </p:spPr>
        <p:txBody>
          <a:bodyPr>
            <a:normAutofit fontScale="90000"/>
          </a:bodyPr>
          <a:lstStyle/>
          <a:p>
            <a:r>
              <a:rPr lang="en-US"/>
              <a:t>Gaussian Jordan Method</a:t>
            </a:r>
            <a:endParaRPr lang="en-US" i="0"/>
          </a:p>
        </p:txBody>
      </p:sp>
      <p:sp>
        <p:nvSpPr>
          <p:cNvPr id="1825795" name="Rectangle 3"/>
          <p:cNvSpPr>
            <a:spLocks noGrp="1" noChangeArrowheads="1"/>
          </p:cNvSpPr>
          <p:nvPr>
            <p:ph type="body" idx="1"/>
          </p:nvPr>
        </p:nvSpPr>
        <p:spPr>
          <a:xfrm>
            <a:off x="228600" y="1143000"/>
            <a:ext cx="8458200" cy="5149850"/>
          </a:xfrm>
          <a:noFill/>
          <a:ln/>
        </p:spPr>
        <p:txBody>
          <a:bodyPr/>
          <a:lstStyle/>
          <a:p>
            <a:pPr marL="609600" indent="-609600">
              <a:lnSpc>
                <a:spcPct val="90000"/>
              </a:lnSpc>
            </a:pPr>
            <a:r>
              <a:rPr lang="en-US" sz="2400"/>
              <a:t>Steps</a:t>
            </a:r>
          </a:p>
          <a:p>
            <a:pPr marL="609600" indent="-609600">
              <a:lnSpc>
                <a:spcPct val="90000"/>
              </a:lnSpc>
            </a:pPr>
            <a:endParaRPr lang="en-US" sz="2400"/>
          </a:p>
          <a:p>
            <a:pPr marL="1216025" lvl="1" indent="-533400">
              <a:lnSpc>
                <a:spcPct val="90000"/>
              </a:lnSpc>
              <a:buFontTx/>
              <a:buAutoNum type="arabicPeriod"/>
            </a:pPr>
            <a:r>
              <a:rPr lang="en-US" sz="2000"/>
              <a:t>Write down the matrix corresponding to the linear system.</a:t>
            </a:r>
          </a:p>
          <a:p>
            <a:pPr marL="1216025" lvl="1" indent="-533400">
              <a:lnSpc>
                <a:spcPct val="90000"/>
              </a:lnSpc>
              <a:buFontTx/>
              <a:buAutoNum type="arabicPeriod"/>
            </a:pPr>
            <a:r>
              <a:rPr lang="en-US" sz="2000"/>
              <a:t>Make sure that the first entry in the first column is nonzero. Do this by interchanging the first row with one of the rows below it, if necessary.</a:t>
            </a:r>
          </a:p>
          <a:p>
            <a:pPr marL="1216025" lvl="1" indent="-533400">
              <a:lnSpc>
                <a:spcPct val="90000"/>
              </a:lnSpc>
              <a:buFontTx/>
              <a:buAutoNum type="arabicPeriod"/>
            </a:pPr>
            <a:r>
              <a:rPr lang="en-US" sz="2000"/>
              <a:t>Pivot the matrix about the first entry in the first column.</a:t>
            </a:r>
          </a:p>
          <a:p>
            <a:pPr marL="1787525" lvl="2" indent="-457200">
              <a:lnSpc>
                <a:spcPct val="90000"/>
              </a:lnSpc>
            </a:pPr>
            <a:r>
              <a:rPr lang="en-US" sz="1800"/>
              <a:t>Pivoting in this case also involves normalizing the diagonal entry</a:t>
            </a:r>
          </a:p>
          <a:p>
            <a:pPr marL="1216025" lvl="1" indent="-533400">
              <a:lnSpc>
                <a:spcPct val="90000"/>
              </a:lnSpc>
              <a:buFontTx/>
              <a:buAutoNum type="arabicPeriod"/>
            </a:pPr>
            <a:r>
              <a:rPr lang="en-US" sz="2000"/>
              <a:t>Make sure that the second entry in the second column is nonzero. Do this by interchanging the second row with one of the rows below it, if necessary.</a:t>
            </a:r>
          </a:p>
          <a:p>
            <a:pPr marL="1216025" lvl="1" indent="-533400">
              <a:lnSpc>
                <a:spcPct val="90000"/>
              </a:lnSpc>
              <a:buFontTx/>
              <a:buAutoNum type="arabicPeriod"/>
            </a:pPr>
            <a:r>
              <a:rPr lang="en-US" sz="2000"/>
              <a:t>Pivot the matrix about the second entry in the second column.</a:t>
            </a:r>
          </a:p>
          <a:p>
            <a:pPr marL="1216025" lvl="1" indent="-533400">
              <a:lnSpc>
                <a:spcPct val="90000"/>
              </a:lnSpc>
              <a:buFontTx/>
              <a:buAutoNum type="arabicPeriod"/>
            </a:pPr>
            <a:r>
              <a:rPr lang="en-US" sz="2000"/>
              <a:t>Continue in this manner until you have the identity matrix on the left hand side</a:t>
            </a:r>
          </a:p>
          <a:p>
            <a:pPr marL="1216025" lvl="1" indent="-533400">
              <a:lnSpc>
                <a:spcPct val="90000"/>
              </a:lnSpc>
              <a:buFontTx/>
              <a:buAutoNum type="arabicPeriod"/>
            </a:pPr>
            <a:endParaRPr lang="en-US" sz="2000"/>
          </a:p>
          <a:p>
            <a:pPr marL="1216025" lvl="1" indent="-533400">
              <a:lnSpc>
                <a:spcPct val="90000"/>
              </a:lnSpc>
              <a:buFontTx/>
              <a:buAutoNum type="arabicPeriod"/>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57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57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5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257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2579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2579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25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57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8866" name="Rectangle 2"/>
          <p:cNvSpPr>
            <a:spLocks noGrp="1" noChangeArrowheads="1"/>
          </p:cNvSpPr>
          <p:nvPr>
            <p:ph type="title"/>
          </p:nvPr>
        </p:nvSpPr>
        <p:spPr>
          <a:xfrm>
            <a:off x="-152400" y="457200"/>
            <a:ext cx="7886700" cy="384175"/>
          </a:xfrm>
        </p:spPr>
        <p:txBody>
          <a:bodyPr>
            <a:normAutofit fontScale="90000"/>
          </a:bodyPr>
          <a:lstStyle/>
          <a:p>
            <a:r>
              <a:rPr lang="en-US" dirty="0"/>
              <a:t>    </a:t>
            </a:r>
            <a:r>
              <a:rPr lang="en-US" dirty="0" smtClean="0"/>
              <a:t>Example: System </a:t>
            </a:r>
            <a:r>
              <a:rPr lang="en-US" dirty="0"/>
              <a:t>of Equations</a:t>
            </a:r>
          </a:p>
        </p:txBody>
      </p:sp>
      <p:sp>
        <p:nvSpPr>
          <p:cNvPr id="1828867" name="Rectangle 3"/>
          <p:cNvSpPr>
            <a:spLocks noGrp="1" noChangeArrowheads="1"/>
          </p:cNvSpPr>
          <p:nvPr>
            <p:ph type="body" sz="half" idx="1"/>
          </p:nvPr>
        </p:nvSpPr>
        <p:spPr>
          <a:xfrm>
            <a:off x="152400" y="1066800"/>
            <a:ext cx="8642350" cy="5791200"/>
          </a:xfrm>
        </p:spPr>
        <p:txBody>
          <a:bodyPr/>
          <a:lstStyle/>
          <a:p>
            <a:pPr marL="457200" indent="-457200"/>
            <a:r>
              <a:rPr lang="en-US" sz="2400" dirty="0"/>
              <a:t>Using the Gauss-Jordan method, solve the following system of </a:t>
            </a:r>
            <a:r>
              <a:rPr lang="en-US" sz="2400" dirty="0" smtClean="0"/>
              <a:t>equations</a:t>
            </a:r>
          </a:p>
          <a:p>
            <a:pPr marL="457200" indent="-457200"/>
            <a:endParaRPr lang="en-US" sz="2400" dirty="0"/>
          </a:p>
          <a:p>
            <a:pPr marL="838200" lvl="1" indent="-381000"/>
            <a:r>
              <a:rPr lang="en-US" sz="2000" dirty="0"/>
              <a:t>Using Matlab colon operations</a:t>
            </a:r>
          </a:p>
          <a:p>
            <a:pPr marL="838200" lvl="1" indent="-381000"/>
            <a:r>
              <a:rPr lang="en-US" sz="2000" dirty="0"/>
              <a:t>Check with Matlab’s back slash </a:t>
            </a:r>
            <a:r>
              <a:rPr lang="en-US" sz="2000" dirty="0" smtClean="0"/>
              <a:t>operation</a:t>
            </a:r>
          </a:p>
          <a:p>
            <a:pPr marL="838200" lvl="1" indent="-381000"/>
            <a:endParaRPr lang="en-US" sz="2000" dirty="0"/>
          </a:p>
          <a:p>
            <a:pPr marL="457200" indent="-457200">
              <a:buFont typeface="Wingdings" pitchFamily="2" charset="2"/>
              <a:buNone/>
            </a:pPr>
            <a:endParaRPr lang="en-US" sz="2400" dirty="0">
              <a:solidFill>
                <a:schemeClr val="tx2"/>
              </a:solidFill>
            </a:endParaRPr>
          </a:p>
        </p:txBody>
      </p:sp>
      <p:graphicFrame>
        <p:nvGraphicFramePr>
          <p:cNvPr id="1828868" name="Object 4"/>
          <p:cNvGraphicFramePr>
            <a:graphicFrameLocks noGrp="1" noChangeAspect="1"/>
          </p:cNvGraphicFramePr>
          <p:nvPr>
            <p:ph sz="quarter" idx="2"/>
          </p:nvPr>
        </p:nvGraphicFramePr>
        <p:xfrm>
          <a:off x="1219200" y="3276600"/>
          <a:ext cx="3886200" cy="2073275"/>
        </p:xfrm>
        <a:graphic>
          <a:graphicData uri="http://schemas.openxmlformats.org/presentationml/2006/ole">
            <mc:AlternateContent xmlns:mc="http://schemas.openxmlformats.org/markup-compatibility/2006">
              <mc:Choice xmlns:v="urn:schemas-microsoft-com:vml" Requires="v">
                <p:oleObj spid="_x0000_s82947" name="Equation" r:id="rId4" imgW="1333440" imgH="711000" progId="Equation.3">
                  <p:embed/>
                </p:oleObj>
              </mc:Choice>
              <mc:Fallback>
                <p:oleObj name="Equation" r:id="rId4" imgW="1333440" imgH="7110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276600"/>
                        <a:ext cx="3886200" cy="207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28868"/>
                                        </p:tgtEl>
                                        <p:attrNameLst>
                                          <p:attrName>style.visibility</p:attrName>
                                        </p:attrNameLst>
                                      </p:cBhvr>
                                      <p:to>
                                        <p:strVal val="visible"/>
                                      </p:to>
                                    </p:set>
                                    <p:animEffect transition="in" filter="checkerboard(across)">
                                      <p:cBhvr>
                                        <p:cTn id="7" dur="500"/>
                                        <p:tgtEl>
                                          <p:spTgt spid="1828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62" name="Rectangle 2"/>
          <p:cNvSpPr>
            <a:spLocks noGrp="1" noChangeArrowheads="1"/>
          </p:cNvSpPr>
          <p:nvPr>
            <p:ph type="title"/>
          </p:nvPr>
        </p:nvSpPr>
        <p:spPr>
          <a:xfrm>
            <a:off x="228600" y="533400"/>
            <a:ext cx="6732588" cy="384175"/>
          </a:xfrm>
        </p:spPr>
        <p:txBody>
          <a:bodyPr>
            <a:normAutofit fontScale="90000"/>
          </a:bodyPr>
          <a:lstStyle/>
          <a:p>
            <a:r>
              <a:rPr lang="en-US" dirty="0"/>
              <a:t>Infinitely Many Solutions</a:t>
            </a:r>
          </a:p>
        </p:txBody>
      </p:sp>
      <p:sp>
        <p:nvSpPr>
          <p:cNvPr id="1832963" name="Rectangle 3"/>
          <p:cNvSpPr>
            <a:spLocks noGrp="1" noChangeArrowheads="1"/>
          </p:cNvSpPr>
          <p:nvPr>
            <p:ph type="body" idx="1"/>
          </p:nvPr>
        </p:nvSpPr>
        <p:spPr>
          <a:xfrm>
            <a:off x="609600" y="1322388"/>
            <a:ext cx="8313738" cy="5073650"/>
          </a:xfrm>
          <a:noFill/>
          <a:ln/>
        </p:spPr>
        <p:txBody>
          <a:bodyPr/>
          <a:lstStyle/>
          <a:p>
            <a:pPr marL="609600" indent="-609600"/>
            <a:r>
              <a:rPr lang="en-US" dirty="0"/>
              <a:t>When a linear system cannot be completely </a:t>
            </a:r>
            <a:r>
              <a:rPr lang="en-US" dirty="0" err="1"/>
              <a:t>diagonalized</a:t>
            </a:r>
            <a:r>
              <a:rPr lang="en-US" dirty="0" smtClean="0"/>
              <a:t>,</a:t>
            </a:r>
          </a:p>
          <a:p>
            <a:pPr marL="609600" indent="-609600"/>
            <a:endParaRPr lang="en-US" dirty="0"/>
          </a:p>
          <a:p>
            <a:pPr marL="990600" lvl="1" indent="-533400"/>
            <a:r>
              <a:rPr lang="en-US" sz="2000" dirty="0"/>
              <a:t>Apply the Gaussian elimination method to as many columns as possible. Proceed from left to right, but do not disturb columns that have already been put into proper form.</a:t>
            </a:r>
          </a:p>
          <a:p>
            <a:pPr marL="990600" lvl="1" indent="-533400"/>
            <a:r>
              <a:rPr lang="en-US" sz="2000" dirty="0"/>
              <a:t>Variables corresponding to columns not in proper form can assume any value.</a:t>
            </a:r>
          </a:p>
          <a:p>
            <a:pPr marL="990600" lvl="1" indent="-533400"/>
            <a:r>
              <a:rPr lang="en-US" sz="2000" dirty="0"/>
              <a:t>The other variables can be expressed in terms of the variables of step 2.</a:t>
            </a:r>
          </a:p>
          <a:p>
            <a:pPr marL="990600" lvl="1" indent="-533400"/>
            <a:r>
              <a:rPr lang="en-US" sz="2000" dirty="0"/>
              <a:t>4. This will give the general form of the solution.</a:t>
            </a:r>
          </a:p>
          <a:p>
            <a:pPr marL="990600" lvl="1" indent="-53340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329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32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329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32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6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56499</TotalTime>
  <Words>728</Words>
  <Application>Microsoft Office PowerPoint</Application>
  <PresentationFormat>On-screen Show (4:3)</PresentationFormat>
  <Paragraphs>83</Paragraphs>
  <Slides>16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Urban</vt:lpstr>
      <vt:lpstr>Equation</vt:lpstr>
      <vt:lpstr>  Lecture 9: Introduction to Matrix Inversion Gaussian Elimination Sections 2.4, 2.5, 2.6   Sections 2.2.3, 2.3 </vt:lpstr>
      <vt:lpstr>Gaussian Elimination</vt:lpstr>
      <vt:lpstr>Gaussian Elimination</vt:lpstr>
      <vt:lpstr>Pivoting</vt:lpstr>
      <vt:lpstr>Example</vt:lpstr>
      <vt:lpstr>Gaussian Jordan Method</vt:lpstr>
      <vt:lpstr>Gaussian Jordan Method</vt:lpstr>
      <vt:lpstr>    Example: System of Equations</vt:lpstr>
      <vt:lpstr>Infinitely Many Solutions</vt:lpstr>
      <vt:lpstr>    Example: Infinitely Many Solutions</vt:lpstr>
      <vt:lpstr>Inconsistent System</vt:lpstr>
      <vt:lpstr>Singular/Nonsingular Matrix</vt:lpstr>
      <vt:lpstr>    Example: Inconsistent System</vt:lpstr>
      <vt:lpstr>Gauss-Jordan Method for Inverses</vt:lpstr>
      <vt:lpstr>    Example: Inverses</vt:lpstr>
      <vt:lpstr>    Example: Inverses (cont’d)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JCA3</dc:creator>
  <cp:lastModifiedBy>Windows User</cp:lastModifiedBy>
  <cp:revision>499</cp:revision>
  <dcterms:created xsi:type="dcterms:W3CDTF">2004-05-21T21:05:05Z</dcterms:created>
  <dcterms:modified xsi:type="dcterms:W3CDTF">2013-10-02T15:05:55Z</dcterms:modified>
</cp:coreProperties>
</file>