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7" r:id="rId2"/>
    <p:sldId id="327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1" r:id="rId27"/>
    <p:sldId id="352" r:id="rId28"/>
    <p:sldId id="353" r:id="rId29"/>
    <p:sldId id="35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9" autoAdjust="0"/>
    <p:restoredTop sz="94660"/>
  </p:normalViewPr>
  <p:slideViewPr>
    <p:cSldViewPr>
      <p:cViewPr>
        <p:scale>
          <a:sx n="75" d="100"/>
          <a:sy n="75" d="100"/>
        </p:scale>
        <p:origin x="-92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image" Target="../media/image26.png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E74D8-0E2E-4A32-B93D-0FF7E90C1F2A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0C273-807E-4E80-BE6A-B7046436F7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11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66525-174D-4DC0-A39E-1C718142F0E0}" type="slidenum">
              <a:rPr lang="en-US"/>
              <a:pPr/>
              <a:t>1</a:t>
            </a:fld>
            <a:endParaRPr lang="en-US"/>
          </a:p>
        </p:txBody>
      </p:sp>
      <p:sp>
        <p:nvSpPr>
          <p:cNvPr id="149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A23B05-1CA2-46F7-82E3-9D147AEFCAAD}" type="slidenum">
              <a:rPr lang="en-US"/>
              <a:pPr/>
              <a:t>10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1C1C8F-7075-41B0-85D8-3719CECDFB94}" type="slidenum">
              <a:rPr lang="en-US"/>
              <a:pPr/>
              <a:t>11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0E9DF2-E3EF-4B8E-9B9B-F0C2F5518380}" type="slidenum">
              <a:rPr lang="en-US"/>
              <a:pPr/>
              <a:t>12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AD4FC4-7603-47AB-9241-6D80C85028D0}" type="slidenum">
              <a:rPr lang="en-US"/>
              <a:pPr/>
              <a:t>13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F8EA72-04C9-4E11-9D6D-2D6230409030}" type="slidenum">
              <a:rPr lang="en-US"/>
              <a:pPr/>
              <a:t>14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179A12-8341-4A20-9923-5B966C297969}" type="slidenum">
              <a:rPr lang="en-US"/>
              <a:pPr/>
              <a:t>15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D92336-0304-4F5A-AE44-532BE2B65BA6}" type="slidenum">
              <a:rPr lang="en-US"/>
              <a:pPr/>
              <a:t>16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2BF54B-9E2B-4540-9FB0-2A7958E654DF}" type="slidenum">
              <a:rPr lang="en-US"/>
              <a:pPr/>
              <a:t>17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C4C5A3-A287-4E48-88FC-6C6544D0688F}" type="slidenum">
              <a:rPr lang="en-US"/>
              <a:pPr/>
              <a:t>18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CA258B-BAE6-4C05-8FE0-30B3A360C187}" type="slidenum">
              <a:rPr lang="en-US"/>
              <a:pPr/>
              <a:t>19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4766DD-EF8A-4D96-8C0C-16BDCACD0D3B}" type="slidenum">
              <a:rPr lang="en-US"/>
              <a:pPr/>
              <a:t>2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D10E1D-9F67-499C-881F-409C70770C04}" type="slidenum">
              <a:rPr lang="en-US"/>
              <a:pPr/>
              <a:t>20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58FC44-48EB-4DF1-BBF9-FF9D7297F456}" type="slidenum">
              <a:rPr lang="en-US"/>
              <a:pPr/>
              <a:t>21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562358-F846-42AA-9BA8-DCA0DF9C1BFB}" type="slidenum">
              <a:rPr lang="en-US"/>
              <a:pPr/>
              <a:t>22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64675B-40F9-41D1-97CB-9C303422BDB5}" type="slidenum">
              <a:rPr lang="en-US"/>
              <a:pPr/>
              <a:t>23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4D14AC-E8A3-47A5-A2F1-87143A62948D}" type="slidenum">
              <a:rPr lang="en-US"/>
              <a:pPr/>
              <a:t>3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429027-BCB8-4AF0-9C6D-9CBA6B4A0C82}" type="slidenum">
              <a:rPr lang="en-US"/>
              <a:pPr/>
              <a:t>4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593C44-32A5-49EE-AC0D-3CA3D52BEBE6}" type="slidenum">
              <a:rPr lang="en-US"/>
              <a:pPr/>
              <a:t>5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FFC6D9-5BCC-4A45-B7F9-A71AE566E91A}" type="slidenum">
              <a:rPr lang="en-US"/>
              <a:pPr/>
              <a:t>6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A2F627-E55B-4A97-8570-A6B7B6821E1D}" type="slidenum">
              <a:rPr lang="en-US"/>
              <a:pPr/>
              <a:t>7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063B52-CCC7-471A-A0F2-71558B8ABE75}" type="slidenum">
              <a:rPr lang="en-US"/>
              <a:pPr/>
              <a:t>8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1627E6-0323-41C9-8D21-BA293B447FCD}" type="slidenum">
              <a:rPr lang="en-US"/>
              <a:pPr/>
              <a:t>9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90DA7D1-DD1B-4083-9D80-97ED816B9251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5760" marR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Tx/>
              <a:buFont typeface="Georgia"/>
              <a:buChar char="•"/>
              <a:tabLst/>
              <a:defRPr/>
            </a:lvl1pPr>
            <a:lvl5pPr marL="1389888" marR="0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▫"/>
              <a:tabLst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lvl="4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0DA7D1-DD1B-4083-9D80-97ED816B9251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90DA7D1-DD1B-4083-9D80-97ED816B9251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90DA7D1-DD1B-4083-9D80-97ED816B9251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0.png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21.wmf"/><Relationship Id="rId9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png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32.wmf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30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3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5.wmf"/><Relationship Id="rId4" Type="http://schemas.openxmlformats.org/officeDocument/2006/relationships/image" Target="../media/image36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7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2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.png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0.wmf"/><Relationship Id="rId5" Type="http://schemas.openxmlformats.org/officeDocument/2006/relationships/image" Target="../media/image7.png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png"/><Relationship Id="rId1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922" name="Text Box 2"/>
          <p:cNvSpPr txBox="1">
            <a:spLocks noChangeArrowheads="1"/>
          </p:cNvSpPr>
          <p:nvPr/>
        </p:nvSpPr>
        <p:spPr bwMode="auto">
          <a:xfrm>
            <a:off x="228600" y="21336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899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581400"/>
            <a:ext cx="8382000" cy="1371600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effectLst/>
              </a:rPr>
              <a:t> 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Lecture 11: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Introduction to Fourier Series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en-US" sz="2400" dirty="0" smtClean="0"/>
              <a:t>Sections 2.2.3, 2.3</a:t>
            </a:r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endParaRPr lang="en-US" sz="2400" dirty="0">
              <a:effectLst/>
            </a:endParaRPr>
          </a:p>
        </p:txBody>
      </p:sp>
      <p:sp>
        <p:nvSpPr>
          <p:cNvPr id="1489926" name="Rectangle 6"/>
          <p:cNvSpPr>
            <a:spLocks noChangeArrowheads="1"/>
          </p:cNvSpPr>
          <p:nvPr/>
        </p:nvSpPr>
        <p:spPr bwMode="auto">
          <a:xfrm>
            <a:off x="2743200" y="106680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DC Offset</a:t>
            </a:r>
          </a:p>
        </p:txBody>
      </p:sp>
      <p:sp>
        <p:nvSpPr>
          <p:cNvPr id="188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9144000" cy="579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What is the difference between these two functions?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2209800"/>
            <a:ext cx="5867400" cy="2370138"/>
            <a:chOff x="1440" y="1872"/>
            <a:chExt cx="3936" cy="1737"/>
          </a:xfrm>
        </p:grpSpPr>
        <p:pic>
          <p:nvPicPr>
            <p:cNvPr id="18452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2208"/>
              <a:ext cx="3936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88262" name="Line 6"/>
            <p:cNvSpPr>
              <a:spLocks noChangeShapeType="1"/>
            </p:cNvSpPr>
            <p:nvPr/>
          </p:nvSpPr>
          <p:spPr bwMode="auto">
            <a:xfrm>
              <a:off x="3216" y="1872"/>
              <a:ext cx="0" cy="16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8263" name="Line 7"/>
            <p:cNvSpPr>
              <a:spLocks noChangeShapeType="1"/>
            </p:cNvSpPr>
            <p:nvPr/>
          </p:nvSpPr>
          <p:spPr bwMode="auto">
            <a:xfrm>
              <a:off x="1824" y="2688"/>
              <a:ext cx="33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8264" name="Text Box 8"/>
            <p:cNvSpPr txBox="1">
              <a:spLocks noChangeArrowheads="1"/>
            </p:cNvSpPr>
            <p:nvPr/>
          </p:nvSpPr>
          <p:spPr bwMode="auto">
            <a:xfrm>
              <a:off x="3216" y="1872"/>
              <a:ext cx="192" cy="20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2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888265" name="Text Box 9"/>
            <p:cNvSpPr txBox="1">
              <a:spLocks noChangeArrowheads="1"/>
            </p:cNvSpPr>
            <p:nvPr/>
          </p:nvSpPr>
          <p:spPr bwMode="auto">
            <a:xfrm>
              <a:off x="3168" y="2700"/>
              <a:ext cx="192" cy="20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2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888266" name="Text Box 10"/>
            <p:cNvSpPr txBox="1">
              <a:spLocks noChangeArrowheads="1"/>
            </p:cNvSpPr>
            <p:nvPr/>
          </p:nvSpPr>
          <p:spPr bwMode="auto">
            <a:xfrm>
              <a:off x="3504" y="2700"/>
              <a:ext cx="192" cy="20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2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888267" name="Text Box 11"/>
            <p:cNvSpPr txBox="1">
              <a:spLocks noChangeArrowheads="1"/>
            </p:cNvSpPr>
            <p:nvPr/>
          </p:nvSpPr>
          <p:spPr bwMode="auto">
            <a:xfrm>
              <a:off x="3840" y="2700"/>
              <a:ext cx="192" cy="20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2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888268" name="Text Box 12"/>
            <p:cNvSpPr txBox="1">
              <a:spLocks noChangeArrowheads="1"/>
            </p:cNvSpPr>
            <p:nvPr/>
          </p:nvSpPr>
          <p:spPr bwMode="auto">
            <a:xfrm>
              <a:off x="2736" y="2700"/>
              <a:ext cx="240" cy="20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2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888269" name="Text Box 13"/>
            <p:cNvSpPr txBox="1">
              <a:spLocks noChangeArrowheads="1"/>
            </p:cNvSpPr>
            <p:nvPr/>
          </p:nvSpPr>
          <p:spPr bwMode="auto">
            <a:xfrm>
              <a:off x="2400" y="2688"/>
              <a:ext cx="241" cy="20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2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1888270" name="Line 14"/>
            <p:cNvSpPr>
              <a:spLocks noChangeShapeType="1"/>
            </p:cNvSpPr>
            <p:nvPr/>
          </p:nvSpPr>
          <p:spPr bwMode="auto">
            <a:xfrm>
              <a:off x="4800" y="2873"/>
              <a:ext cx="3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8271" name="Text Box 15"/>
            <p:cNvSpPr txBox="1">
              <a:spLocks noChangeArrowheads="1"/>
            </p:cNvSpPr>
            <p:nvPr/>
          </p:nvSpPr>
          <p:spPr bwMode="auto">
            <a:xfrm>
              <a:off x="3216" y="3408"/>
              <a:ext cx="335" cy="20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2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-A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09600" y="4572000"/>
            <a:ext cx="6248400" cy="1981200"/>
            <a:chOff x="960" y="2832"/>
            <a:chExt cx="3936" cy="1248"/>
          </a:xfrm>
        </p:grpSpPr>
        <p:pic>
          <p:nvPicPr>
            <p:cNvPr id="18440" name="Picture 1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928"/>
              <a:ext cx="3936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1296" y="2832"/>
              <a:ext cx="3312" cy="1248"/>
              <a:chOff x="1296" y="2832"/>
              <a:chExt cx="3312" cy="1248"/>
            </a:xfrm>
          </p:grpSpPr>
          <p:sp>
            <p:nvSpPr>
              <p:cNvPr id="1888275" name="Line 19"/>
              <p:cNvSpPr>
                <a:spLocks noChangeShapeType="1"/>
              </p:cNvSpPr>
              <p:nvPr/>
            </p:nvSpPr>
            <p:spPr bwMode="auto">
              <a:xfrm>
                <a:off x="2736" y="2880"/>
                <a:ext cx="0" cy="1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5" name="Group 20"/>
              <p:cNvGrpSpPr>
                <a:grpSpLocks/>
              </p:cNvGrpSpPr>
              <p:nvPr/>
            </p:nvGrpSpPr>
            <p:grpSpPr bwMode="auto">
              <a:xfrm>
                <a:off x="1296" y="2832"/>
                <a:ext cx="3312" cy="1181"/>
                <a:chOff x="1296" y="2832"/>
                <a:chExt cx="3312" cy="1181"/>
              </a:xfrm>
            </p:grpSpPr>
            <p:sp>
              <p:nvSpPr>
                <p:cNvPr id="1888277" name="Line 21"/>
                <p:cNvSpPr>
                  <a:spLocks noChangeShapeType="1"/>
                </p:cNvSpPr>
                <p:nvPr/>
              </p:nvSpPr>
              <p:spPr bwMode="auto">
                <a:xfrm>
                  <a:off x="1296" y="3840"/>
                  <a:ext cx="331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8827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736" y="2832"/>
                  <a:ext cx="192" cy="17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188827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688" y="3811"/>
                  <a:ext cx="192" cy="17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0</a:t>
                  </a:r>
                </a:p>
              </p:txBody>
            </p:sp>
            <p:sp>
              <p:nvSpPr>
                <p:cNvPr id="188828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024" y="3811"/>
                  <a:ext cx="192" cy="17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188828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360" y="3811"/>
                  <a:ext cx="192" cy="17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2</a:t>
                  </a:r>
                </a:p>
              </p:txBody>
            </p:sp>
            <p:sp>
              <p:nvSpPr>
                <p:cNvPr id="188828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256" y="3811"/>
                  <a:ext cx="240" cy="17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-1</a:t>
                  </a:r>
                </a:p>
              </p:txBody>
            </p:sp>
            <p:sp>
              <p:nvSpPr>
                <p:cNvPr id="188828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872" y="3840"/>
                  <a:ext cx="240" cy="17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-2</a:t>
                  </a:r>
                </a:p>
              </p:txBody>
            </p:sp>
            <p:sp>
              <p:nvSpPr>
                <p:cNvPr id="1888284" name="Line 28"/>
                <p:cNvSpPr>
                  <a:spLocks noChangeShapeType="1"/>
                </p:cNvSpPr>
                <p:nvPr/>
              </p:nvSpPr>
              <p:spPr bwMode="auto">
                <a:xfrm>
                  <a:off x="4272" y="3936"/>
                  <a:ext cx="3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888285" name="Text Box 29"/>
          <p:cNvSpPr txBox="1">
            <a:spLocks noChangeArrowheads="1"/>
          </p:cNvSpPr>
          <p:nvPr/>
        </p:nvSpPr>
        <p:spPr bwMode="auto">
          <a:xfrm>
            <a:off x="4572000" y="2133600"/>
            <a:ext cx="1905000" cy="7016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Average Value = 0</a:t>
            </a:r>
          </a:p>
        </p:txBody>
      </p:sp>
      <p:sp>
        <p:nvSpPr>
          <p:cNvPr id="1888286" name="Text Box 30"/>
          <p:cNvSpPr txBox="1">
            <a:spLocks noChangeArrowheads="1"/>
          </p:cNvSpPr>
          <p:nvPr/>
        </p:nvSpPr>
        <p:spPr bwMode="auto">
          <a:xfrm>
            <a:off x="5029200" y="4114800"/>
            <a:ext cx="1905000" cy="7016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Average Value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8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8285" grpId="0"/>
      <p:bldP spid="18882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DC Offset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If the function has a DC value: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graphicFrame>
        <p:nvGraphicFramePr>
          <p:cNvPr id="18903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071354"/>
              </p:ext>
            </p:extLst>
          </p:nvPr>
        </p:nvGraphicFramePr>
        <p:xfrm>
          <a:off x="2355850" y="2722563"/>
          <a:ext cx="5573713" cy="194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8" name="Equation" r:id="rId4" imgW="2692080" imgH="939600" progId="Equation.3">
                  <p:embed/>
                </p:oleObj>
              </mc:Choice>
              <mc:Fallback>
                <p:oleObj name="Equation" r:id="rId4" imgW="269208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5850" y="2722563"/>
                        <a:ext cx="5573713" cy="194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Qualitative Analysis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119313"/>
            <a:ext cx="9144000" cy="1492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Is it possible to have an idea of what your solution should be before actually computing it? </a:t>
            </a:r>
          </a:p>
        </p:txBody>
      </p:sp>
      <p:sp>
        <p:nvSpPr>
          <p:cNvPr id="1892356" name="Oval 4"/>
          <p:cNvSpPr>
            <a:spLocks noChangeArrowheads="1"/>
          </p:cNvSpPr>
          <p:nvPr/>
        </p:nvSpPr>
        <p:spPr bwMode="auto">
          <a:xfrm>
            <a:off x="2971800" y="4343400"/>
            <a:ext cx="3962400" cy="1600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80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92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92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235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Properties – DC Value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229600" cy="4325112"/>
          </a:xfrm>
        </p:spPr>
        <p:txBody>
          <a:bodyPr/>
          <a:lstStyle/>
          <a:p>
            <a:pPr eaLnBrk="1" hangingPunct="1"/>
            <a:r>
              <a:rPr lang="en-US" sz="2400" dirty="0" smtClean="0"/>
              <a:t>If the function has no DC value, then a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 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47800" y="2514600"/>
            <a:ext cx="4267200" cy="2109788"/>
            <a:chOff x="1440" y="1584"/>
            <a:chExt cx="2688" cy="1329"/>
          </a:xfrm>
        </p:grpSpPr>
        <p:pic>
          <p:nvPicPr>
            <p:cNvPr id="20500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1584"/>
              <a:ext cx="2688" cy="1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94406" name="Text Box 6"/>
            <p:cNvSpPr txBox="1">
              <a:spLocks noChangeArrowheads="1"/>
            </p:cNvSpPr>
            <p:nvPr/>
          </p:nvSpPr>
          <p:spPr bwMode="auto">
            <a:xfrm>
              <a:off x="2160" y="2304"/>
              <a:ext cx="20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894407" name="Text Box 7"/>
            <p:cNvSpPr txBox="1">
              <a:spLocks noChangeArrowheads="1"/>
            </p:cNvSpPr>
            <p:nvPr/>
          </p:nvSpPr>
          <p:spPr bwMode="auto">
            <a:xfrm>
              <a:off x="3120" y="2304"/>
              <a:ext cx="20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894408" name="Text Box 8"/>
            <p:cNvSpPr txBox="1">
              <a:spLocks noChangeArrowheads="1"/>
            </p:cNvSpPr>
            <p:nvPr/>
          </p:nvSpPr>
          <p:spPr bwMode="auto">
            <a:xfrm>
              <a:off x="3552" y="2304"/>
              <a:ext cx="20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894409" name="Text Box 9"/>
            <p:cNvSpPr txBox="1">
              <a:spLocks noChangeArrowheads="1"/>
            </p:cNvSpPr>
            <p:nvPr/>
          </p:nvSpPr>
          <p:spPr bwMode="auto">
            <a:xfrm>
              <a:off x="2736" y="1728"/>
              <a:ext cx="20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-A</a:t>
              </a:r>
            </a:p>
          </p:txBody>
        </p:sp>
        <p:sp>
          <p:nvSpPr>
            <p:cNvPr id="1894410" name="Text Box 10"/>
            <p:cNvSpPr txBox="1">
              <a:spLocks noChangeArrowheads="1"/>
            </p:cNvSpPr>
            <p:nvPr/>
          </p:nvSpPr>
          <p:spPr bwMode="auto">
            <a:xfrm>
              <a:off x="2736" y="2544"/>
              <a:ext cx="20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</a:p>
          </p:txBody>
        </p:sp>
      </p:grpSp>
      <p:sp>
        <p:nvSpPr>
          <p:cNvPr id="1894411" name="Oval 11"/>
          <p:cNvSpPr>
            <a:spLocks noChangeArrowheads="1"/>
          </p:cNvSpPr>
          <p:nvPr/>
        </p:nvSpPr>
        <p:spPr bwMode="auto">
          <a:xfrm>
            <a:off x="5410200" y="2590800"/>
            <a:ext cx="1444625" cy="8413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DC?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85800" y="4495800"/>
            <a:ext cx="6248400" cy="1981200"/>
            <a:chOff x="960" y="2832"/>
            <a:chExt cx="3936" cy="1248"/>
          </a:xfrm>
        </p:grpSpPr>
        <p:pic>
          <p:nvPicPr>
            <p:cNvPr id="20488" name="Picture 1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60" y="2928"/>
              <a:ext cx="3936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296" y="2832"/>
              <a:ext cx="3312" cy="1248"/>
              <a:chOff x="1296" y="2832"/>
              <a:chExt cx="3312" cy="1248"/>
            </a:xfrm>
          </p:grpSpPr>
          <p:sp>
            <p:nvSpPr>
              <p:cNvPr id="1894415" name="Line 15"/>
              <p:cNvSpPr>
                <a:spLocks noChangeShapeType="1"/>
              </p:cNvSpPr>
              <p:nvPr/>
            </p:nvSpPr>
            <p:spPr bwMode="auto">
              <a:xfrm>
                <a:off x="2736" y="2880"/>
                <a:ext cx="0" cy="1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>
                <a:off x="1296" y="2832"/>
                <a:ext cx="3312" cy="1181"/>
                <a:chOff x="1296" y="2832"/>
                <a:chExt cx="3312" cy="1181"/>
              </a:xfrm>
            </p:grpSpPr>
            <p:sp>
              <p:nvSpPr>
                <p:cNvPr id="1894417" name="Line 17"/>
                <p:cNvSpPr>
                  <a:spLocks noChangeShapeType="1"/>
                </p:cNvSpPr>
                <p:nvPr/>
              </p:nvSpPr>
              <p:spPr bwMode="auto">
                <a:xfrm>
                  <a:off x="1296" y="3840"/>
                  <a:ext cx="331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9441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736" y="2832"/>
                  <a:ext cx="192" cy="17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189441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688" y="3811"/>
                  <a:ext cx="192" cy="17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0</a:t>
                  </a:r>
                </a:p>
              </p:txBody>
            </p:sp>
            <p:sp>
              <p:nvSpPr>
                <p:cNvPr id="189442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024" y="3811"/>
                  <a:ext cx="192" cy="17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189442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360" y="3811"/>
                  <a:ext cx="192" cy="17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2</a:t>
                  </a:r>
                </a:p>
              </p:txBody>
            </p:sp>
            <p:sp>
              <p:nvSpPr>
                <p:cNvPr id="1894422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256" y="3811"/>
                  <a:ext cx="240" cy="17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-1</a:t>
                  </a:r>
                </a:p>
              </p:txBody>
            </p:sp>
            <p:sp>
              <p:nvSpPr>
                <p:cNvPr id="189442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872" y="3840"/>
                  <a:ext cx="240" cy="17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-2</a:t>
                  </a:r>
                </a:p>
              </p:txBody>
            </p:sp>
            <p:sp>
              <p:nvSpPr>
                <p:cNvPr id="1894424" name="Line 24"/>
                <p:cNvSpPr>
                  <a:spLocks noChangeShapeType="1"/>
                </p:cNvSpPr>
                <p:nvPr/>
              </p:nvSpPr>
              <p:spPr bwMode="auto">
                <a:xfrm>
                  <a:off x="4272" y="3936"/>
                  <a:ext cx="3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894425" name="Oval 25"/>
          <p:cNvSpPr>
            <a:spLocks noChangeArrowheads="1"/>
          </p:cNvSpPr>
          <p:nvPr/>
        </p:nvSpPr>
        <p:spPr bwMode="auto">
          <a:xfrm>
            <a:off x="5638800" y="4419600"/>
            <a:ext cx="1444625" cy="8413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DC?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11" grpId="0" animBg="1"/>
      <p:bldP spid="18944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6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Properties – Symmetry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05000" y="4191000"/>
            <a:ext cx="6781800" cy="2225675"/>
            <a:chOff x="1200" y="2640"/>
            <a:chExt cx="4272" cy="1402"/>
          </a:xfrm>
        </p:grpSpPr>
        <p:pic>
          <p:nvPicPr>
            <p:cNvPr id="514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00" y="2640"/>
              <a:ext cx="4272" cy="13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  <p:sp>
          <p:nvSpPr>
            <p:cNvPr id="1896453" name="Text Box 5"/>
            <p:cNvSpPr txBox="1">
              <a:spLocks noChangeArrowheads="1"/>
            </p:cNvSpPr>
            <p:nvPr/>
          </p:nvSpPr>
          <p:spPr bwMode="auto">
            <a:xfrm>
              <a:off x="1632" y="3792"/>
              <a:ext cx="288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896454" name="Line 6"/>
            <p:cNvSpPr>
              <a:spLocks noChangeShapeType="1"/>
            </p:cNvSpPr>
            <p:nvPr/>
          </p:nvSpPr>
          <p:spPr bwMode="auto">
            <a:xfrm>
              <a:off x="4896" y="3408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6455" name="Text Box 7"/>
            <p:cNvSpPr txBox="1">
              <a:spLocks noChangeArrowheads="1"/>
            </p:cNvSpPr>
            <p:nvPr/>
          </p:nvSpPr>
          <p:spPr bwMode="auto">
            <a:xfrm>
              <a:off x="2976" y="2726"/>
              <a:ext cx="240" cy="1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896456" name="Text Box 8"/>
            <p:cNvSpPr txBox="1">
              <a:spLocks noChangeArrowheads="1"/>
            </p:cNvSpPr>
            <p:nvPr/>
          </p:nvSpPr>
          <p:spPr bwMode="auto">
            <a:xfrm>
              <a:off x="2976" y="3696"/>
              <a:ext cx="240" cy="1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896457" name="Text Box 9"/>
            <p:cNvSpPr txBox="1">
              <a:spLocks noChangeArrowheads="1"/>
            </p:cNvSpPr>
            <p:nvPr/>
          </p:nvSpPr>
          <p:spPr bwMode="auto">
            <a:xfrm>
              <a:off x="2976" y="3302"/>
              <a:ext cx="240" cy="1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896458" name="Text Box 10"/>
            <p:cNvSpPr txBox="1">
              <a:spLocks noChangeArrowheads="1"/>
            </p:cNvSpPr>
            <p:nvPr/>
          </p:nvSpPr>
          <p:spPr bwMode="auto">
            <a:xfrm>
              <a:off x="3216" y="3312"/>
              <a:ext cx="240" cy="1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l-GR" sz="1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π</a:t>
              </a:r>
              <a:r>
                <a:rPr lang="en-US" sz="1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/2</a:t>
              </a:r>
              <a:endParaRPr lang="el-GR" sz="1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96459" name="Text Box 11"/>
            <p:cNvSpPr txBox="1">
              <a:spLocks noChangeArrowheads="1"/>
            </p:cNvSpPr>
            <p:nvPr/>
          </p:nvSpPr>
          <p:spPr bwMode="auto">
            <a:xfrm>
              <a:off x="3456" y="3302"/>
              <a:ext cx="240" cy="1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l-GR" sz="1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π</a:t>
              </a:r>
            </a:p>
          </p:txBody>
        </p:sp>
        <p:sp>
          <p:nvSpPr>
            <p:cNvPr id="1896460" name="Text Box 12"/>
            <p:cNvSpPr txBox="1">
              <a:spLocks noChangeArrowheads="1"/>
            </p:cNvSpPr>
            <p:nvPr/>
          </p:nvSpPr>
          <p:spPr bwMode="auto">
            <a:xfrm>
              <a:off x="3600" y="3312"/>
              <a:ext cx="384" cy="1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l-GR" sz="1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π</a:t>
              </a:r>
              <a:r>
                <a:rPr lang="en-US" sz="1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/2</a:t>
              </a:r>
              <a:endParaRPr lang="el-GR" sz="1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96461" name="Text Box 13"/>
            <p:cNvSpPr txBox="1">
              <a:spLocks noChangeArrowheads="1"/>
            </p:cNvSpPr>
            <p:nvPr/>
          </p:nvSpPr>
          <p:spPr bwMode="auto">
            <a:xfrm>
              <a:off x="4464" y="2688"/>
              <a:ext cx="864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f(-t) = -f(t)</a:t>
              </a:r>
            </a:p>
          </p:txBody>
        </p:sp>
      </p:grpSp>
      <p:sp>
        <p:nvSpPr>
          <p:cNvPr id="189646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8229600" cy="4325112"/>
          </a:xfrm>
        </p:spPr>
        <p:txBody>
          <a:bodyPr/>
          <a:lstStyle/>
          <a:p>
            <a:pPr eaLnBrk="1" hangingPunct="1"/>
            <a:r>
              <a:rPr lang="en-US" sz="2400" dirty="0" smtClean="0"/>
              <a:t>Even function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Odd function</a:t>
            </a:r>
          </a:p>
          <a:p>
            <a:pPr eaLnBrk="1" hangingPunct="1"/>
            <a:endParaRPr lang="en-US" sz="2400" dirty="0" smtClean="0"/>
          </a:p>
          <a:p>
            <a:pPr lvl="1" eaLnBrk="1" hangingPunct="1">
              <a:buFontTx/>
              <a:buNone/>
            </a:pPr>
            <a:endParaRPr lang="en-US" sz="2000" dirty="0" smtClean="0"/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752600" y="1905000"/>
            <a:ext cx="7162800" cy="1905000"/>
            <a:chOff x="1104" y="1200"/>
            <a:chExt cx="4512" cy="1200"/>
          </a:xfrm>
        </p:grpSpPr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1104" y="1200"/>
              <a:ext cx="4512" cy="1200"/>
              <a:chOff x="1104" y="1200"/>
              <a:chExt cx="4512" cy="1200"/>
            </a:xfrm>
          </p:grpSpPr>
          <p:grpSp>
            <p:nvGrpSpPr>
              <p:cNvPr id="5" name="Group 17"/>
              <p:cNvGrpSpPr>
                <a:grpSpLocks/>
              </p:cNvGrpSpPr>
              <p:nvPr/>
            </p:nvGrpSpPr>
            <p:grpSpPr bwMode="auto">
              <a:xfrm>
                <a:off x="1104" y="1200"/>
                <a:ext cx="4512" cy="1200"/>
                <a:chOff x="1104" y="1440"/>
                <a:chExt cx="4512" cy="1392"/>
              </a:xfrm>
            </p:grpSpPr>
            <p:pic>
              <p:nvPicPr>
                <p:cNvPr id="5135" name="Picture 18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104" y="1440"/>
                  <a:ext cx="4512" cy="1392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89646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592" y="2102"/>
                  <a:ext cx="192" cy="179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n-US" sz="10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0</a:t>
                  </a:r>
                </a:p>
              </p:txBody>
            </p:sp>
            <p:sp>
              <p:nvSpPr>
                <p:cNvPr id="189646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544" y="2544"/>
                  <a:ext cx="240" cy="179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n-US" sz="10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-A</a:t>
                  </a:r>
                </a:p>
              </p:txBody>
            </p:sp>
            <p:sp>
              <p:nvSpPr>
                <p:cNvPr id="189646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592" y="1575"/>
                  <a:ext cx="192" cy="179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n-US" sz="10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189647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784" y="2112"/>
                  <a:ext cx="240" cy="179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l-GR" sz="10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π</a:t>
                  </a:r>
                  <a:r>
                    <a:rPr lang="en-US" sz="10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/2</a:t>
                  </a:r>
                  <a:endParaRPr lang="el-GR" sz="1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9647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072" y="2102"/>
                  <a:ext cx="240" cy="179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l-GR" sz="10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π</a:t>
                  </a:r>
                </a:p>
              </p:txBody>
            </p:sp>
            <p:sp>
              <p:nvSpPr>
                <p:cNvPr id="189647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312" y="2112"/>
                  <a:ext cx="288" cy="179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n-US" sz="10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r>
                    <a:rPr lang="el-GR" sz="10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π</a:t>
                  </a:r>
                  <a:r>
                    <a:rPr lang="en-US" sz="10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/2</a:t>
                  </a:r>
                  <a:endParaRPr lang="el-GR" sz="1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896473" name="Text Box 25"/>
              <p:cNvSpPr txBox="1">
                <a:spLocks noChangeArrowheads="1"/>
              </p:cNvSpPr>
              <p:nvPr/>
            </p:nvSpPr>
            <p:spPr bwMode="auto">
              <a:xfrm>
                <a:off x="4560" y="1248"/>
                <a:ext cx="912" cy="25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  <a:defRPr/>
                </a:pPr>
                <a:r>
                  <a:rPr 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f(-t) = f(t)</a:t>
                </a:r>
              </a:p>
            </p:txBody>
          </p:sp>
        </p:grpSp>
        <p:sp>
          <p:nvSpPr>
            <p:cNvPr id="1896474" name="Line 26"/>
            <p:cNvSpPr>
              <a:spLocks noChangeShapeType="1"/>
            </p:cNvSpPr>
            <p:nvPr/>
          </p:nvSpPr>
          <p:spPr bwMode="auto">
            <a:xfrm>
              <a:off x="4800" y="1872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96475" name="Rectangle 27"/>
          <p:cNvSpPr>
            <a:spLocks noChangeArrowheads="1"/>
          </p:cNvSpPr>
          <p:nvPr/>
        </p:nvSpPr>
        <p:spPr bwMode="auto">
          <a:xfrm>
            <a:off x="4343400" y="2057400"/>
            <a:ext cx="1295400" cy="1524000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96476" name="Rectangle 28"/>
          <p:cNvSpPr>
            <a:spLocks noChangeArrowheads="1"/>
          </p:cNvSpPr>
          <p:nvPr/>
        </p:nvSpPr>
        <p:spPr bwMode="auto">
          <a:xfrm>
            <a:off x="2971800" y="2057400"/>
            <a:ext cx="1371600" cy="1524000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896477" name="Object 29"/>
          <p:cNvGraphicFramePr>
            <a:graphicFrameLocks noChangeAspect="1"/>
          </p:cNvGraphicFramePr>
          <p:nvPr/>
        </p:nvGraphicFramePr>
        <p:xfrm>
          <a:off x="5016500" y="4343400"/>
          <a:ext cx="12319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7" name="Bitmap Image" r:id="rId6" imgW="1076475" imgH="1504762" progId="Paint.Picture">
                  <p:embed/>
                </p:oleObj>
              </mc:Choice>
              <mc:Fallback>
                <p:oleObj name="Bitmap Image" r:id="rId6" imgW="1076475" imgH="1504762" progId="Paint.Picture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0" y="4343400"/>
                        <a:ext cx="1231900" cy="18288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6478" name="Object 30"/>
          <p:cNvGraphicFramePr>
            <a:graphicFrameLocks noChangeAspect="1"/>
          </p:cNvGraphicFramePr>
          <p:nvPr/>
        </p:nvGraphicFramePr>
        <p:xfrm>
          <a:off x="3733800" y="4343400"/>
          <a:ext cx="118745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8" name="Bitmap Image" r:id="rId8" imgW="1038370" imgH="1666667" progId="Paint.Picture">
                  <p:embed/>
                </p:oleObj>
              </mc:Choice>
              <mc:Fallback>
                <p:oleObj name="Bitmap Image" r:id="rId8" imgW="1038370" imgH="1666667" progId="Paint.Picture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343400"/>
                        <a:ext cx="1187450" cy="18288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6479" name="Object 31"/>
          <p:cNvGraphicFramePr>
            <a:graphicFrameLocks noChangeAspect="1"/>
          </p:cNvGraphicFramePr>
          <p:nvPr/>
        </p:nvGraphicFramePr>
        <p:xfrm>
          <a:off x="3733800" y="4343400"/>
          <a:ext cx="12192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9" name="Bitmap Image" r:id="rId10" imgW="1019048" imgH="1685714" progId="Paint.Picture">
                  <p:embed/>
                </p:oleObj>
              </mc:Choice>
              <mc:Fallback>
                <p:oleObj name="Bitmap Image" r:id="rId10" imgW="1019048" imgH="1685714" progId="Paint.Picture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343400"/>
                        <a:ext cx="1219200" cy="18288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6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6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6462" grpId="0" build="p"/>
      <p:bldP spid="1896475" grpId="0" animBg="1"/>
      <p:bldP spid="1896475" grpId="1" animBg="1"/>
      <p:bldP spid="189647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Properties – Symmetry</a:t>
            </a:r>
          </a:p>
        </p:txBody>
      </p:sp>
      <p:sp>
        <p:nvSpPr>
          <p:cNvPr id="189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Note that the integral over a period of an odd function is?</a:t>
            </a:r>
            <a:endParaRPr lang="en-US" smtClean="0"/>
          </a:p>
        </p:txBody>
      </p:sp>
      <p:graphicFrame>
        <p:nvGraphicFramePr>
          <p:cNvPr id="1898500" name="Object 4"/>
          <p:cNvGraphicFramePr>
            <a:graphicFrameLocks noChangeAspect="1"/>
          </p:cNvGraphicFramePr>
          <p:nvPr/>
        </p:nvGraphicFramePr>
        <p:xfrm>
          <a:off x="889000" y="3200400"/>
          <a:ext cx="6678613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70" name="Equation" r:id="rId4" imgW="2463480" imgH="558720" progId="Equation.3">
                  <p:embed/>
                </p:oleObj>
              </mc:Choice>
              <mc:Fallback>
                <p:oleObj name="Equation" r:id="rId4" imgW="2463480" imgH="558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3200400"/>
                        <a:ext cx="6678613" cy="123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98501" name="AutoShape 5"/>
          <p:cNvSpPr>
            <a:spLocks noChangeArrowheads="1"/>
          </p:cNvSpPr>
          <p:nvPr/>
        </p:nvSpPr>
        <p:spPr bwMode="auto">
          <a:xfrm>
            <a:off x="2717800" y="1735137"/>
            <a:ext cx="2819400" cy="762000"/>
          </a:xfrm>
          <a:prstGeom prst="hexagon">
            <a:avLst>
              <a:gd name="adj" fmla="val 92500"/>
              <a:gd name="vf" fmla="val 11547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If f(t) is even: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717800" y="2667000"/>
            <a:ext cx="1066800" cy="1447800"/>
            <a:chOff x="2496" y="2400"/>
            <a:chExt cx="672" cy="912"/>
          </a:xfrm>
        </p:grpSpPr>
        <p:sp>
          <p:nvSpPr>
            <p:cNvPr id="1898503" name="Oval 7"/>
            <p:cNvSpPr>
              <a:spLocks noChangeArrowheads="1"/>
            </p:cNvSpPr>
            <p:nvPr/>
          </p:nvSpPr>
          <p:spPr bwMode="auto">
            <a:xfrm>
              <a:off x="2496" y="2928"/>
              <a:ext cx="480" cy="384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8504" name="Line 8"/>
            <p:cNvSpPr>
              <a:spLocks noChangeShapeType="1"/>
            </p:cNvSpPr>
            <p:nvPr/>
          </p:nvSpPr>
          <p:spPr bwMode="auto">
            <a:xfrm flipV="1">
              <a:off x="2784" y="2592"/>
              <a:ext cx="48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8505" name="Text Box 9"/>
            <p:cNvSpPr txBox="1">
              <a:spLocks noChangeArrowheads="1"/>
            </p:cNvSpPr>
            <p:nvPr/>
          </p:nvSpPr>
          <p:spPr bwMode="auto">
            <a:xfrm>
              <a:off x="2544" y="2400"/>
              <a:ext cx="624" cy="2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Even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479800" y="2819400"/>
            <a:ext cx="1600200" cy="1295400"/>
            <a:chOff x="2976" y="2496"/>
            <a:chExt cx="1008" cy="816"/>
          </a:xfrm>
        </p:grpSpPr>
        <p:sp>
          <p:nvSpPr>
            <p:cNvPr id="1898507" name="Oval 11"/>
            <p:cNvSpPr>
              <a:spLocks noChangeArrowheads="1"/>
            </p:cNvSpPr>
            <p:nvPr/>
          </p:nvSpPr>
          <p:spPr bwMode="auto">
            <a:xfrm>
              <a:off x="2976" y="2928"/>
              <a:ext cx="1008" cy="384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8508" name="Line 12"/>
            <p:cNvSpPr>
              <a:spLocks noChangeShapeType="1"/>
            </p:cNvSpPr>
            <p:nvPr/>
          </p:nvSpPr>
          <p:spPr bwMode="auto">
            <a:xfrm flipV="1">
              <a:off x="3504" y="2688"/>
              <a:ext cx="96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8509" name="Text Box 13"/>
            <p:cNvSpPr txBox="1">
              <a:spLocks noChangeArrowheads="1"/>
            </p:cNvSpPr>
            <p:nvPr/>
          </p:nvSpPr>
          <p:spPr bwMode="auto">
            <a:xfrm>
              <a:off x="3408" y="2496"/>
              <a:ext cx="528" cy="2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Odd</a:t>
              </a:r>
            </a:p>
          </p:txBody>
        </p:sp>
      </p:grpSp>
      <p:sp>
        <p:nvSpPr>
          <p:cNvPr id="1898510" name="Text Box 14"/>
          <p:cNvSpPr txBox="1">
            <a:spLocks noChangeArrowheads="1"/>
          </p:cNvSpPr>
          <p:nvPr/>
        </p:nvSpPr>
        <p:spPr bwMode="auto">
          <a:xfrm>
            <a:off x="3784600" y="2819400"/>
            <a:ext cx="304800" cy="396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5156200" y="2819400"/>
            <a:ext cx="1524000" cy="396875"/>
            <a:chOff x="4032" y="2496"/>
            <a:chExt cx="960" cy="250"/>
          </a:xfrm>
        </p:grpSpPr>
        <p:sp>
          <p:nvSpPr>
            <p:cNvPr id="1898512" name="Text Box 16"/>
            <p:cNvSpPr txBox="1">
              <a:spLocks noChangeArrowheads="1"/>
            </p:cNvSpPr>
            <p:nvPr/>
          </p:nvSpPr>
          <p:spPr bwMode="auto">
            <a:xfrm>
              <a:off x="4032" y="2496"/>
              <a:ext cx="384" cy="2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</a:p>
          </p:txBody>
        </p:sp>
        <p:sp>
          <p:nvSpPr>
            <p:cNvPr id="1898513" name="Text Box 17"/>
            <p:cNvSpPr txBox="1">
              <a:spLocks noChangeArrowheads="1"/>
            </p:cNvSpPr>
            <p:nvPr/>
          </p:nvSpPr>
          <p:spPr bwMode="auto">
            <a:xfrm>
              <a:off x="4416" y="2496"/>
              <a:ext cx="576" cy="2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Odd</a:t>
              </a:r>
            </a:p>
          </p:txBody>
        </p:sp>
      </p:grpSp>
      <p:graphicFrame>
        <p:nvGraphicFramePr>
          <p:cNvPr id="1898514" name="Object 18"/>
          <p:cNvGraphicFramePr>
            <a:graphicFrameLocks noChangeAspect="1"/>
          </p:cNvGraphicFramePr>
          <p:nvPr/>
        </p:nvGraphicFramePr>
        <p:xfrm>
          <a:off x="762000" y="4637088"/>
          <a:ext cx="6781800" cy="123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71" name="Equation" r:id="rId6" imgW="2501640" imgH="558720" progId="Equation.3">
                  <p:embed/>
                </p:oleObj>
              </mc:Choice>
              <mc:Fallback>
                <p:oleObj name="Equation" r:id="rId6" imgW="2501640" imgH="55872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637088"/>
                        <a:ext cx="6781800" cy="1230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2641600" y="4103688"/>
            <a:ext cx="1066800" cy="1447800"/>
            <a:chOff x="2496" y="2400"/>
            <a:chExt cx="672" cy="912"/>
          </a:xfrm>
        </p:grpSpPr>
        <p:sp>
          <p:nvSpPr>
            <p:cNvPr id="1898516" name="Oval 20"/>
            <p:cNvSpPr>
              <a:spLocks noChangeArrowheads="1"/>
            </p:cNvSpPr>
            <p:nvPr/>
          </p:nvSpPr>
          <p:spPr bwMode="auto">
            <a:xfrm>
              <a:off x="2496" y="2928"/>
              <a:ext cx="480" cy="384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8517" name="Line 21"/>
            <p:cNvSpPr>
              <a:spLocks noChangeShapeType="1"/>
            </p:cNvSpPr>
            <p:nvPr/>
          </p:nvSpPr>
          <p:spPr bwMode="auto">
            <a:xfrm flipV="1">
              <a:off x="2784" y="2592"/>
              <a:ext cx="48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8518" name="Text Box 22"/>
            <p:cNvSpPr txBox="1">
              <a:spLocks noChangeArrowheads="1"/>
            </p:cNvSpPr>
            <p:nvPr/>
          </p:nvSpPr>
          <p:spPr bwMode="auto">
            <a:xfrm>
              <a:off x="2544" y="2400"/>
              <a:ext cx="624" cy="2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Even</a:t>
              </a: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3403600" y="4256088"/>
            <a:ext cx="1600200" cy="1295400"/>
            <a:chOff x="2976" y="2496"/>
            <a:chExt cx="1008" cy="816"/>
          </a:xfrm>
        </p:grpSpPr>
        <p:sp>
          <p:nvSpPr>
            <p:cNvPr id="1898520" name="Oval 24"/>
            <p:cNvSpPr>
              <a:spLocks noChangeArrowheads="1"/>
            </p:cNvSpPr>
            <p:nvPr/>
          </p:nvSpPr>
          <p:spPr bwMode="auto">
            <a:xfrm>
              <a:off x="2976" y="2928"/>
              <a:ext cx="1008" cy="384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8521" name="Line 25"/>
            <p:cNvSpPr>
              <a:spLocks noChangeShapeType="1"/>
            </p:cNvSpPr>
            <p:nvPr/>
          </p:nvSpPr>
          <p:spPr bwMode="auto">
            <a:xfrm flipV="1">
              <a:off x="3504" y="2688"/>
              <a:ext cx="96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8522" name="Text Box 26"/>
            <p:cNvSpPr txBox="1">
              <a:spLocks noChangeArrowheads="1"/>
            </p:cNvSpPr>
            <p:nvPr/>
          </p:nvSpPr>
          <p:spPr bwMode="auto">
            <a:xfrm>
              <a:off x="3408" y="2496"/>
              <a:ext cx="528" cy="2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Even</a:t>
              </a:r>
            </a:p>
          </p:txBody>
        </p:sp>
      </p:grpSp>
      <p:sp>
        <p:nvSpPr>
          <p:cNvPr id="1898523" name="Text Box 27"/>
          <p:cNvSpPr txBox="1">
            <a:spLocks noChangeArrowheads="1"/>
          </p:cNvSpPr>
          <p:nvPr/>
        </p:nvSpPr>
        <p:spPr bwMode="auto">
          <a:xfrm>
            <a:off x="3708400" y="4256088"/>
            <a:ext cx="304800" cy="396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</a:p>
        </p:txBody>
      </p: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5080000" y="4256088"/>
            <a:ext cx="1524000" cy="396875"/>
            <a:chOff x="4032" y="2496"/>
            <a:chExt cx="960" cy="250"/>
          </a:xfrm>
        </p:grpSpPr>
        <p:sp>
          <p:nvSpPr>
            <p:cNvPr id="1898525" name="Text Box 29"/>
            <p:cNvSpPr txBox="1">
              <a:spLocks noChangeArrowheads="1"/>
            </p:cNvSpPr>
            <p:nvPr/>
          </p:nvSpPr>
          <p:spPr bwMode="auto">
            <a:xfrm>
              <a:off x="4032" y="2496"/>
              <a:ext cx="384" cy="2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</a:p>
          </p:txBody>
        </p:sp>
        <p:sp>
          <p:nvSpPr>
            <p:cNvPr id="1898526" name="Text Box 30"/>
            <p:cNvSpPr txBox="1">
              <a:spLocks noChangeArrowheads="1"/>
            </p:cNvSpPr>
            <p:nvPr/>
          </p:nvSpPr>
          <p:spPr bwMode="auto">
            <a:xfrm>
              <a:off x="4416" y="2496"/>
              <a:ext cx="576" cy="2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Even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8499" grpId="0" build="p"/>
      <p:bldP spid="1898501" grpId="0" animBg="1"/>
      <p:bldP spid="1898510" grpId="0"/>
      <p:bldP spid="18985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0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Properties – Symmetry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Note that the integral over a period of an odd function is zero.</a:t>
            </a:r>
            <a:endParaRPr lang="en-US" dirty="0" smtClean="0"/>
          </a:p>
        </p:txBody>
      </p:sp>
      <p:graphicFrame>
        <p:nvGraphicFramePr>
          <p:cNvPr id="1900548" name="Object 4"/>
          <p:cNvGraphicFramePr>
            <a:graphicFrameLocks noChangeAspect="1"/>
          </p:cNvGraphicFramePr>
          <p:nvPr/>
        </p:nvGraphicFramePr>
        <p:xfrm>
          <a:off x="1320800" y="3276600"/>
          <a:ext cx="6781800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2" name="Equation" r:id="rId4" imgW="2501640" imgH="558720" progId="Equation.3">
                  <p:embed/>
                </p:oleObj>
              </mc:Choice>
              <mc:Fallback>
                <p:oleObj name="Equation" r:id="rId4" imgW="2501640" imgH="558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3276600"/>
                        <a:ext cx="6781800" cy="123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00549" name="AutoShape 5"/>
          <p:cNvSpPr>
            <a:spLocks noChangeArrowheads="1"/>
          </p:cNvSpPr>
          <p:nvPr/>
        </p:nvSpPr>
        <p:spPr bwMode="auto">
          <a:xfrm>
            <a:off x="3048000" y="1981200"/>
            <a:ext cx="2819400" cy="762000"/>
          </a:xfrm>
          <a:prstGeom prst="hexagon">
            <a:avLst>
              <a:gd name="adj" fmla="val 92500"/>
              <a:gd name="vf" fmla="val 11547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If f(t) is odd: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200400" y="2743200"/>
            <a:ext cx="1066800" cy="1447800"/>
            <a:chOff x="2496" y="2400"/>
            <a:chExt cx="672" cy="912"/>
          </a:xfrm>
        </p:grpSpPr>
        <p:sp>
          <p:nvSpPr>
            <p:cNvPr id="1900551" name="Oval 7"/>
            <p:cNvSpPr>
              <a:spLocks noChangeArrowheads="1"/>
            </p:cNvSpPr>
            <p:nvPr/>
          </p:nvSpPr>
          <p:spPr bwMode="auto">
            <a:xfrm>
              <a:off x="2496" y="2928"/>
              <a:ext cx="480" cy="384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0552" name="Line 8"/>
            <p:cNvSpPr>
              <a:spLocks noChangeShapeType="1"/>
            </p:cNvSpPr>
            <p:nvPr/>
          </p:nvSpPr>
          <p:spPr bwMode="auto">
            <a:xfrm flipV="1">
              <a:off x="2784" y="2592"/>
              <a:ext cx="48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0553" name="Text Box 9"/>
            <p:cNvSpPr txBox="1">
              <a:spLocks noChangeArrowheads="1"/>
            </p:cNvSpPr>
            <p:nvPr/>
          </p:nvSpPr>
          <p:spPr bwMode="auto">
            <a:xfrm>
              <a:off x="2544" y="2400"/>
              <a:ext cx="624" cy="2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Odd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962400" y="2895600"/>
            <a:ext cx="1600200" cy="1295400"/>
            <a:chOff x="2976" y="2496"/>
            <a:chExt cx="1008" cy="816"/>
          </a:xfrm>
        </p:grpSpPr>
        <p:sp>
          <p:nvSpPr>
            <p:cNvPr id="1900555" name="Oval 11"/>
            <p:cNvSpPr>
              <a:spLocks noChangeArrowheads="1"/>
            </p:cNvSpPr>
            <p:nvPr/>
          </p:nvSpPr>
          <p:spPr bwMode="auto">
            <a:xfrm>
              <a:off x="2976" y="2928"/>
              <a:ext cx="1008" cy="384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0556" name="Line 12"/>
            <p:cNvSpPr>
              <a:spLocks noChangeShapeType="1"/>
            </p:cNvSpPr>
            <p:nvPr/>
          </p:nvSpPr>
          <p:spPr bwMode="auto">
            <a:xfrm flipV="1">
              <a:off x="3504" y="2688"/>
              <a:ext cx="96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0557" name="Text Box 13"/>
            <p:cNvSpPr txBox="1">
              <a:spLocks noChangeArrowheads="1"/>
            </p:cNvSpPr>
            <p:nvPr/>
          </p:nvSpPr>
          <p:spPr bwMode="auto">
            <a:xfrm>
              <a:off x="3408" y="2496"/>
              <a:ext cx="528" cy="2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Even</a:t>
              </a:r>
            </a:p>
          </p:txBody>
        </p:sp>
      </p:grpSp>
      <p:sp>
        <p:nvSpPr>
          <p:cNvPr id="1900558" name="Text Box 14"/>
          <p:cNvSpPr txBox="1">
            <a:spLocks noChangeArrowheads="1"/>
          </p:cNvSpPr>
          <p:nvPr/>
        </p:nvSpPr>
        <p:spPr bwMode="auto">
          <a:xfrm>
            <a:off x="4267200" y="2895600"/>
            <a:ext cx="304800" cy="396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5638800" y="2895600"/>
            <a:ext cx="1524000" cy="396875"/>
            <a:chOff x="4032" y="2496"/>
            <a:chExt cx="960" cy="250"/>
          </a:xfrm>
        </p:grpSpPr>
        <p:sp>
          <p:nvSpPr>
            <p:cNvPr id="1900560" name="Text Box 16"/>
            <p:cNvSpPr txBox="1">
              <a:spLocks noChangeArrowheads="1"/>
            </p:cNvSpPr>
            <p:nvPr/>
          </p:nvSpPr>
          <p:spPr bwMode="auto">
            <a:xfrm>
              <a:off x="4032" y="2496"/>
              <a:ext cx="384" cy="2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</a:p>
          </p:txBody>
        </p:sp>
        <p:sp>
          <p:nvSpPr>
            <p:cNvPr id="1900561" name="Text Box 17"/>
            <p:cNvSpPr txBox="1">
              <a:spLocks noChangeArrowheads="1"/>
            </p:cNvSpPr>
            <p:nvPr/>
          </p:nvSpPr>
          <p:spPr bwMode="auto">
            <a:xfrm>
              <a:off x="4416" y="2496"/>
              <a:ext cx="576" cy="2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Odd</a:t>
              </a:r>
            </a:p>
          </p:txBody>
        </p:sp>
      </p:grpSp>
      <p:graphicFrame>
        <p:nvGraphicFramePr>
          <p:cNvPr id="1900562" name="Object 18"/>
          <p:cNvGraphicFramePr>
            <a:graphicFrameLocks noChangeAspect="1"/>
          </p:cNvGraphicFramePr>
          <p:nvPr/>
        </p:nvGraphicFramePr>
        <p:xfrm>
          <a:off x="1295400" y="4713288"/>
          <a:ext cx="6678613" cy="123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3" name="Equation" r:id="rId6" imgW="2463480" imgH="558720" progId="Equation.3">
                  <p:embed/>
                </p:oleObj>
              </mc:Choice>
              <mc:Fallback>
                <p:oleObj name="Equation" r:id="rId6" imgW="2463480" imgH="55872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13288"/>
                        <a:ext cx="6678613" cy="1230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3124200" y="4179888"/>
            <a:ext cx="1066800" cy="1447800"/>
            <a:chOff x="2496" y="2400"/>
            <a:chExt cx="672" cy="912"/>
          </a:xfrm>
        </p:grpSpPr>
        <p:sp>
          <p:nvSpPr>
            <p:cNvPr id="1900564" name="Oval 20"/>
            <p:cNvSpPr>
              <a:spLocks noChangeArrowheads="1"/>
            </p:cNvSpPr>
            <p:nvPr/>
          </p:nvSpPr>
          <p:spPr bwMode="auto">
            <a:xfrm>
              <a:off x="2496" y="2928"/>
              <a:ext cx="480" cy="384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0565" name="Line 21"/>
            <p:cNvSpPr>
              <a:spLocks noChangeShapeType="1"/>
            </p:cNvSpPr>
            <p:nvPr/>
          </p:nvSpPr>
          <p:spPr bwMode="auto">
            <a:xfrm flipV="1">
              <a:off x="2784" y="2592"/>
              <a:ext cx="48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0566" name="Text Box 22"/>
            <p:cNvSpPr txBox="1">
              <a:spLocks noChangeArrowheads="1"/>
            </p:cNvSpPr>
            <p:nvPr/>
          </p:nvSpPr>
          <p:spPr bwMode="auto">
            <a:xfrm>
              <a:off x="2544" y="2400"/>
              <a:ext cx="624" cy="2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Odd</a:t>
              </a: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3886200" y="4332288"/>
            <a:ext cx="1600200" cy="1295400"/>
            <a:chOff x="2976" y="2496"/>
            <a:chExt cx="1008" cy="816"/>
          </a:xfrm>
        </p:grpSpPr>
        <p:sp>
          <p:nvSpPr>
            <p:cNvPr id="1900568" name="Oval 24"/>
            <p:cNvSpPr>
              <a:spLocks noChangeArrowheads="1"/>
            </p:cNvSpPr>
            <p:nvPr/>
          </p:nvSpPr>
          <p:spPr bwMode="auto">
            <a:xfrm>
              <a:off x="2976" y="2928"/>
              <a:ext cx="1008" cy="384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0569" name="Line 25"/>
            <p:cNvSpPr>
              <a:spLocks noChangeShapeType="1"/>
            </p:cNvSpPr>
            <p:nvPr/>
          </p:nvSpPr>
          <p:spPr bwMode="auto">
            <a:xfrm flipV="1">
              <a:off x="3504" y="2688"/>
              <a:ext cx="96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0570" name="Text Box 26"/>
            <p:cNvSpPr txBox="1">
              <a:spLocks noChangeArrowheads="1"/>
            </p:cNvSpPr>
            <p:nvPr/>
          </p:nvSpPr>
          <p:spPr bwMode="auto">
            <a:xfrm>
              <a:off x="3408" y="2496"/>
              <a:ext cx="528" cy="2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Odd</a:t>
              </a:r>
            </a:p>
          </p:txBody>
        </p:sp>
      </p:grpSp>
      <p:sp>
        <p:nvSpPr>
          <p:cNvPr id="1900571" name="Text Box 27"/>
          <p:cNvSpPr txBox="1">
            <a:spLocks noChangeArrowheads="1"/>
          </p:cNvSpPr>
          <p:nvPr/>
        </p:nvSpPr>
        <p:spPr bwMode="auto">
          <a:xfrm>
            <a:off x="4191000" y="4332288"/>
            <a:ext cx="304800" cy="396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</a:p>
        </p:txBody>
      </p: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5562600" y="4332288"/>
            <a:ext cx="1524000" cy="396875"/>
            <a:chOff x="4032" y="2496"/>
            <a:chExt cx="960" cy="250"/>
          </a:xfrm>
        </p:grpSpPr>
        <p:sp>
          <p:nvSpPr>
            <p:cNvPr id="1900573" name="Text Box 29"/>
            <p:cNvSpPr txBox="1">
              <a:spLocks noChangeArrowheads="1"/>
            </p:cNvSpPr>
            <p:nvPr/>
          </p:nvSpPr>
          <p:spPr bwMode="auto">
            <a:xfrm>
              <a:off x="4032" y="2496"/>
              <a:ext cx="384" cy="2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</a:p>
          </p:txBody>
        </p:sp>
        <p:sp>
          <p:nvSpPr>
            <p:cNvPr id="1900574" name="Text Box 30"/>
            <p:cNvSpPr txBox="1">
              <a:spLocks noChangeArrowheads="1"/>
            </p:cNvSpPr>
            <p:nvPr/>
          </p:nvSpPr>
          <p:spPr bwMode="auto">
            <a:xfrm>
              <a:off x="4416" y="2496"/>
              <a:ext cx="576" cy="2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Even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0558" grpId="0"/>
      <p:bldP spid="190057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Properties – Symmetry</a:t>
            </a:r>
          </a:p>
        </p:txBody>
      </p:sp>
      <p:sp>
        <p:nvSpPr>
          <p:cNvPr id="190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32000"/>
            <a:ext cx="9144000" cy="39481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If the function has:</a:t>
            </a:r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smtClean="0"/>
              <a:t>even symmetry: only the cosine and associated coefficients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exist</a:t>
            </a:r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smtClean="0"/>
              <a:t>odd symmetry: only the sine and associated coefficients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exist </a:t>
            </a:r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</a:pPr>
            <a:r>
              <a:rPr lang="en-US" smtClean="0"/>
              <a:t>even and odd: both terms exist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2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2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2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Properties – Symmetry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229600" cy="4325112"/>
          </a:xfrm>
        </p:spPr>
        <p:txBody>
          <a:bodyPr/>
          <a:lstStyle/>
          <a:p>
            <a:pPr eaLnBrk="1" hangingPunct="1"/>
            <a:r>
              <a:rPr lang="en-US" sz="2400" dirty="0" smtClean="0"/>
              <a:t>If the function is half-wave symmetric, then only odd harmonics exist</a:t>
            </a:r>
          </a:p>
          <a:p>
            <a:pPr eaLnBrk="1" hangingPunct="1"/>
            <a:endParaRPr lang="en-US" sz="2400" dirty="0" smtClean="0"/>
          </a:p>
          <a:p>
            <a:pPr lvl="1" eaLnBrk="1" hangingPunct="1">
              <a:buFontTx/>
              <a:buNone/>
            </a:pPr>
            <a:endParaRPr lang="en-US" sz="2000" dirty="0" smtClean="0"/>
          </a:p>
        </p:txBody>
      </p:sp>
      <p:sp>
        <p:nvSpPr>
          <p:cNvPr id="1904644" name="Text Box 4"/>
          <p:cNvSpPr txBox="1">
            <a:spLocks noChangeArrowheads="1"/>
          </p:cNvSpPr>
          <p:nvPr/>
        </p:nvSpPr>
        <p:spPr bwMode="auto">
          <a:xfrm>
            <a:off x="2819400" y="2590800"/>
            <a:ext cx="4800600" cy="396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Half wave symmetry: f(t-T</a:t>
            </a:r>
            <a:r>
              <a:rPr lang="en-US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/2) = -f(t)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743200" y="3581400"/>
            <a:ext cx="4267200" cy="2109788"/>
            <a:chOff x="1440" y="1584"/>
            <a:chExt cx="2688" cy="1329"/>
          </a:xfrm>
        </p:grpSpPr>
        <p:pic>
          <p:nvPicPr>
            <p:cNvPr id="8200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40" y="1584"/>
              <a:ext cx="2688" cy="1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04647" name="Text Box 7"/>
            <p:cNvSpPr txBox="1">
              <a:spLocks noChangeArrowheads="1"/>
            </p:cNvSpPr>
            <p:nvPr/>
          </p:nvSpPr>
          <p:spPr bwMode="auto">
            <a:xfrm>
              <a:off x="2160" y="2304"/>
              <a:ext cx="20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904648" name="Text Box 8"/>
            <p:cNvSpPr txBox="1">
              <a:spLocks noChangeArrowheads="1"/>
            </p:cNvSpPr>
            <p:nvPr/>
          </p:nvSpPr>
          <p:spPr bwMode="auto">
            <a:xfrm>
              <a:off x="3120" y="2304"/>
              <a:ext cx="20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904649" name="Text Box 9"/>
            <p:cNvSpPr txBox="1">
              <a:spLocks noChangeArrowheads="1"/>
            </p:cNvSpPr>
            <p:nvPr/>
          </p:nvSpPr>
          <p:spPr bwMode="auto">
            <a:xfrm>
              <a:off x="3552" y="2304"/>
              <a:ext cx="20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904650" name="Text Box 10"/>
            <p:cNvSpPr txBox="1">
              <a:spLocks noChangeArrowheads="1"/>
            </p:cNvSpPr>
            <p:nvPr/>
          </p:nvSpPr>
          <p:spPr bwMode="auto">
            <a:xfrm>
              <a:off x="2736" y="1728"/>
              <a:ext cx="20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-A</a:t>
              </a:r>
            </a:p>
          </p:txBody>
        </p:sp>
        <p:sp>
          <p:nvSpPr>
            <p:cNvPr id="1904651" name="Text Box 11"/>
            <p:cNvSpPr txBox="1">
              <a:spLocks noChangeArrowheads="1"/>
            </p:cNvSpPr>
            <p:nvPr/>
          </p:nvSpPr>
          <p:spPr bwMode="auto">
            <a:xfrm>
              <a:off x="2736" y="2544"/>
              <a:ext cx="20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</a:p>
          </p:txBody>
        </p:sp>
      </p:grpSp>
      <p:graphicFrame>
        <p:nvGraphicFramePr>
          <p:cNvPr id="1904652" name="Object 12"/>
          <p:cNvGraphicFramePr>
            <a:graphicFrameLocks noChangeAspect="1"/>
          </p:cNvGraphicFramePr>
          <p:nvPr/>
        </p:nvGraphicFramePr>
        <p:xfrm>
          <a:off x="4800600" y="3886200"/>
          <a:ext cx="72072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6" name="Bitmap Image" r:id="rId5" imgW="485586" imgH="1133633" progId="Paint.Picture">
                  <p:embed/>
                </p:oleObj>
              </mc:Choice>
              <mc:Fallback>
                <p:oleObj name="Bitmap Image" r:id="rId5" imgW="485586" imgH="1133633" progId="Paint.Picture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886200"/>
                        <a:ext cx="720725" cy="1676400"/>
                      </a:xfrm>
                      <a:prstGeom prst="rect">
                        <a:avLst/>
                      </a:prstGeom>
                      <a:solidFill>
                        <a:srgbClr val="CCFFFF">
                          <a:alpha val="0"/>
                        </a:srgbClr>
                      </a:solidFill>
                      <a:ln w="28575">
                        <a:solidFill>
                          <a:srgbClr val="3366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653" name="Object 13"/>
          <p:cNvGraphicFramePr>
            <a:graphicFrameLocks noChangeAspect="1"/>
          </p:cNvGraphicFramePr>
          <p:nvPr/>
        </p:nvGraphicFramePr>
        <p:xfrm>
          <a:off x="4081463" y="4038600"/>
          <a:ext cx="639762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7" name="Bitmap Image" r:id="rId7" imgW="476316" imgH="1076475" progId="Paint.Picture">
                  <p:embed/>
                </p:oleObj>
              </mc:Choice>
              <mc:Fallback>
                <p:oleObj name="Bitmap Image" r:id="rId7" imgW="476316" imgH="1076475" progId="Paint.Picture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1463" y="4038600"/>
                        <a:ext cx="639762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48555E-6 L -0.08108 -2.48555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9046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4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6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Properties – Discontinuities</a:t>
            </a:r>
          </a:p>
        </p:txBody>
      </p:sp>
      <p:sp>
        <p:nvSpPr>
          <p:cNvPr id="1906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325112"/>
          </a:xfrm>
        </p:spPr>
        <p:txBody>
          <a:bodyPr/>
          <a:lstStyle/>
          <a:p>
            <a:pPr eaLnBrk="1" hangingPunct="1"/>
            <a:r>
              <a:rPr lang="en-US" dirty="0" smtClean="0"/>
              <a:t>If the function has </a:t>
            </a:r>
          </a:p>
          <a:p>
            <a:pPr lvl="1" eaLnBrk="1" hangingPunct="1"/>
            <a:r>
              <a:rPr lang="en-US" sz="2000" dirty="0" smtClean="0"/>
              <a:t>Discontinuities: the coefficients will be proportional to 1/n</a:t>
            </a:r>
          </a:p>
          <a:p>
            <a:pPr lvl="1" eaLnBrk="1" hangingPunct="1"/>
            <a:r>
              <a:rPr lang="en-US" sz="2000" dirty="0" smtClean="0"/>
              <a:t>No discontinuities: the coefficients will be proportional to 1/n</a:t>
            </a:r>
            <a:r>
              <a:rPr lang="en-US" sz="2000" baseline="30000" dirty="0" smtClean="0"/>
              <a:t>2</a:t>
            </a:r>
          </a:p>
          <a:p>
            <a:pPr eaLnBrk="1" hangingPunct="1"/>
            <a:r>
              <a:rPr lang="en-US" sz="2400" dirty="0" smtClean="0"/>
              <a:t>Rationale: </a:t>
            </a:r>
          </a:p>
          <a:p>
            <a:pPr lvl="1" eaLnBrk="1" hangingPunct="1">
              <a:buFontTx/>
              <a:buNone/>
            </a:pPr>
            <a:endParaRPr lang="en-US" sz="2000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76400" y="3429000"/>
            <a:ext cx="4267200" cy="1143000"/>
            <a:chOff x="1440" y="1584"/>
            <a:chExt cx="2688" cy="1329"/>
          </a:xfrm>
        </p:grpSpPr>
        <p:pic>
          <p:nvPicPr>
            <p:cNvPr id="2254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1584"/>
              <a:ext cx="2688" cy="1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06694" name="Text Box 6"/>
            <p:cNvSpPr txBox="1">
              <a:spLocks noChangeArrowheads="1"/>
            </p:cNvSpPr>
            <p:nvPr/>
          </p:nvSpPr>
          <p:spPr bwMode="auto">
            <a:xfrm>
              <a:off x="2160" y="2304"/>
              <a:ext cx="202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906695" name="Text Box 7"/>
            <p:cNvSpPr txBox="1">
              <a:spLocks noChangeArrowheads="1"/>
            </p:cNvSpPr>
            <p:nvPr/>
          </p:nvSpPr>
          <p:spPr bwMode="auto">
            <a:xfrm>
              <a:off x="3120" y="2304"/>
              <a:ext cx="202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906696" name="Text Box 8"/>
            <p:cNvSpPr txBox="1">
              <a:spLocks noChangeArrowheads="1"/>
            </p:cNvSpPr>
            <p:nvPr/>
          </p:nvSpPr>
          <p:spPr bwMode="auto">
            <a:xfrm>
              <a:off x="3552" y="2304"/>
              <a:ext cx="202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906697" name="Text Box 9"/>
            <p:cNvSpPr txBox="1">
              <a:spLocks noChangeArrowheads="1"/>
            </p:cNvSpPr>
            <p:nvPr/>
          </p:nvSpPr>
          <p:spPr bwMode="auto">
            <a:xfrm>
              <a:off x="2736" y="1726"/>
              <a:ext cx="202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-A</a:t>
              </a:r>
            </a:p>
          </p:txBody>
        </p:sp>
        <p:sp>
          <p:nvSpPr>
            <p:cNvPr id="1906698" name="Text Box 10"/>
            <p:cNvSpPr txBox="1">
              <a:spLocks noChangeArrowheads="1"/>
            </p:cNvSpPr>
            <p:nvPr/>
          </p:nvSpPr>
          <p:spPr bwMode="auto">
            <a:xfrm>
              <a:off x="2736" y="2544"/>
              <a:ext cx="202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752600" y="4800600"/>
            <a:ext cx="6248400" cy="1109663"/>
            <a:chOff x="960" y="2832"/>
            <a:chExt cx="3936" cy="1342"/>
          </a:xfrm>
        </p:grpSpPr>
        <p:pic>
          <p:nvPicPr>
            <p:cNvPr id="22536" name="Picture 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60" y="2928"/>
              <a:ext cx="3936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1296" y="2832"/>
              <a:ext cx="3312" cy="1342"/>
              <a:chOff x="1296" y="2832"/>
              <a:chExt cx="3312" cy="1342"/>
            </a:xfrm>
          </p:grpSpPr>
          <p:sp>
            <p:nvSpPr>
              <p:cNvPr id="1906702" name="Line 14"/>
              <p:cNvSpPr>
                <a:spLocks noChangeShapeType="1"/>
              </p:cNvSpPr>
              <p:nvPr/>
            </p:nvSpPr>
            <p:spPr bwMode="auto">
              <a:xfrm>
                <a:off x="2736" y="2880"/>
                <a:ext cx="0" cy="1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1296" y="2832"/>
                <a:ext cx="3312" cy="1342"/>
                <a:chOff x="1296" y="2832"/>
                <a:chExt cx="3312" cy="1342"/>
              </a:xfrm>
            </p:grpSpPr>
            <p:sp>
              <p:nvSpPr>
                <p:cNvPr id="1906704" name="Line 16"/>
                <p:cNvSpPr>
                  <a:spLocks noChangeShapeType="1"/>
                </p:cNvSpPr>
                <p:nvPr/>
              </p:nvSpPr>
              <p:spPr bwMode="auto">
                <a:xfrm>
                  <a:off x="1296" y="3840"/>
                  <a:ext cx="331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0670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736" y="2832"/>
                  <a:ext cx="192" cy="332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190670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688" y="3811"/>
                  <a:ext cx="192" cy="332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0</a:t>
                  </a:r>
                </a:p>
              </p:txBody>
            </p:sp>
            <p:sp>
              <p:nvSpPr>
                <p:cNvPr id="190670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024" y="3811"/>
                  <a:ext cx="192" cy="332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190670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360" y="3811"/>
                  <a:ext cx="192" cy="332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2</a:t>
                  </a:r>
                </a:p>
              </p:txBody>
            </p:sp>
            <p:sp>
              <p:nvSpPr>
                <p:cNvPr id="190670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256" y="3811"/>
                  <a:ext cx="240" cy="332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-1</a:t>
                  </a:r>
                </a:p>
              </p:txBody>
            </p:sp>
            <p:sp>
              <p:nvSpPr>
                <p:cNvPr id="190671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872" y="3842"/>
                  <a:ext cx="240" cy="332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  <a:defRPr/>
                  </a:pPr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-2</a:t>
                  </a:r>
                </a:p>
              </p:txBody>
            </p:sp>
            <p:sp>
              <p:nvSpPr>
                <p:cNvPr id="1906711" name="Line 23"/>
                <p:cNvSpPr>
                  <a:spLocks noChangeShapeType="1"/>
                </p:cNvSpPr>
                <p:nvPr/>
              </p:nvSpPr>
              <p:spPr bwMode="auto">
                <a:xfrm>
                  <a:off x="4272" y="3936"/>
                  <a:ext cx="3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906712" name="Text Box 24"/>
          <p:cNvSpPr txBox="1">
            <a:spLocks noChangeArrowheads="1"/>
          </p:cNvSpPr>
          <p:nvPr/>
        </p:nvSpPr>
        <p:spPr bwMode="auto">
          <a:xfrm>
            <a:off x="5943600" y="2971800"/>
            <a:ext cx="1981200" cy="7016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Which is closer to a sinusoid?</a:t>
            </a:r>
          </a:p>
        </p:txBody>
      </p:sp>
      <p:sp>
        <p:nvSpPr>
          <p:cNvPr id="1906713" name="Text Box 25"/>
          <p:cNvSpPr txBox="1">
            <a:spLocks noChangeArrowheads="1"/>
          </p:cNvSpPr>
          <p:nvPr/>
        </p:nvSpPr>
        <p:spPr bwMode="auto">
          <a:xfrm>
            <a:off x="3505200" y="2895600"/>
            <a:ext cx="2438400" cy="7016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Which function has discontinuities?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6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6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Introduction</a:t>
            </a:r>
          </a:p>
        </p:txBody>
      </p:sp>
      <p:sp>
        <p:nvSpPr>
          <p:cNvPr id="18800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35000"/>
              </a:spcBef>
            </a:pPr>
            <a:r>
              <a:rPr lang="en-US" sz="2400" smtClean="0"/>
              <a:t>What is Fourier Series?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z="2000" smtClean="0"/>
              <a:t>Representation of a periodic function with a weighted, infinite sum of sinusoids.</a:t>
            </a:r>
          </a:p>
          <a:p>
            <a:pPr eaLnBrk="1" hangingPunct="1">
              <a:spcBef>
                <a:spcPct val="35000"/>
              </a:spcBef>
            </a:pPr>
            <a:r>
              <a:rPr lang="en-US" sz="2400" smtClean="0"/>
              <a:t>Why Fourier Series?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z="2000" smtClean="0"/>
              <a:t>Any arbitrary periodic signal, can be approximated by using some of the computed weights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z="2000" smtClean="0"/>
              <a:t>These weights are generally easier to manipulate and analyze than the original signal</a:t>
            </a:r>
          </a:p>
          <a:p>
            <a:pPr lvl="1" eaLnBrk="1" hangingPunct="1"/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8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Example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229600" cy="4325112"/>
          </a:xfrm>
        </p:spPr>
        <p:txBody>
          <a:bodyPr/>
          <a:lstStyle/>
          <a:p>
            <a:pPr eaLnBrk="1" hangingPunct="1"/>
            <a:r>
              <a:rPr lang="en-US" sz="2400" dirty="0" smtClean="0"/>
              <a:t>Without any calculations, predict the general form of the Fourier series of: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52800" y="1928812"/>
            <a:ext cx="4267200" cy="2109788"/>
            <a:chOff x="1440" y="1584"/>
            <a:chExt cx="2688" cy="1329"/>
          </a:xfrm>
        </p:grpSpPr>
        <p:pic>
          <p:nvPicPr>
            <p:cNvPr id="2356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1584"/>
              <a:ext cx="2688" cy="1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08742" name="Text Box 6"/>
            <p:cNvSpPr txBox="1">
              <a:spLocks noChangeArrowheads="1"/>
            </p:cNvSpPr>
            <p:nvPr/>
          </p:nvSpPr>
          <p:spPr bwMode="auto">
            <a:xfrm>
              <a:off x="2160" y="2304"/>
              <a:ext cx="20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908743" name="Text Box 7"/>
            <p:cNvSpPr txBox="1">
              <a:spLocks noChangeArrowheads="1"/>
            </p:cNvSpPr>
            <p:nvPr/>
          </p:nvSpPr>
          <p:spPr bwMode="auto">
            <a:xfrm>
              <a:off x="3120" y="2304"/>
              <a:ext cx="20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908744" name="Text Box 8"/>
            <p:cNvSpPr txBox="1">
              <a:spLocks noChangeArrowheads="1"/>
            </p:cNvSpPr>
            <p:nvPr/>
          </p:nvSpPr>
          <p:spPr bwMode="auto">
            <a:xfrm>
              <a:off x="3552" y="2304"/>
              <a:ext cx="20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908745" name="Text Box 9"/>
            <p:cNvSpPr txBox="1">
              <a:spLocks noChangeArrowheads="1"/>
            </p:cNvSpPr>
            <p:nvPr/>
          </p:nvSpPr>
          <p:spPr bwMode="auto">
            <a:xfrm>
              <a:off x="2736" y="1728"/>
              <a:ext cx="20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en-US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908746" name="Text Box 10"/>
            <p:cNvSpPr txBox="1">
              <a:spLocks noChangeArrowheads="1"/>
            </p:cNvSpPr>
            <p:nvPr/>
          </p:nvSpPr>
          <p:spPr bwMode="auto">
            <a:xfrm>
              <a:off x="2736" y="2544"/>
              <a:ext cx="20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-A</a:t>
              </a:r>
              <a:endParaRPr lang="en-US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1908747" name="Oval 11"/>
          <p:cNvSpPr>
            <a:spLocks noChangeArrowheads="1"/>
          </p:cNvSpPr>
          <p:nvPr/>
        </p:nvSpPr>
        <p:spPr bwMode="auto">
          <a:xfrm>
            <a:off x="1676400" y="4038600"/>
            <a:ext cx="9144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DC?</a:t>
            </a:r>
          </a:p>
        </p:txBody>
      </p:sp>
      <p:sp>
        <p:nvSpPr>
          <p:cNvPr id="1908748" name="Text Box 12"/>
          <p:cNvSpPr txBox="1">
            <a:spLocks noChangeArrowheads="1"/>
          </p:cNvSpPr>
          <p:nvPr/>
        </p:nvSpPr>
        <p:spPr bwMode="auto">
          <a:xfrm>
            <a:off x="2590800" y="4114800"/>
            <a:ext cx="228600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No, a</a:t>
            </a:r>
            <a:r>
              <a:rPr lang="en-US" sz="1600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= 0;</a:t>
            </a:r>
          </a:p>
        </p:txBody>
      </p:sp>
      <p:sp>
        <p:nvSpPr>
          <p:cNvPr id="1908749" name="Oval 13"/>
          <p:cNvSpPr>
            <a:spLocks noChangeArrowheads="1"/>
          </p:cNvSpPr>
          <p:nvPr/>
        </p:nvSpPr>
        <p:spPr bwMode="auto">
          <a:xfrm>
            <a:off x="1524000" y="5029200"/>
            <a:ext cx="11430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Symmetry?</a:t>
            </a:r>
          </a:p>
        </p:txBody>
      </p:sp>
      <p:sp>
        <p:nvSpPr>
          <p:cNvPr id="1908750" name="Text Box 14"/>
          <p:cNvSpPr txBox="1">
            <a:spLocks noChangeArrowheads="1"/>
          </p:cNvSpPr>
          <p:nvPr/>
        </p:nvSpPr>
        <p:spPr bwMode="auto">
          <a:xfrm>
            <a:off x="2895600" y="5105400"/>
            <a:ext cx="228600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Even, b</a:t>
            </a:r>
            <a:r>
              <a:rPr lang="en-US" sz="160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 = 0;</a:t>
            </a:r>
          </a:p>
        </p:txBody>
      </p:sp>
      <p:sp>
        <p:nvSpPr>
          <p:cNvPr id="1908751" name="Oval 15"/>
          <p:cNvSpPr>
            <a:spLocks noChangeArrowheads="1"/>
          </p:cNvSpPr>
          <p:nvPr/>
        </p:nvSpPr>
        <p:spPr bwMode="auto">
          <a:xfrm>
            <a:off x="4572000" y="4038600"/>
            <a:ext cx="16764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Half wave </a:t>
            </a:r>
          </a:p>
          <a:p>
            <a:pPr>
              <a:defRPr/>
            </a:pP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symmetry?</a:t>
            </a:r>
          </a:p>
        </p:txBody>
      </p:sp>
      <p:sp>
        <p:nvSpPr>
          <p:cNvPr id="1908752" name="Text Box 16"/>
          <p:cNvSpPr txBox="1">
            <a:spLocks noChangeArrowheads="1"/>
          </p:cNvSpPr>
          <p:nvPr/>
        </p:nvSpPr>
        <p:spPr bwMode="auto">
          <a:xfrm>
            <a:off x="6248400" y="4038600"/>
            <a:ext cx="1447800" cy="5810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Yes, only odd harmonics</a:t>
            </a:r>
          </a:p>
        </p:txBody>
      </p:sp>
      <p:sp>
        <p:nvSpPr>
          <p:cNvPr id="1908753" name="Oval 17"/>
          <p:cNvSpPr>
            <a:spLocks noChangeArrowheads="1"/>
          </p:cNvSpPr>
          <p:nvPr/>
        </p:nvSpPr>
        <p:spPr bwMode="auto">
          <a:xfrm>
            <a:off x="4572000" y="4953000"/>
            <a:ext cx="16764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Discontinuities?</a:t>
            </a:r>
          </a:p>
        </p:txBody>
      </p:sp>
      <p:sp>
        <p:nvSpPr>
          <p:cNvPr id="1908754" name="Text Box 18"/>
          <p:cNvSpPr txBox="1">
            <a:spLocks noChangeArrowheads="1"/>
          </p:cNvSpPr>
          <p:nvPr/>
        </p:nvSpPr>
        <p:spPr bwMode="auto">
          <a:xfrm>
            <a:off x="6400800" y="5029200"/>
            <a:ext cx="1447800" cy="70326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No, falls of as</a:t>
            </a:r>
          </a:p>
          <a:p>
            <a:pPr>
              <a:spcBef>
                <a:spcPct val="50000"/>
              </a:spcBef>
              <a:defRPr/>
            </a:pP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1/n</a:t>
            </a:r>
            <a:r>
              <a:rPr lang="en-US" sz="16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1908755" name="Text Box 19"/>
          <p:cNvSpPr txBox="1">
            <a:spLocks noChangeArrowheads="1"/>
          </p:cNvSpPr>
          <p:nvPr/>
        </p:nvSpPr>
        <p:spPr bwMode="auto">
          <a:xfrm>
            <a:off x="3352800" y="5715000"/>
            <a:ext cx="2286000" cy="5810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Prediction a</a:t>
            </a:r>
            <a:r>
              <a:rPr lang="en-US" sz="1600" b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</a:t>
            </a: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1/n</a:t>
            </a:r>
            <a:r>
              <a:rPr lang="en-US" sz="16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for n = 1, 3, 5, …;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8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8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8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8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8747" grpId="0" animBg="1"/>
      <p:bldP spid="1908748" grpId="0"/>
      <p:bldP spid="1908749" grpId="0" animBg="1"/>
      <p:bldP spid="1908750" grpId="0"/>
      <p:bldP spid="1908751" grpId="0" animBg="1"/>
      <p:bldP spid="1908752" grpId="0"/>
      <p:bldP spid="1908753" grpId="0" animBg="1"/>
      <p:bldP spid="1908754" grpId="0"/>
      <p:bldP spid="190875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07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Example</a:t>
            </a:r>
          </a:p>
        </p:txBody>
      </p:sp>
      <p:sp>
        <p:nvSpPr>
          <p:cNvPr id="92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229600" cy="4325112"/>
          </a:xfrm>
        </p:spPr>
        <p:txBody>
          <a:bodyPr/>
          <a:lstStyle/>
          <a:p>
            <a:pPr eaLnBrk="1" hangingPunct="1"/>
            <a:r>
              <a:rPr lang="en-US" sz="2400" dirty="0" smtClean="0"/>
              <a:t>Now perform the calculation</a:t>
            </a:r>
          </a:p>
        </p:txBody>
      </p:sp>
      <p:graphicFrame>
        <p:nvGraphicFramePr>
          <p:cNvPr id="1910788" name="Object 4"/>
          <p:cNvGraphicFramePr>
            <a:graphicFrameLocks noChangeAspect="1"/>
          </p:cNvGraphicFramePr>
          <p:nvPr/>
        </p:nvGraphicFramePr>
        <p:xfrm>
          <a:off x="2209800" y="2819400"/>
          <a:ext cx="6097588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54" name="Equation" r:id="rId4" imgW="3238200" imgH="558720" progId="Equation.3">
                  <p:embed/>
                </p:oleObj>
              </mc:Choice>
              <mc:Fallback>
                <p:oleObj name="Equation" r:id="rId4" imgW="3238200" imgH="558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819400"/>
                        <a:ext cx="6097588" cy="105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10789" name="Object 5"/>
          <p:cNvGraphicFramePr>
            <a:graphicFrameLocks noChangeAspect="1"/>
          </p:cNvGraphicFramePr>
          <p:nvPr/>
        </p:nvGraphicFramePr>
        <p:xfrm>
          <a:off x="2705100" y="2133600"/>
          <a:ext cx="914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55" name="Equation" r:id="rId6" imgW="457200" imgH="228600" progId="Equation.3">
                  <p:embed/>
                </p:oleObj>
              </mc:Choice>
              <mc:Fallback>
                <p:oleObj name="Equation" r:id="rId6" imgW="4572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00" y="2133600"/>
                        <a:ext cx="914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10790" name="Object 6"/>
          <p:cNvGraphicFramePr>
            <a:graphicFrameLocks noChangeAspect="1"/>
          </p:cNvGraphicFramePr>
          <p:nvPr/>
        </p:nvGraphicFramePr>
        <p:xfrm>
          <a:off x="3632200" y="2019300"/>
          <a:ext cx="1651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56" name="Equation" r:id="rId8" imgW="825480" imgH="393480" progId="Equation.3">
                  <p:embed/>
                </p:oleObj>
              </mc:Choice>
              <mc:Fallback>
                <p:oleObj name="Equation" r:id="rId8" imgW="82548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200" y="2019300"/>
                        <a:ext cx="16510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10791" name="Object 7"/>
          <p:cNvGraphicFramePr>
            <a:graphicFrameLocks noChangeAspect="1"/>
          </p:cNvGraphicFramePr>
          <p:nvPr/>
        </p:nvGraphicFramePr>
        <p:xfrm>
          <a:off x="2286000" y="5181600"/>
          <a:ext cx="274320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57" name="Equation" r:id="rId10" imgW="1422360" imgH="406080" progId="Equation.3">
                  <p:embed/>
                </p:oleObj>
              </mc:Choice>
              <mc:Fallback>
                <p:oleObj name="Equation" r:id="rId10" imgW="1422360" imgH="4060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181600"/>
                        <a:ext cx="274320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1079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039044"/>
              </p:ext>
            </p:extLst>
          </p:nvPr>
        </p:nvGraphicFramePr>
        <p:xfrm>
          <a:off x="1860550" y="4006850"/>
          <a:ext cx="549910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58" name="Equation" r:id="rId12" imgW="3098520" imgH="482400" progId="Equation.3">
                  <p:embed/>
                </p:oleObj>
              </mc:Choice>
              <mc:Fallback>
                <p:oleObj name="Equation" r:id="rId12" imgW="3098520" imgH="482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0550" y="4006850"/>
                        <a:ext cx="5499100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486400" y="3733800"/>
            <a:ext cx="3276600" cy="1066800"/>
            <a:chOff x="3456" y="2352"/>
            <a:chExt cx="2064" cy="672"/>
          </a:xfrm>
        </p:grpSpPr>
        <p:sp>
          <p:nvSpPr>
            <p:cNvPr id="1910794" name="Oval 10"/>
            <p:cNvSpPr>
              <a:spLocks noChangeArrowheads="1"/>
            </p:cNvSpPr>
            <p:nvPr/>
          </p:nvSpPr>
          <p:spPr bwMode="auto">
            <a:xfrm>
              <a:off x="3456" y="2544"/>
              <a:ext cx="1056" cy="480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0795" name="Line 11"/>
            <p:cNvSpPr>
              <a:spLocks noChangeShapeType="1"/>
            </p:cNvSpPr>
            <p:nvPr/>
          </p:nvSpPr>
          <p:spPr bwMode="auto">
            <a:xfrm flipV="1">
              <a:off x="4416" y="2496"/>
              <a:ext cx="384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0796" name="Text Box 12"/>
            <p:cNvSpPr txBox="1">
              <a:spLocks noChangeArrowheads="1"/>
            </p:cNvSpPr>
            <p:nvPr/>
          </p:nvSpPr>
          <p:spPr bwMode="auto">
            <a:xfrm>
              <a:off x="4800" y="2352"/>
              <a:ext cx="720" cy="44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zero for n even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Example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Now compare your calculated answer with your predicted form</a:t>
            </a:r>
          </a:p>
        </p:txBody>
      </p:sp>
      <p:sp>
        <p:nvSpPr>
          <p:cNvPr id="1912837" name="Oval 5"/>
          <p:cNvSpPr>
            <a:spLocks noChangeArrowheads="1"/>
          </p:cNvSpPr>
          <p:nvPr/>
        </p:nvSpPr>
        <p:spPr bwMode="auto">
          <a:xfrm>
            <a:off x="1219200" y="3505200"/>
            <a:ext cx="9144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DC?</a:t>
            </a:r>
          </a:p>
        </p:txBody>
      </p:sp>
      <p:sp>
        <p:nvSpPr>
          <p:cNvPr id="1912838" name="Text Box 6"/>
          <p:cNvSpPr txBox="1">
            <a:spLocks noChangeArrowheads="1"/>
          </p:cNvSpPr>
          <p:nvPr/>
        </p:nvSpPr>
        <p:spPr bwMode="auto">
          <a:xfrm>
            <a:off x="2057400" y="3581400"/>
            <a:ext cx="228600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No, a</a:t>
            </a:r>
            <a:r>
              <a:rPr lang="en-US" sz="160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 = 0;</a:t>
            </a:r>
          </a:p>
        </p:txBody>
      </p:sp>
      <p:sp>
        <p:nvSpPr>
          <p:cNvPr id="1912839" name="Oval 7"/>
          <p:cNvSpPr>
            <a:spLocks noChangeArrowheads="1"/>
          </p:cNvSpPr>
          <p:nvPr/>
        </p:nvSpPr>
        <p:spPr bwMode="auto">
          <a:xfrm>
            <a:off x="1066800" y="4495800"/>
            <a:ext cx="11430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Symmetry?</a:t>
            </a:r>
          </a:p>
        </p:txBody>
      </p:sp>
      <p:sp>
        <p:nvSpPr>
          <p:cNvPr id="1912840" name="Text Box 8"/>
          <p:cNvSpPr txBox="1">
            <a:spLocks noChangeArrowheads="1"/>
          </p:cNvSpPr>
          <p:nvPr/>
        </p:nvSpPr>
        <p:spPr bwMode="auto">
          <a:xfrm>
            <a:off x="2362200" y="4572000"/>
            <a:ext cx="228600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Even, b</a:t>
            </a:r>
            <a:r>
              <a:rPr lang="en-US" sz="160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 = 0;</a:t>
            </a:r>
          </a:p>
        </p:txBody>
      </p:sp>
      <p:sp>
        <p:nvSpPr>
          <p:cNvPr id="1912841" name="Oval 9"/>
          <p:cNvSpPr>
            <a:spLocks noChangeArrowheads="1"/>
          </p:cNvSpPr>
          <p:nvPr/>
        </p:nvSpPr>
        <p:spPr bwMode="auto">
          <a:xfrm>
            <a:off x="4038600" y="3505200"/>
            <a:ext cx="16764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Half wave </a:t>
            </a:r>
          </a:p>
          <a:p>
            <a:pPr>
              <a:defRPr/>
            </a:pP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symmetry?</a:t>
            </a:r>
          </a:p>
        </p:txBody>
      </p:sp>
      <p:sp>
        <p:nvSpPr>
          <p:cNvPr id="1912842" name="Text Box 10"/>
          <p:cNvSpPr txBox="1">
            <a:spLocks noChangeArrowheads="1"/>
          </p:cNvSpPr>
          <p:nvPr/>
        </p:nvSpPr>
        <p:spPr bwMode="auto">
          <a:xfrm>
            <a:off x="5715000" y="3505200"/>
            <a:ext cx="1447800" cy="5810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Yes, only odd harmonics</a:t>
            </a:r>
          </a:p>
        </p:txBody>
      </p:sp>
      <p:sp>
        <p:nvSpPr>
          <p:cNvPr id="1912843" name="Oval 11"/>
          <p:cNvSpPr>
            <a:spLocks noChangeArrowheads="1"/>
          </p:cNvSpPr>
          <p:nvPr/>
        </p:nvSpPr>
        <p:spPr bwMode="auto">
          <a:xfrm>
            <a:off x="3962400" y="4343400"/>
            <a:ext cx="16764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Discontinuities?</a:t>
            </a:r>
          </a:p>
        </p:txBody>
      </p:sp>
      <p:sp>
        <p:nvSpPr>
          <p:cNvPr id="1912844" name="Text Box 12"/>
          <p:cNvSpPr txBox="1">
            <a:spLocks noChangeArrowheads="1"/>
          </p:cNvSpPr>
          <p:nvPr/>
        </p:nvSpPr>
        <p:spPr bwMode="auto">
          <a:xfrm>
            <a:off x="5867400" y="4495800"/>
            <a:ext cx="1447800" cy="70326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No, falls of as</a:t>
            </a:r>
          </a:p>
          <a:p>
            <a:pPr>
              <a:spcBef>
                <a:spcPct val="50000"/>
              </a:spcBef>
              <a:defRPr/>
            </a:pP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1/n</a:t>
            </a:r>
            <a:r>
              <a:rPr lang="en-US" sz="16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Homework</a:t>
            </a:r>
          </a:p>
        </p:txBody>
      </p:sp>
      <p:sp>
        <p:nvSpPr>
          <p:cNvPr id="191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29600" cy="4325112"/>
          </a:xfrm>
        </p:spPr>
        <p:txBody>
          <a:bodyPr/>
          <a:lstStyle/>
          <a:p>
            <a:pPr eaLnBrk="1" hangingPunct="1"/>
            <a:r>
              <a:rPr lang="en-US" sz="2400" dirty="0" smtClean="0"/>
              <a:t>Discuss the general form of the solution of the function below and write it down</a:t>
            </a:r>
          </a:p>
          <a:p>
            <a:pPr eaLnBrk="1" hangingPunct="1"/>
            <a:r>
              <a:rPr lang="en-US" sz="2400" dirty="0" smtClean="0"/>
              <a:t>Compute the Fourier series representation of the function</a:t>
            </a:r>
          </a:p>
          <a:p>
            <a:pPr eaLnBrk="1" hangingPunct="1"/>
            <a:r>
              <a:rPr lang="en-US" sz="2400" dirty="0" smtClean="0"/>
              <a:t>With your partners, compare your calculations with your predictions and comment on your solution</a:t>
            </a:r>
          </a:p>
          <a:p>
            <a:pPr eaLnBrk="1" hangingPunct="1"/>
            <a:endParaRPr lang="en-US" sz="2400" dirty="0" smtClean="0"/>
          </a:p>
        </p:txBody>
      </p:sp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914400" y="4267200"/>
            <a:ext cx="7696200" cy="1366838"/>
            <a:chOff x="2527" y="1582"/>
            <a:chExt cx="7569" cy="1344"/>
          </a:xfrm>
        </p:grpSpPr>
        <p:sp>
          <p:nvSpPr>
            <p:cNvPr id="1914886" name="AutoShape 6"/>
            <p:cNvSpPr>
              <a:spLocks noChangeAspect="1" noChangeArrowheads="1"/>
            </p:cNvSpPr>
            <p:nvPr/>
          </p:nvSpPr>
          <p:spPr bwMode="auto">
            <a:xfrm>
              <a:off x="2527" y="1582"/>
              <a:ext cx="7569" cy="1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25606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27" y="1678"/>
              <a:ext cx="7569" cy="10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173" y="1582"/>
              <a:ext cx="6369" cy="1344"/>
              <a:chOff x="1296" y="2832"/>
              <a:chExt cx="3312" cy="1342"/>
            </a:xfrm>
          </p:grpSpPr>
          <p:sp>
            <p:nvSpPr>
              <p:cNvPr id="1914889" name="Line 9"/>
              <p:cNvSpPr>
                <a:spLocks noChangeShapeType="1"/>
              </p:cNvSpPr>
              <p:nvPr/>
            </p:nvSpPr>
            <p:spPr bwMode="auto">
              <a:xfrm>
                <a:off x="2736" y="2880"/>
                <a:ext cx="0" cy="12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296" y="2832"/>
                <a:ext cx="3312" cy="1342"/>
                <a:chOff x="1296" y="2832"/>
                <a:chExt cx="3312" cy="1342"/>
              </a:xfrm>
            </p:grpSpPr>
            <p:sp>
              <p:nvSpPr>
                <p:cNvPr id="1914891" name="Line 11"/>
                <p:cNvSpPr>
                  <a:spLocks noChangeShapeType="1"/>
                </p:cNvSpPr>
                <p:nvPr/>
              </p:nvSpPr>
              <p:spPr bwMode="auto">
                <a:xfrm>
                  <a:off x="1296" y="3840"/>
                  <a:ext cx="3312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1489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736" y="2832"/>
                  <a:ext cx="192" cy="332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lIns="86868" tIns="43434" rIns="86868" bIns="43434"/>
                <a:lstStyle/>
                <a:p>
                  <a:pPr algn="l">
                    <a:defRPr/>
                  </a:pPr>
                  <a:r>
                    <a:rPr lang="en-US" sz="110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A</a:t>
                  </a:r>
                  <a:endParaRPr lang="en-US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91489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688" y="3811"/>
                  <a:ext cx="192" cy="332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lIns="86868" tIns="43434" rIns="86868" bIns="43434"/>
                <a:lstStyle/>
                <a:p>
                  <a:pPr algn="l">
                    <a:defRPr/>
                  </a:pPr>
                  <a:r>
                    <a:rPr lang="en-US" sz="110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0</a:t>
                  </a:r>
                  <a:endParaRPr lang="en-US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91489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024" y="3811"/>
                  <a:ext cx="192" cy="332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lIns="86868" tIns="43434" rIns="86868" bIns="43434"/>
                <a:lstStyle/>
                <a:p>
                  <a:pPr algn="l">
                    <a:defRPr/>
                  </a:pPr>
                  <a:r>
                    <a:rPr lang="en-US" sz="110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1</a:t>
                  </a:r>
                  <a:endParaRPr lang="en-US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91489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60" y="3811"/>
                  <a:ext cx="192" cy="332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lIns="86868" tIns="43434" rIns="86868" bIns="43434"/>
                <a:lstStyle/>
                <a:p>
                  <a:pPr algn="l">
                    <a:defRPr/>
                  </a:pPr>
                  <a:r>
                    <a:rPr lang="en-US" sz="110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2</a:t>
                  </a:r>
                  <a:endParaRPr lang="en-US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91489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56" y="3811"/>
                  <a:ext cx="240" cy="332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lIns="86868" tIns="43434" rIns="86868" bIns="43434"/>
                <a:lstStyle/>
                <a:p>
                  <a:pPr algn="l">
                    <a:defRPr/>
                  </a:pPr>
                  <a:r>
                    <a:rPr lang="en-US" sz="110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-1</a:t>
                  </a:r>
                  <a:endParaRPr lang="en-US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91489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872" y="3842"/>
                  <a:ext cx="240" cy="332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lIns="86868" tIns="43434" rIns="86868" bIns="43434"/>
                <a:lstStyle/>
                <a:p>
                  <a:pPr algn="l">
                    <a:defRPr/>
                  </a:pPr>
                  <a:r>
                    <a:rPr lang="en-US" sz="110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-2</a:t>
                  </a:r>
                  <a:endParaRPr lang="en-US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914898" name="Line 18"/>
                <p:cNvSpPr>
                  <a:spLocks noChangeShapeType="1"/>
                </p:cNvSpPr>
                <p:nvPr/>
              </p:nvSpPr>
              <p:spPr bwMode="auto">
                <a:xfrm>
                  <a:off x="4272" y="3936"/>
                  <a:ext cx="336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88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Spectral Lines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762000" y="1524000"/>
          <a:ext cx="4151313" cy="346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4" name="Microsoft Equation 3.0" r:id="rId3" imgW="2501640" imgH="2082600" progId="Equation.3">
                  <p:embed/>
                </p:oleObj>
              </mc:Choice>
              <mc:Fallback>
                <p:oleObj name="Microsoft Equation 3.0" r:id="rId3" imgW="2501640" imgH="2082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524000"/>
                        <a:ext cx="4151313" cy="3465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415" name="Object 11"/>
          <p:cNvGraphicFramePr>
            <a:graphicFrameLocks noChangeAspect="1"/>
          </p:cNvGraphicFramePr>
          <p:nvPr/>
        </p:nvGraphicFramePr>
        <p:xfrm>
          <a:off x="5257800" y="2286000"/>
          <a:ext cx="3182938" cy="244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5" name="Equation" r:id="rId5" imgW="1917360" imgH="1473120" progId="Equation.3">
                  <p:embed/>
                </p:oleObj>
              </mc:Choice>
              <mc:Fallback>
                <p:oleObj name="Equation" r:id="rId5" imgW="1917360" imgH="147312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286000"/>
                        <a:ext cx="3182938" cy="2449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Spectral Lines</a:t>
            </a:r>
          </a:p>
        </p:txBody>
      </p:sp>
      <p:sp>
        <p:nvSpPr>
          <p:cNvPr id="163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5334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Gives the frequency composition of the function</a:t>
            </a:r>
          </a:p>
          <a:p>
            <a:pPr lvl="1" eaLnBrk="1" hangingPunct="1"/>
            <a:r>
              <a:rPr lang="en-US" dirty="0" smtClean="0">
                <a:latin typeface="Courier New" pitchFamily="49" charset="0"/>
              </a:rPr>
              <a:t>Amplitude, phase of sinusoidal components</a:t>
            </a:r>
          </a:p>
          <a:p>
            <a:pPr eaLnBrk="1" hangingPunct="1"/>
            <a:r>
              <a:rPr lang="en-US" dirty="0" smtClean="0">
                <a:latin typeface="Courier New" pitchFamily="49" charset="0"/>
              </a:rPr>
              <a:t>Could provide information not found in time signal</a:t>
            </a:r>
          </a:p>
          <a:p>
            <a:pPr lvl="1" eaLnBrk="1" hangingPunct="1"/>
            <a:r>
              <a:rPr lang="en-US" dirty="0" smtClean="0">
                <a:latin typeface="Courier New" pitchFamily="49" charset="0"/>
              </a:rPr>
              <a:t>E.g. Pitch, noise components</a:t>
            </a:r>
          </a:p>
          <a:p>
            <a:pPr eaLnBrk="1" hangingPunct="1"/>
            <a:r>
              <a:rPr lang="en-US" dirty="0" smtClean="0">
                <a:latin typeface="Courier New" pitchFamily="49" charset="0"/>
              </a:rPr>
              <a:t>May help distinguish between signals </a:t>
            </a:r>
          </a:p>
          <a:p>
            <a:pPr lvl="1" eaLnBrk="1" hangingPunct="1"/>
            <a:r>
              <a:rPr lang="en-US" dirty="0" err="1" smtClean="0">
                <a:latin typeface="Courier New" pitchFamily="49" charset="0"/>
              </a:rPr>
              <a:t>E.g</a:t>
            </a:r>
            <a:r>
              <a:rPr lang="en-US" dirty="0" smtClean="0">
                <a:latin typeface="Courier New" pitchFamily="49" charset="0"/>
              </a:rPr>
              <a:t> speech/speaker recognition</a:t>
            </a:r>
          </a:p>
          <a:p>
            <a:pPr lvl="1" eaLnBrk="1" hangingPunct="1"/>
            <a:endParaRPr lang="en-US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3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39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Spectral Lines Example</a:t>
            </a:r>
          </a:p>
        </p:txBody>
      </p:sp>
      <p:pic>
        <p:nvPicPr>
          <p:cNvPr id="10243" name="Picture 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68750" y="1295400"/>
            <a:ext cx="4489450" cy="2297113"/>
          </a:xfrm>
          <a:noFill/>
        </p:spPr>
      </p:pic>
      <p:sp>
        <p:nvSpPr>
          <p:cNvPr id="1640455" name="Rectangle 7"/>
          <p:cNvSpPr>
            <a:spLocks noChangeArrowheads="1"/>
          </p:cNvSpPr>
          <p:nvPr/>
        </p:nvSpPr>
        <p:spPr bwMode="auto">
          <a:xfrm>
            <a:off x="103188" y="2790825"/>
            <a:ext cx="6526212" cy="3759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1600" b="1">
                <a:effectLst/>
                <a:ea typeface="Times New Roman" pitchFamily="18" charset="0"/>
                <a:cs typeface="Arial" charset="0"/>
              </a:rPr>
              <a:t>QUESTIONS --</a:t>
            </a:r>
            <a:endParaRPr lang="en-US" sz="1600">
              <a:effectLst/>
              <a:ea typeface="Times New Roman" pitchFamily="18" charset="0"/>
              <a:cs typeface="Arial" charset="0"/>
            </a:endParaRPr>
          </a:p>
          <a:p>
            <a:pPr algn="l" eaLnBrk="0" hangingPunct="0"/>
            <a:r>
              <a:rPr lang="en-US" sz="1600" b="1">
                <a:effectLst/>
                <a:ea typeface="Times New Roman" pitchFamily="18" charset="0"/>
                <a:cs typeface="Arial" charset="0"/>
              </a:rPr>
              <a:t>DC</a:t>
            </a:r>
            <a:r>
              <a:rPr lang="en-US" sz="1600">
                <a:effectLst/>
                <a:ea typeface="Times New Roman" pitchFamily="18" charset="0"/>
                <a:cs typeface="Arial" charset="0"/>
              </a:rPr>
              <a:t>    Yes____     a</a:t>
            </a:r>
            <a:r>
              <a:rPr lang="en-US" sz="1600" baseline="-30000">
                <a:effectLst/>
                <a:ea typeface="Times New Roman" pitchFamily="18" charset="0"/>
                <a:cs typeface="Arial" charset="0"/>
              </a:rPr>
              <a:t>o</a:t>
            </a:r>
            <a:r>
              <a:rPr lang="en-US" sz="1600">
                <a:effectLst/>
                <a:ea typeface="Times New Roman" pitchFamily="18" charset="0"/>
                <a:cs typeface="Arial" charset="0"/>
              </a:rPr>
              <a:t> = ?     No_____   a</a:t>
            </a:r>
            <a:r>
              <a:rPr lang="en-US" sz="1600" baseline="-30000">
                <a:effectLst/>
                <a:ea typeface="Times New Roman" pitchFamily="18" charset="0"/>
                <a:cs typeface="Arial" charset="0"/>
              </a:rPr>
              <a:t>o</a:t>
            </a:r>
            <a:r>
              <a:rPr lang="en-US" sz="1600">
                <a:effectLst/>
                <a:ea typeface="Times New Roman" pitchFamily="18" charset="0"/>
                <a:cs typeface="Arial" charset="0"/>
              </a:rPr>
              <a:t> = 0</a:t>
            </a:r>
          </a:p>
          <a:p>
            <a:pPr algn="l" eaLnBrk="0" hangingPunct="0"/>
            <a:r>
              <a:rPr lang="en-US" sz="1600" b="1">
                <a:effectLst/>
                <a:ea typeface="Times New Roman" pitchFamily="18" charset="0"/>
                <a:cs typeface="Arial" charset="0"/>
              </a:rPr>
              <a:t>Symmetry</a:t>
            </a:r>
            <a:endParaRPr lang="en-US" sz="1600">
              <a:effectLst/>
              <a:ea typeface="Times New Roman" pitchFamily="18" charset="0"/>
              <a:cs typeface="Arial" charset="0"/>
            </a:endParaRPr>
          </a:p>
          <a:p>
            <a:pPr algn="l" eaLnBrk="0" hangingPunct="0"/>
            <a:r>
              <a:rPr lang="en-US" sz="1600">
                <a:effectLst/>
                <a:ea typeface="Times New Roman" pitchFamily="18" charset="0"/>
                <a:cs typeface="Arial" charset="0"/>
              </a:rPr>
              <a:t>	Even____     a</a:t>
            </a:r>
            <a:r>
              <a:rPr lang="en-US" sz="1600" baseline="-30000">
                <a:effectLst/>
                <a:ea typeface="Times New Roman" pitchFamily="18" charset="0"/>
                <a:cs typeface="Arial" charset="0"/>
              </a:rPr>
              <a:t>n</a:t>
            </a:r>
            <a:r>
              <a:rPr lang="en-US" sz="1600">
                <a:effectLst/>
                <a:ea typeface="Times New Roman" pitchFamily="18" charset="0"/>
                <a:cs typeface="Arial" charset="0"/>
              </a:rPr>
              <a:t> = ?     b</a:t>
            </a:r>
            <a:r>
              <a:rPr lang="en-US" sz="1600" baseline="-30000">
                <a:effectLst/>
                <a:ea typeface="Times New Roman" pitchFamily="18" charset="0"/>
                <a:cs typeface="Arial" charset="0"/>
              </a:rPr>
              <a:t>n</a:t>
            </a:r>
            <a:r>
              <a:rPr lang="en-US" sz="1600">
                <a:effectLst/>
                <a:ea typeface="Times New Roman" pitchFamily="18" charset="0"/>
                <a:cs typeface="Arial" charset="0"/>
              </a:rPr>
              <a:t> = 0</a:t>
            </a:r>
          </a:p>
          <a:p>
            <a:pPr algn="l" eaLnBrk="0" hangingPunct="0"/>
            <a:r>
              <a:rPr lang="en-US" sz="1600">
                <a:effectLst/>
                <a:ea typeface="Times New Roman" pitchFamily="18" charset="0"/>
                <a:cs typeface="Arial" charset="0"/>
              </a:rPr>
              <a:t>	Odd____      a</a:t>
            </a:r>
            <a:r>
              <a:rPr lang="en-US" sz="1600" baseline="-30000">
                <a:effectLst/>
                <a:ea typeface="Times New Roman" pitchFamily="18" charset="0"/>
                <a:cs typeface="Arial" charset="0"/>
              </a:rPr>
              <a:t>n</a:t>
            </a:r>
            <a:r>
              <a:rPr lang="en-US" sz="1600">
                <a:effectLst/>
                <a:ea typeface="Times New Roman" pitchFamily="18" charset="0"/>
                <a:cs typeface="Arial" charset="0"/>
              </a:rPr>
              <a:t> = 0     b</a:t>
            </a:r>
            <a:r>
              <a:rPr lang="en-US" sz="1600" baseline="-30000">
                <a:effectLst/>
                <a:ea typeface="Times New Roman" pitchFamily="18" charset="0"/>
                <a:cs typeface="Arial" charset="0"/>
              </a:rPr>
              <a:t>n</a:t>
            </a:r>
            <a:r>
              <a:rPr lang="en-US" sz="1600">
                <a:effectLst/>
                <a:ea typeface="Times New Roman" pitchFamily="18" charset="0"/>
                <a:cs typeface="Arial" charset="0"/>
              </a:rPr>
              <a:t> = ?</a:t>
            </a:r>
          </a:p>
          <a:p>
            <a:pPr algn="l" eaLnBrk="0" hangingPunct="0"/>
            <a:r>
              <a:rPr lang="en-US" sz="1600">
                <a:effectLst/>
                <a:ea typeface="Times New Roman" pitchFamily="18" charset="0"/>
                <a:cs typeface="Arial" charset="0"/>
              </a:rPr>
              <a:t>	Nether even nor odd ____      a</a:t>
            </a:r>
            <a:r>
              <a:rPr lang="en-US" sz="1600" baseline="-30000">
                <a:effectLst/>
                <a:ea typeface="Times New Roman" pitchFamily="18" charset="0"/>
                <a:cs typeface="Arial" charset="0"/>
              </a:rPr>
              <a:t>n</a:t>
            </a:r>
            <a:r>
              <a:rPr lang="en-US" sz="1600">
                <a:effectLst/>
                <a:ea typeface="Times New Roman" pitchFamily="18" charset="0"/>
                <a:cs typeface="Arial" charset="0"/>
              </a:rPr>
              <a:t> = ?     b</a:t>
            </a:r>
            <a:r>
              <a:rPr lang="en-US" sz="1600" baseline="-30000">
                <a:effectLst/>
                <a:ea typeface="Times New Roman" pitchFamily="18" charset="0"/>
                <a:cs typeface="Arial" charset="0"/>
              </a:rPr>
              <a:t>n</a:t>
            </a:r>
            <a:r>
              <a:rPr lang="en-US" sz="1600">
                <a:effectLst/>
                <a:ea typeface="Times New Roman" pitchFamily="18" charset="0"/>
                <a:cs typeface="Arial" charset="0"/>
              </a:rPr>
              <a:t> = ?</a:t>
            </a:r>
          </a:p>
          <a:p>
            <a:pPr algn="l" eaLnBrk="0" hangingPunct="0"/>
            <a:r>
              <a:rPr lang="en-US" sz="1600" b="1">
                <a:effectLst/>
                <a:ea typeface="Times New Roman" pitchFamily="18" charset="0"/>
                <a:cs typeface="Arial" charset="0"/>
              </a:rPr>
              <a:t>Halfwave symmetry</a:t>
            </a:r>
            <a:endParaRPr lang="en-US" sz="1600">
              <a:effectLst/>
              <a:ea typeface="Times New Roman" pitchFamily="18" charset="0"/>
              <a:cs typeface="Arial" charset="0"/>
            </a:endParaRPr>
          </a:p>
          <a:p>
            <a:pPr algn="l" eaLnBrk="0" hangingPunct="0"/>
            <a:r>
              <a:rPr lang="en-US" sz="1600">
                <a:effectLst/>
                <a:ea typeface="Times New Roman" pitchFamily="18" charset="0"/>
                <a:cs typeface="Arial" charset="0"/>
              </a:rPr>
              <a:t>	Yes_____     only odd harmonics</a:t>
            </a:r>
          </a:p>
          <a:p>
            <a:pPr algn="l" eaLnBrk="0" hangingPunct="0"/>
            <a:r>
              <a:rPr lang="en-US" sz="1600">
                <a:effectLst/>
                <a:ea typeface="Times New Roman" pitchFamily="18" charset="0"/>
                <a:cs typeface="Arial" charset="0"/>
              </a:rPr>
              <a:t>	No______    all harmonics</a:t>
            </a:r>
          </a:p>
          <a:p>
            <a:pPr algn="l" eaLnBrk="0" hangingPunct="0"/>
            <a:r>
              <a:rPr lang="en-US" sz="1600" b="1">
                <a:effectLst/>
                <a:ea typeface="Times New Roman" pitchFamily="18" charset="0"/>
                <a:cs typeface="Arial" charset="0"/>
              </a:rPr>
              <a:t>Discontinuities</a:t>
            </a:r>
            <a:endParaRPr lang="en-US" sz="1600">
              <a:effectLst/>
              <a:ea typeface="Times New Roman" pitchFamily="18" charset="0"/>
              <a:cs typeface="Arial" charset="0"/>
            </a:endParaRPr>
          </a:p>
          <a:p>
            <a:pPr algn="l" eaLnBrk="0" hangingPunct="0"/>
            <a:r>
              <a:rPr lang="en-US" sz="1600">
                <a:effectLst/>
                <a:ea typeface="Times New Roman" pitchFamily="18" charset="0"/>
                <a:cs typeface="Arial" charset="0"/>
              </a:rPr>
              <a:t>	Yes_____     proportional to1/n</a:t>
            </a:r>
          </a:p>
          <a:p>
            <a:pPr algn="l" eaLnBrk="0" hangingPunct="0"/>
            <a:r>
              <a:rPr lang="en-US" sz="1600">
                <a:effectLst/>
                <a:ea typeface="Times New Roman" pitchFamily="18" charset="0"/>
                <a:cs typeface="Arial" charset="0"/>
              </a:rPr>
              <a:t>	No______    proportional to1/n</a:t>
            </a:r>
            <a:r>
              <a:rPr lang="en-US" sz="1600" baseline="30000">
                <a:effectLst/>
                <a:ea typeface="Times New Roman" pitchFamily="18" charset="0"/>
                <a:cs typeface="Arial" charset="0"/>
              </a:rPr>
              <a:t>2</a:t>
            </a:r>
            <a:endParaRPr lang="en-US" sz="1600">
              <a:effectLst/>
              <a:ea typeface="Times New Roman" pitchFamily="18" charset="0"/>
              <a:cs typeface="Arial" charset="0"/>
            </a:endParaRPr>
          </a:p>
          <a:p>
            <a:pPr algn="l" eaLnBrk="0" hangingPunct="0"/>
            <a:r>
              <a:rPr lang="en-US" sz="1600" b="1">
                <a:effectLst/>
                <a:ea typeface="Times New Roman" pitchFamily="18" charset="0"/>
                <a:cs typeface="Arial" charset="0"/>
              </a:rPr>
              <a:t>Note </a:t>
            </a:r>
            <a:r>
              <a:rPr lang="en-US" sz="1600">
                <a:effectLst/>
                <a:ea typeface="Times New Roman" pitchFamily="18" charset="0"/>
                <a:cs typeface="Arial" charset="0"/>
              </a:rPr>
              <a:t> ?  means find that variable.</a:t>
            </a:r>
          </a:p>
          <a:p>
            <a:pPr algn="l" eaLnBrk="0" hangingPunct="0"/>
            <a:r>
              <a:rPr lang="en-US" sz="1600" b="1">
                <a:effectLst/>
                <a:ea typeface="Times New Roman" pitchFamily="18" charset="0"/>
                <a:cs typeface="Arial" charset="0"/>
              </a:rPr>
              <a:t>Comment </a:t>
            </a:r>
            <a:r>
              <a:rPr lang="en-US" sz="1600">
                <a:effectLst/>
                <a:ea typeface="Times New Roman" pitchFamily="18" charset="0"/>
                <a:cs typeface="Arial" charset="0"/>
              </a:rPr>
              <a:t>on the general form of the Fourier Series coefficients [a</a:t>
            </a:r>
            <a:r>
              <a:rPr lang="en-US" sz="1600" baseline="-30000">
                <a:effectLst/>
                <a:ea typeface="Times New Roman" pitchFamily="18" charset="0"/>
                <a:cs typeface="Arial" charset="0"/>
              </a:rPr>
              <a:t>n</a:t>
            </a:r>
            <a:r>
              <a:rPr lang="en-US" sz="1600">
                <a:effectLst/>
                <a:ea typeface="Times New Roman" pitchFamily="18" charset="0"/>
                <a:cs typeface="Arial" charset="0"/>
              </a:rPr>
              <a:t> and/or b</a:t>
            </a:r>
            <a:r>
              <a:rPr lang="en-US" sz="1600" baseline="-30000">
                <a:effectLst/>
                <a:ea typeface="Times New Roman" pitchFamily="18" charset="0"/>
                <a:cs typeface="Arial" charset="0"/>
              </a:rPr>
              <a:t>n</a:t>
            </a:r>
            <a:r>
              <a:rPr lang="en-US" sz="1600">
                <a:effectLst/>
                <a:ea typeface="Times New Roman" pitchFamily="18" charset="0"/>
                <a:cs typeface="Arial" charset="0"/>
              </a:rPr>
              <a:t>.]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2971800"/>
            <a:ext cx="4572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71800" y="4038600"/>
            <a:ext cx="4572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4724400"/>
            <a:ext cx="4572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71600" y="5181600"/>
            <a:ext cx="4572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FF0000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40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40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40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40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40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404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6404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6404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6404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6404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6404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6404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6404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6404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Spectral Lines Example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500188" y="1355725"/>
          <a:ext cx="4333875" cy="537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5" name="Equation" r:id="rId3" imgW="2082600" imgH="2971800" progId="Equation.3">
                  <p:embed/>
                </p:oleObj>
              </mc:Choice>
              <mc:Fallback>
                <p:oleObj name="Equation" r:id="rId3" imgW="2082600" imgH="297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1355725"/>
                        <a:ext cx="4333875" cy="537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1905000"/>
            <a:ext cx="3335338" cy="2149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7" name="TextBox 6"/>
          <p:cNvSpPr txBox="1"/>
          <p:nvPr/>
        </p:nvSpPr>
        <p:spPr>
          <a:xfrm>
            <a:off x="1447800" y="1371600"/>
            <a:ext cx="4343400" cy="738188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sz="1400" dirty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295400" y="6172200"/>
            <a:ext cx="3733800" cy="461963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sz="800" dirty="0"/>
          </a:p>
          <a:p>
            <a:pPr>
              <a:defRPr/>
            </a:pPr>
            <a:endParaRPr lang="en-US" sz="800" dirty="0"/>
          </a:p>
          <a:p>
            <a:pPr>
              <a:defRPr/>
            </a:pP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Spectral Lines Example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838200" y="1752600"/>
          <a:ext cx="7254875" cy="437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09" name="Equation" r:id="rId3" imgW="4279680" imgH="2361960" progId="Equation.3">
                  <p:embed/>
                </p:oleObj>
              </mc:Choice>
              <mc:Fallback>
                <p:oleObj name="Equation" r:id="rId3" imgW="4279680" imgH="2361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752600"/>
                        <a:ext cx="7254875" cy="437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Spectral Lines Example</a:t>
            </a:r>
          </a:p>
        </p:txBody>
      </p:sp>
      <p:pic>
        <p:nvPicPr>
          <p:cNvPr id="819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600200"/>
            <a:ext cx="5181600" cy="43497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graphicFrame>
        <p:nvGraphicFramePr>
          <p:cNvPr id="1638415" name="Object 11"/>
          <p:cNvGraphicFramePr>
            <a:graphicFrameLocks noChangeAspect="1"/>
          </p:cNvGraphicFramePr>
          <p:nvPr/>
        </p:nvGraphicFramePr>
        <p:xfrm>
          <a:off x="381000" y="2133600"/>
          <a:ext cx="3182938" cy="244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3" name="Equation" r:id="rId4" imgW="1917360" imgH="1473120" progId="Equation.3">
                  <p:embed/>
                </p:oleObj>
              </mc:Choice>
              <mc:Fallback>
                <p:oleObj name="Equation" r:id="rId4" imgW="1917360" imgH="147312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133600"/>
                        <a:ext cx="3182938" cy="2449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0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6743700" cy="38893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			Periodic Function </a:t>
            </a:r>
          </a:p>
        </p:txBody>
      </p:sp>
      <p:sp>
        <p:nvSpPr>
          <p:cNvPr id="1880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8229600" cy="4325112"/>
          </a:xfrm>
          <a:noFill/>
        </p:spPr>
        <p:txBody>
          <a:bodyPr/>
          <a:lstStyle/>
          <a:p>
            <a:pPr eaLnBrk="1" hangingPunct="1">
              <a:spcBef>
                <a:spcPct val="35000"/>
              </a:spcBef>
            </a:pPr>
            <a:r>
              <a:rPr lang="en-US" sz="2400" dirty="0" smtClean="0"/>
              <a:t>What is a periodic Function?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z="2000" dirty="0" smtClean="0"/>
              <a:t>A function which remains unchanged when time-shifted by one period</a:t>
            </a:r>
          </a:p>
          <a:p>
            <a:pPr lvl="2" eaLnBrk="1" hangingPunct="1">
              <a:spcBef>
                <a:spcPct val="35000"/>
              </a:spcBef>
            </a:pPr>
            <a:r>
              <a:rPr lang="en-US" sz="1600" dirty="0" smtClean="0"/>
              <a:t>f(t) = f(t + T</a:t>
            </a:r>
            <a:r>
              <a:rPr lang="en-US" sz="1600" baseline="-25000" dirty="0" smtClean="0"/>
              <a:t>o</a:t>
            </a:r>
            <a:r>
              <a:rPr lang="en-US" sz="1600" dirty="0" smtClean="0"/>
              <a:t>) for all values of t</a:t>
            </a:r>
          </a:p>
          <a:p>
            <a:pPr lvl="2" eaLnBrk="1" hangingPunct="1">
              <a:spcBef>
                <a:spcPct val="35000"/>
              </a:spcBef>
              <a:buFontTx/>
              <a:buNone/>
            </a:pPr>
            <a:endParaRPr lang="en-US" sz="1600" dirty="0" smtClean="0"/>
          </a:p>
          <a:p>
            <a:pPr eaLnBrk="1" hangingPunct="1">
              <a:spcBef>
                <a:spcPct val="35000"/>
              </a:spcBef>
            </a:pPr>
            <a:endParaRPr lang="en-US" sz="2400" dirty="0" smtClean="0"/>
          </a:p>
          <a:p>
            <a:pPr eaLnBrk="1" hangingPunct="1">
              <a:spcBef>
                <a:spcPct val="35000"/>
              </a:spcBef>
            </a:pPr>
            <a:endParaRPr lang="en-US" sz="2400" dirty="0" smtClean="0"/>
          </a:p>
          <a:p>
            <a:pPr eaLnBrk="1" hangingPunct="1">
              <a:spcBef>
                <a:spcPct val="35000"/>
              </a:spcBef>
            </a:pPr>
            <a:endParaRPr lang="en-US" sz="2400" dirty="0" smtClean="0"/>
          </a:p>
          <a:p>
            <a:pPr eaLnBrk="1" hangingPunct="1">
              <a:spcBef>
                <a:spcPct val="35000"/>
              </a:spcBef>
            </a:pPr>
            <a:r>
              <a:rPr lang="en-US" sz="2400" dirty="0" smtClean="0"/>
              <a:t>What is T</a:t>
            </a:r>
            <a:r>
              <a:rPr lang="en-US" sz="2400" baseline="-25000" dirty="0" smtClean="0"/>
              <a:t>o</a:t>
            </a:r>
          </a:p>
          <a:p>
            <a:pPr lvl="1" eaLnBrk="1" hangingPunct="1"/>
            <a:endParaRPr lang="en-US" sz="2000" dirty="0" smtClean="0"/>
          </a:p>
        </p:txBody>
      </p:sp>
      <p:pic>
        <p:nvPicPr>
          <p:cNvPr id="1916932" name="Picture 4" descr="http://mathworld.wolfram.com/images/eps-gif/PeriodicFunction_100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209800"/>
            <a:ext cx="41148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894013" y="2971800"/>
            <a:ext cx="1146175" cy="857250"/>
            <a:chOff x="2894806" y="2971800"/>
            <a:chExt cx="1145382" cy="857310"/>
          </a:xfrm>
        </p:grpSpPr>
        <p:cxnSp>
          <p:nvCxnSpPr>
            <p:cNvPr id="7" name="Straight Connector 6"/>
            <p:cNvCxnSpPr/>
            <p:nvPr/>
          </p:nvCxnSpPr>
          <p:spPr bwMode="auto">
            <a:xfrm rot="5400000">
              <a:off x="2476470" y="3390136"/>
              <a:ext cx="838259" cy="1586"/>
            </a:xfrm>
            <a:prstGeom prst="line">
              <a:avLst/>
            </a:prstGeom>
            <a:noFill/>
            <a:ln w="28575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3620265" y="3390136"/>
              <a:ext cx="838259" cy="1587"/>
            </a:xfrm>
            <a:prstGeom prst="line">
              <a:avLst/>
            </a:prstGeom>
            <a:noFill/>
            <a:ln w="28575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2896392" y="3427445"/>
              <a:ext cx="1142209" cy="1587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3353276" y="3429032"/>
              <a:ext cx="456884" cy="40007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/>
                <a:t>T</a:t>
              </a:r>
              <a:r>
                <a:rPr lang="en-US" baseline="-25000" dirty="0"/>
                <a:t>o</a:t>
              </a:r>
              <a:endParaRPr lang="en-US" dirty="0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038600" y="2971800"/>
            <a:ext cx="1146175" cy="857250"/>
            <a:chOff x="2894806" y="2971800"/>
            <a:chExt cx="1145382" cy="857310"/>
          </a:xfrm>
        </p:grpSpPr>
        <p:cxnSp>
          <p:nvCxnSpPr>
            <p:cNvPr id="20" name="Straight Connector 19"/>
            <p:cNvCxnSpPr/>
            <p:nvPr/>
          </p:nvCxnSpPr>
          <p:spPr bwMode="auto">
            <a:xfrm rot="5400000">
              <a:off x="2476470" y="3390136"/>
              <a:ext cx="838259" cy="1587"/>
            </a:xfrm>
            <a:prstGeom prst="line">
              <a:avLst/>
            </a:prstGeom>
            <a:noFill/>
            <a:ln w="28575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5400000">
              <a:off x="3620266" y="3390136"/>
              <a:ext cx="838259" cy="1586"/>
            </a:xfrm>
            <a:prstGeom prst="line">
              <a:avLst/>
            </a:prstGeom>
            <a:noFill/>
            <a:ln w="28575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2896393" y="3427445"/>
              <a:ext cx="1142209" cy="1587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3353277" y="3429032"/>
              <a:ext cx="456884" cy="40007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/>
                <a:t>T</a:t>
              </a:r>
              <a:r>
                <a:rPr lang="en-US" baseline="-25000" dirty="0"/>
                <a:t>o</a:t>
              </a:r>
              <a:endParaRPr lang="en-US" dirty="0"/>
            </a:p>
          </p:txBody>
        </p:sp>
      </p:grpSp>
      <p:cxnSp>
        <p:nvCxnSpPr>
          <p:cNvPr id="25" name="Straight Arrow Connector 24"/>
          <p:cNvCxnSpPr/>
          <p:nvPr/>
        </p:nvCxnSpPr>
        <p:spPr bwMode="auto">
          <a:xfrm>
            <a:off x="5791200" y="3427413"/>
            <a:ext cx="76200" cy="1587"/>
          </a:xfrm>
          <a:prstGeom prst="straightConnector1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2133600" y="3427413"/>
            <a:ext cx="76200" cy="1587"/>
          </a:xfrm>
          <a:prstGeom prst="straightConnector1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arrow" w="med" len="med"/>
            <a:tailEnd type="non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916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0066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381000"/>
            <a:ext cx="9220200" cy="3889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Properties of a periodic function 1</a:t>
            </a:r>
          </a:p>
        </p:txBody>
      </p:sp>
      <p:sp>
        <p:nvSpPr>
          <p:cNvPr id="1880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229600" cy="4325112"/>
          </a:xfrm>
          <a:noFill/>
        </p:spPr>
        <p:txBody>
          <a:bodyPr>
            <a:normAutofit fontScale="92500" lnSpcReduction="20000"/>
          </a:bodyPr>
          <a:lstStyle/>
          <a:p>
            <a:pPr eaLnBrk="1" hangingPunct="1">
              <a:spcBef>
                <a:spcPct val="35000"/>
              </a:spcBef>
            </a:pPr>
            <a:r>
              <a:rPr lang="en-US" sz="2400" dirty="0" smtClean="0"/>
              <a:t>A periodic function must be everlasting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z="2000" dirty="0" smtClean="0"/>
              <a:t>From –∞ to ∞</a:t>
            </a:r>
          </a:p>
          <a:p>
            <a:pPr eaLnBrk="1" hangingPunct="1">
              <a:spcBef>
                <a:spcPct val="35000"/>
              </a:spcBef>
            </a:pPr>
            <a:r>
              <a:rPr lang="en-US" sz="2400" dirty="0" smtClean="0"/>
              <a:t>Why?</a:t>
            </a:r>
          </a:p>
          <a:p>
            <a:pPr eaLnBrk="1" hangingPunct="1">
              <a:spcBef>
                <a:spcPct val="35000"/>
              </a:spcBef>
            </a:pPr>
            <a:endParaRPr lang="en-US" sz="2400" dirty="0" smtClean="0"/>
          </a:p>
          <a:p>
            <a:pPr eaLnBrk="1" hangingPunct="1">
              <a:spcBef>
                <a:spcPct val="35000"/>
              </a:spcBef>
            </a:pPr>
            <a:endParaRPr lang="en-US" sz="2400" dirty="0" smtClean="0"/>
          </a:p>
          <a:p>
            <a:pPr eaLnBrk="1" hangingPunct="1">
              <a:spcBef>
                <a:spcPct val="35000"/>
              </a:spcBef>
            </a:pPr>
            <a:endParaRPr lang="en-US" sz="2400" dirty="0" smtClean="0"/>
          </a:p>
          <a:p>
            <a:pPr eaLnBrk="1" hangingPunct="1">
              <a:spcBef>
                <a:spcPct val="35000"/>
              </a:spcBef>
            </a:pPr>
            <a:endParaRPr lang="en-US" sz="2400" dirty="0" smtClean="0"/>
          </a:p>
          <a:p>
            <a:pPr eaLnBrk="1" hangingPunct="1">
              <a:spcBef>
                <a:spcPct val="35000"/>
              </a:spcBef>
            </a:pPr>
            <a:endParaRPr lang="en-US" sz="2400" dirty="0" smtClean="0"/>
          </a:p>
          <a:p>
            <a:pPr eaLnBrk="1" hangingPunct="1">
              <a:spcBef>
                <a:spcPct val="35000"/>
              </a:spcBef>
            </a:pPr>
            <a:endParaRPr lang="en-US" sz="2400" dirty="0" smtClean="0"/>
          </a:p>
          <a:p>
            <a:pPr eaLnBrk="1" hangingPunct="1">
              <a:spcBef>
                <a:spcPct val="35000"/>
              </a:spcBef>
            </a:pPr>
            <a:endParaRPr lang="en-US" sz="2400" dirty="0" smtClean="0"/>
          </a:p>
          <a:p>
            <a:pPr eaLnBrk="1" hangingPunct="1">
              <a:spcBef>
                <a:spcPct val="35000"/>
              </a:spcBef>
            </a:pPr>
            <a:r>
              <a:rPr lang="en-US" sz="2400" dirty="0" smtClean="0"/>
              <a:t>Periodic or </a:t>
            </a:r>
            <a:r>
              <a:rPr lang="en-US" sz="2400" dirty="0" err="1" smtClean="0"/>
              <a:t>Aperiodic</a:t>
            </a:r>
            <a:r>
              <a:rPr lang="en-US" sz="2400" dirty="0" smtClean="0"/>
              <a:t>?</a:t>
            </a:r>
          </a:p>
          <a:p>
            <a:pPr lvl="1" eaLnBrk="1" hangingPunct="1"/>
            <a:endParaRPr lang="en-US" sz="2000" dirty="0" smtClean="0"/>
          </a:p>
        </p:txBody>
      </p:sp>
      <p:pic>
        <p:nvPicPr>
          <p:cNvPr id="1942530" name="Picture 2" descr="http://www.mathworks.com/products/demos/shipping/signal/waveformdemo_02_thumbnai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743200"/>
            <a:ext cx="3352800" cy="250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4" descr="http://www.mathworks.com/products/demos/shipping/signal/waveformdemo_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2324100"/>
            <a:ext cx="41148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94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00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991600" cy="3889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Properties of a periodic function</a:t>
            </a:r>
          </a:p>
        </p:txBody>
      </p:sp>
      <p:sp>
        <p:nvSpPr>
          <p:cNvPr id="1880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29600" cy="4325112"/>
          </a:xfrm>
          <a:noFill/>
        </p:spPr>
        <p:txBody>
          <a:bodyPr/>
          <a:lstStyle/>
          <a:p>
            <a:pPr eaLnBrk="1" hangingPunct="1">
              <a:spcBef>
                <a:spcPct val="35000"/>
              </a:spcBef>
            </a:pPr>
            <a:r>
              <a:rPr lang="en-US" sz="2400" dirty="0" smtClean="0"/>
              <a:t>You only need one period of the signal to generate the entire signal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z="2000" dirty="0" smtClean="0"/>
              <a:t>Why?</a:t>
            </a:r>
          </a:p>
          <a:p>
            <a:pPr eaLnBrk="1" hangingPunct="1">
              <a:spcBef>
                <a:spcPct val="35000"/>
              </a:spcBef>
            </a:pPr>
            <a:r>
              <a:rPr lang="en-US" sz="2400" dirty="0" smtClean="0"/>
              <a:t>A periodic signal </a:t>
            </a:r>
            <a:r>
              <a:rPr lang="en-US" sz="2400" dirty="0" smtClean="0"/>
              <a:t>can </a:t>
            </a:r>
            <a:r>
              <a:rPr lang="en-US" sz="2400" dirty="0" smtClean="0"/>
              <a:t>be expressed as a sum of sinusoids of frequency F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 1/T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and all its harmonics</a:t>
            </a:r>
          </a:p>
          <a:p>
            <a:pPr eaLnBrk="1" hangingPunct="1">
              <a:spcBef>
                <a:spcPct val="35000"/>
              </a:spcBef>
            </a:pPr>
            <a:endParaRPr lang="en-US" sz="2400" dirty="0" smtClean="0"/>
          </a:p>
          <a:p>
            <a:pPr eaLnBrk="1" hangingPunct="1">
              <a:spcBef>
                <a:spcPct val="35000"/>
              </a:spcBef>
            </a:pPr>
            <a:endParaRPr lang="en-US" sz="2400" dirty="0" smtClean="0"/>
          </a:p>
          <a:p>
            <a:pPr eaLnBrk="1" hangingPunct="1">
              <a:spcBef>
                <a:spcPct val="35000"/>
              </a:spcBef>
            </a:pPr>
            <a:endParaRPr lang="en-US" sz="2400" dirty="0" smtClean="0"/>
          </a:p>
          <a:p>
            <a:pPr lvl="1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2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Visualization</a:t>
            </a:r>
          </a:p>
        </p:txBody>
      </p:sp>
      <p:pic>
        <p:nvPicPr>
          <p:cNvPr id="18821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4013" y="2590800"/>
            <a:ext cx="6300787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752600" y="1524000"/>
            <a:ext cx="5867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C2730A"/>
                </a:solidFill>
                <a:effectLst/>
              </a:rPr>
              <a:t>Can you represent this simple function using sinusoids?</a:t>
            </a:r>
          </a:p>
        </p:txBody>
      </p:sp>
      <p:pic>
        <p:nvPicPr>
          <p:cNvPr id="188211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2514600"/>
            <a:ext cx="6096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600200" y="2514600"/>
            <a:ext cx="4953000" cy="3429000"/>
            <a:chOff x="1584" y="1584"/>
            <a:chExt cx="3408" cy="2160"/>
          </a:xfrm>
        </p:grpSpPr>
        <p:sp>
          <p:nvSpPr>
            <p:cNvPr id="1882119" name="Line 7"/>
            <p:cNvSpPr>
              <a:spLocks noChangeShapeType="1"/>
            </p:cNvSpPr>
            <p:nvPr/>
          </p:nvSpPr>
          <p:spPr bwMode="auto">
            <a:xfrm>
              <a:off x="1584" y="2448"/>
              <a:ext cx="34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2120" name="Line 8"/>
            <p:cNvSpPr>
              <a:spLocks noChangeShapeType="1"/>
            </p:cNvSpPr>
            <p:nvPr/>
          </p:nvSpPr>
          <p:spPr bwMode="auto">
            <a:xfrm>
              <a:off x="3168" y="1584"/>
              <a:ext cx="0" cy="2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82121" name="Text Box 9"/>
          <p:cNvSpPr txBox="1">
            <a:spLocks noChangeArrowheads="1"/>
          </p:cNvSpPr>
          <p:nvPr/>
        </p:nvSpPr>
        <p:spPr bwMode="auto">
          <a:xfrm>
            <a:off x="5867400" y="2209800"/>
            <a:ext cx="1676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1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Single sinusoid representation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Visualization</a:t>
            </a:r>
          </a:p>
        </p:txBody>
      </p:sp>
      <p:graphicFrame>
        <p:nvGraphicFramePr>
          <p:cNvPr id="1884163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304800" y="1330325"/>
          <a:ext cx="7275513" cy="461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0" name="Bitmap Image" r:id="rId4" imgW="3495238" imgH="2486372" progId="Paint.Picture">
                  <p:embed/>
                </p:oleObj>
              </mc:Choice>
              <mc:Fallback>
                <p:oleObj name="Bitmap Image" r:id="rId4" imgW="3495238" imgH="2486372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30325"/>
                        <a:ext cx="7275513" cy="461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84164" name="Object 4"/>
          <p:cNvGraphicFramePr>
            <a:graphicFrameLocks noChangeAspect="1"/>
          </p:cNvGraphicFramePr>
          <p:nvPr/>
        </p:nvGraphicFramePr>
        <p:xfrm>
          <a:off x="1825625" y="1447800"/>
          <a:ext cx="6172200" cy="438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1" name="Bitmap Image" r:id="rId6" imgW="3514286" imgH="2495238" progId="Paint.Picture">
                  <p:embed/>
                </p:oleObj>
              </mc:Choice>
              <mc:Fallback>
                <p:oleObj name="Bitmap Image" r:id="rId6" imgW="3514286" imgH="249523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1447800"/>
                        <a:ext cx="6172200" cy="438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84165" name="Object 5"/>
          <p:cNvGraphicFramePr>
            <a:graphicFrameLocks noChangeAspect="1"/>
          </p:cNvGraphicFramePr>
          <p:nvPr/>
        </p:nvGraphicFramePr>
        <p:xfrm>
          <a:off x="1752600" y="1676400"/>
          <a:ext cx="6248400" cy="465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2" name="Bitmap Image" r:id="rId8" imgW="3552381" imgH="2647619" progId="Paint.Picture">
                  <p:embed/>
                </p:oleObj>
              </mc:Choice>
              <mc:Fallback>
                <p:oleObj name="Bitmap Image" r:id="rId8" imgW="3552381" imgH="2647619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676400"/>
                        <a:ext cx="6248400" cy="465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84166" name="AutoShape 6"/>
          <p:cNvSpPr>
            <a:spLocks noChangeArrowheads="1"/>
          </p:cNvSpPr>
          <p:nvPr/>
        </p:nvSpPr>
        <p:spPr bwMode="auto">
          <a:xfrm>
            <a:off x="2362200" y="2514600"/>
            <a:ext cx="6248400" cy="1066800"/>
          </a:xfrm>
          <a:prstGeom prst="horizontalScroll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effectLst/>
                <a:latin typeface="Times New Roman" pitchFamily="18" charset="0"/>
              </a:rPr>
              <a:t>To obtain the exact signal, an infinite number</a:t>
            </a:r>
          </a:p>
          <a:p>
            <a:r>
              <a:rPr lang="en-US" sz="2400" b="1">
                <a:effectLst/>
                <a:latin typeface="Times New Roman" pitchFamily="18" charset="0"/>
              </a:rPr>
              <a:t> of sinusoids are required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673225" y="1219200"/>
            <a:ext cx="4114800" cy="1066800"/>
            <a:chOff x="1392" y="768"/>
            <a:chExt cx="2688" cy="816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392" y="768"/>
              <a:ext cx="1680" cy="816"/>
              <a:chOff x="1392" y="768"/>
              <a:chExt cx="1680" cy="816"/>
            </a:xfrm>
          </p:grpSpPr>
          <p:graphicFrame>
            <p:nvGraphicFramePr>
              <p:cNvPr id="1031" name="Object 9"/>
              <p:cNvGraphicFramePr>
                <a:graphicFrameLocks noChangeAspect="1"/>
              </p:cNvGraphicFramePr>
              <p:nvPr/>
            </p:nvGraphicFramePr>
            <p:xfrm>
              <a:off x="1776" y="1152"/>
              <a:ext cx="1296" cy="4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663" name="Equation" r:id="rId10" imgW="711000" imgH="228600" progId="Equation.3">
                      <p:embed/>
                    </p:oleObj>
                  </mc:Choice>
                  <mc:Fallback>
                    <p:oleObj name="Equation" r:id="rId10" imgW="711000" imgH="228600" progId="Equation.3">
                      <p:embed/>
                      <p:pic>
                        <p:nvPicPr>
                          <p:cNvPr id="0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76" y="1152"/>
                            <a:ext cx="1296" cy="41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28575">
                                <a:solidFill>
                                  <a:srgbClr val="FF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884170" name="Oval 10"/>
              <p:cNvSpPr>
                <a:spLocks noChangeArrowheads="1"/>
              </p:cNvSpPr>
              <p:nvPr/>
            </p:nvSpPr>
            <p:spPr bwMode="auto">
              <a:xfrm>
                <a:off x="1680" y="1200"/>
                <a:ext cx="384" cy="384"/>
              </a:xfrm>
              <a:prstGeom prst="ellipse">
                <a:avLst/>
              </a:prstGeom>
              <a:noFill/>
              <a:ln w="285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84171" name="Line 11"/>
              <p:cNvSpPr>
                <a:spLocks noChangeShapeType="1"/>
              </p:cNvSpPr>
              <p:nvPr/>
            </p:nvSpPr>
            <p:spPr bwMode="auto">
              <a:xfrm flipV="1">
                <a:off x="1920" y="1008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84172" name="Text Box 12"/>
              <p:cNvSpPr txBox="1">
                <a:spLocks noChangeArrowheads="1"/>
              </p:cNvSpPr>
              <p:nvPr/>
            </p:nvSpPr>
            <p:spPr bwMode="auto">
              <a:xfrm>
                <a:off x="1392" y="768"/>
                <a:ext cx="1248" cy="304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amplitude</a:t>
                </a:r>
              </a:p>
            </p:txBody>
          </p:sp>
        </p:grpSp>
        <p:sp>
          <p:nvSpPr>
            <p:cNvPr id="1884173" name="Oval 13"/>
            <p:cNvSpPr>
              <a:spLocks noChangeArrowheads="1"/>
            </p:cNvSpPr>
            <p:nvPr/>
          </p:nvSpPr>
          <p:spPr bwMode="auto">
            <a:xfrm>
              <a:off x="2544" y="1248"/>
              <a:ext cx="336" cy="240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4174" name="Line 14"/>
            <p:cNvSpPr>
              <a:spLocks noChangeShapeType="1"/>
            </p:cNvSpPr>
            <p:nvPr/>
          </p:nvSpPr>
          <p:spPr bwMode="auto">
            <a:xfrm flipV="1">
              <a:off x="2784" y="1056"/>
              <a:ext cx="144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4175" name="Text Box 15"/>
            <p:cNvSpPr txBox="1">
              <a:spLocks noChangeArrowheads="1"/>
            </p:cNvSpPr>
            <p:nvPr/>
          </p:nvSpPr>
          <p:spPr bwMode="auto">
            <a:xfrm>
              <a:off x="2592" y="768"/>
              <a:ext cx="1488" cy="537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Fundamental frequency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520825" y="1143000"/>
            <a:ext cx="4724400" cy="1219200"/>
            <a:chOff x="1392" y="768"/>
            <a:chExt cx="2688" cy="816"/>
          </a:xfrm>
        </p:grpSpPr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1392" y="768"/>
              <a:ext cx="1761" cy="816"/>
              <a:chOff x="1392" y="768"/>
              <a:chExt cx="1761" cy="816"/>
            </a:xfrm>
          </p:grpSpPr>
          <p:graphicFrame>
            <p:nvGraphicFramePr>
              <p:cNvPr id="1030" name="Object 18"/>
              <p:cNvGraphicFramePr>
                <a:graphicFrameLocks noChangeAspect="1"/>
              </p:cNvGraphicFramePr>
              <p:nvPr/>
            </p:nvGraphicFramePr>
            <p:xfrm>
              <a:off x="1695" y="1152"/>
              <a:ext cx="1458" cy="4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664" name="Equation" r:id="rId12" imgW="799920" imgH="228600" progId="Equation.3">
                      <p:embed/>
                    </p:oleObj>
                  </mc:Choice>
                  <mc:Fallback>
                    <p:oleObj name="Equation" r:id="rId12" imgW="799920" imgH="228600" progId="Equation.3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95" y="1152"/>
                            <a:ext cx="1458" cy="41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28575">
                                <a:solidFill>
                                  <a:srgbClr val="FF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884179" name="Oval 19"/>
              <p:cNvSpPr>
                <a:spLocks noChangeArrowheads="1"/>
              </p:cNvSpPr>
              <p:nvPr/>
            </p:nvSpPr>
            <p:spPr bwMode="auto">
              <a:xfrm>
                <a:off x="1680" y="1200"/>
                <a:ext cx="384" cy="384"/>
              </a:xfrm>
              <a:prstGeom prst="ellipse">
                <a:avLst/>
              </a:prstGeom>
              <a:noFill/>
              <a:ln w="285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84180" name="Line 20"/>
              <p:cNvSpPr>
                <a:spLocks noChangeShapeType="1"/>
              </p:cNvSpPr>
              <p:nvPr/>
            </p:nvSpPr>
            <p:spPr bwMode="auto">
              <a:xfrm flipV="1">
                <a:off x="1920" y="1008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84181" name="Text Box 21"/>
              <p:cNvSpPr txBox="1">
                <a:spLocks noChangeArrowheads="1"/>
              </p:cNvSpPr>
              <p:nvPr/>
            </p:nvSpPr>
            <p:spPr bwMode="auto">
              <a:xfrm>
                <a:off x="1392" y="768"/>
                <a:ext cx="1248" cy="266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New amplitude</a:t>
                </a:r>
              </a:p>
            </p:txBody>
          </p:sp>
        </p:grpSp>
        <p:sp>
          <p:nvSpPr>
            <p:cNvPr id="1884182" name="Oval 22"/>
            <p:cNvSpPr>
              <a:spLocks noChangeArrowheads="1"/>
            </p:cNvSpPr>
            <p:nvPr/>
          </p:nvSpPr>
          <p:spPr bwMode="auto">
            <a:xfrm>
              <a:off x="2544" y="1248"/>
              <a:ext cx="336" cy="240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4183" name="Line 23"/>
            <p:cNvSpPr>
              <a:spLocks noChangeShapeType="1"/>
            </p:cNvSpPr>
            <p:nvPr/>
          </p:nvSpPr>
          <p:spPr bwMode="auto">
            <a:xfrm flipV="1">
              <a:off x="2784" y="1056"/>
              <a:ext cx="145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4184" name="Text Box 24"/>
            <p:cNvSpPr txBox="1">
              <a:spLocks noChangeArrowheads="1"/>
            </p:cNvSpPr>
            <p:nvPr/>
          </p:nvSpPr>
          <p:spPr bwMode="auto">
            <a:xfrm>
              <a:off x="2592" y="768"/>
              <a:ext cx="1488" cy="266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r>
                <a:rPr lang="en-US" baseline="30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nd</a:t>
              </a: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Harmonic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1673225" y="1295400"/>
            <a:ext cx="4114800" cy="1066800"/>
            <a:chOff x="1392" y="768"/>
            <a:chExt cx="2688" cy="816"/>
          </a:xfrm>
        </p:grpSpPr>
        <p:grpSp>
          <p:nvGrpSpPr>
            <p:cNvPr id="7" name="Group 26"/>
            <p:cNvGrpSpPr>
              <a:grpSpLocks/>
            </p:cNvGrpSpPr>
            <p:nvPr/>
          </p:nvGrpSpPr>
          <p:grpSpPr bwMode="auto">
            <a:xfrm>
              <a:off x="1392" y="768"/>
              <a:ext cx="1762" cy="816"/>
              <a:chOff x="1392" y="768"/>
              <a:chExt cx="1762" cy="816"/>
            </a:xfrm>
          </p:grpSpPr>
          <p:graphicFrame>
            <p:nvGraphicFramePr>
              <p:cNvPr id="1029" name="Object 27"/>
              <p:cNvGraphicFramePr>
                <a:graphicFrameLocks noChangeAspect="1"/>
              </p:cNvGraphicFramePr>
              <p:nvPr/>
            </p:nvGraphicFramePr>
            <p:xfrm>
              <a:off x="1695" y="1152"/>
              <a:ext cx="1459" cy="4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665" name="Equation" r:id="rId14" imgW="799920" imgH="228600" progId="Equation.3">
                      <p:embed/>
                    </p:oleObj>
                  </mc:Choice>
                  <mc:Fallback>
                    <p:oleObj name="Equation" r:id="rId14" imgW="799920" imgH="228600" progId="Equation.3">
                      <p:embed/>
                      <p:pic>
                        <p:nvPicPr>
                          <p:cNvPr id="0" name="Object 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95" y="1152"/>
                            <a:ext cx="1459" cy="41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28575">
                                <a:solidFill>
                                  <a:srgbClr val="FF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884188" name="Oval 28"/>
              <p:cNvSpPr>
                <a:spLocks noChangeArrowheads="1"/>
              </p:cNvSpPr>
              <p:nvPr/>
            </p:nvSpPr>
            <p:spPr bwMode="auto">
              <a:xfrm>
                <a:off x="1680" y="1200"/>
                <a:ext cx="384" cy="384"/>
              </a:xfrm>
              <a:prstGeom prst="ellipse">
                <a:avLst/>
              </a:prstGeom>
              <a:noFill/>
              <a:ln w="285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84189" name="Line 29"/>
              <p:cNvSpPr>
                <a:spLocks noChangeShapeType="1"/>
              </p:cNvSpPr>
              <p:nvPr/>
            </p:nvSpPr>
            <p:spPr bwMode="auto">
              <a:xfrm flipV="1">
                <a:off x="1920" y="1008"/>
                <a:ext cx="96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84190" name="Text Box 30"/>
              <p:cNvSpPr txBox="1">
                <a:spLocks noChangeArrowheads="1"/>
              </p:cNvSpPr>
              <p:nvPr/>
            </p:nvSpPr>
            <p:spPr bwMode="auto">
              <a:xfrm>
                <a:off x="1392" y="768"/>
                <a:ext cx="1248" cy="304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amplitude</a:t>
                </a:r>
              </a:p>
            </p:txBody>
          </p:sp>
        </p:grpSp>
        <p:sp>
          <p:nvSpPr>
            <p:cNvPr id="1884191" name="Oval 31"/>
            <p:cNvSpPr>
              <a:spLocks noChangeArrowheads="1"/>
            </p:cNvSpPr>
            <p:nvPr/>
          </p:nvSpPr>
          <p:spPr bwMode="auto">
            <a:xfrm>
              <a:off x="2544" y="1248"/>
              <a:ext cx="336" cy="240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4192" name="Line 32"/>
            <p:cNvSpPr>
              <a:spLocks noChangeShapeType="1"/>
            </p:cNvSpPr>
            <p:nvPr/>
          </p:nvSpPr>
          <p:spPr bwMode="auto">
            <a:xfrm flipV="1">
              <a:off x="2784" y="1056"/>
              <a:ext cx="144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4193" name="Text Box 33"/>
            <p:cNvSpPr txBox="1">
              <a:spLocks noChangeArrowheads="1"/>
            </p:cNvSpPr>
            <p:nvPr/>
          </p:nvSpPr>
          <p:spPr bwMode="auto">
            <a:xfrm>
              <a:off x="2592" y="768"/>
              <a:ext cx="1488" cy="304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</a:t>
              </a:r>
              <a:r>
                <a:rPr lang="en-US" baseline="30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th</a:t>
              </a: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Harmonic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Theoretical Concepts</a:t>
            </a:r>
          </a:p>
        </p:txBody>
      </p:sp>
      <p:graphicFrame>
        <p:nvGraphicFramePr>
          <p:cNvPr id="1886211" name="Group 3"/>
          <p:cNvGraphicFramePr>
            <a:graphicFrameLocks noGrp="1"/>
          </p:cNvGraphicFramePr>
          <p:nvPr/>
        </p:nvGraphicFramePr>
        <p:xfrm>
          <a:off x="-77788" y="1214438"/>
          <a:ext cx="9325293" cy="609600"/>
        </p:xfrm>
        <a:graphic>
          <a:graphicData uri="http://schemas.openxmlformats.org/drawingml/2006/table">
            <a:tbl>
              <a:tblPr/>
              <a:tblGrid>
                <a:gridCol w="9117013"/>
                <a:gridCol w="20828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Verdana" pitchFamily="34" charset="0"/>
                        </a:rPr>
                        <a:t>  </a:t>
                      </a: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Verdana" pitchFamily="34" charset="0"/>
                        </a:rPr>
                        <a:t> 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Verdana" pitchFamily="34" charset="0"/>
                        </a:rPr>
                        <a:t>                                            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Verdana" pitchFamily="34" charset="0"/>
                        </a:rPr>
                        <a:t>(6)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86218" name="Rectangle 10"/>
          <p:cNvSpPr>
            <a:spLocks noChangeArrowheads="1"/>
          </p:cNvSpPr>
          <p:nvPr/>
        </p:nvSpPr>
        <p:spPr bwMode="auto">
          <a:xfrm>
            <a:off x="0" y="2100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355850" y="1863725"/>
          <a:ext cx="4468813" cy="316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9" name="Equation" r:id="rId4" imgW="2692080" imgH="1904760" progId="Equation.3">
                  <p:embed/>
                </p:oleObj>
              </mc:Choice>
              <mc:Fallback>
                <p:oleObj name="Equation" r:id="rId4" imgW="2692080" imgH="19047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5850" y="1863725"/>
                        <a:ext cx="4468813" cy="316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895600" y="2743200"/>
            <a:ext cx="1981200" cy="533400"/>
            <a:chOff x="1920" y="1728"/>
            <a:chExt cx="1008" cy="336"/>
          </a:xfrm>
        </p:grpSpPr>
        <p:sp>
          <p:nvSpPr>
            <p:cNvPr id="1886221" name="Oval 13"/>
            <p:cNvSpPr>
              <a:spLocks noChangeArrowheads="1"/>
            </p:cNvSpPr>
            <p:nvPr/>
          </p:nvSpPr>
          <p:spPr bwMode="auto">
            <a:xfrm>
              <a:off x="1920" y="1824"/>
              <a:ext cx="192" cy="24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6222" name="Line 14"/>
            <p:cNvSpPr>
              <a:spLocks noChangeShapeType="1"/>
            </p:cNvSpPr>
            <p:nvPr/>
          </p:nvSpPr>
          <p:spPr bwMode="auto">
            <a:xfrm flipH="1">
              <a:off x="2112" y="1872"/>
              <a:ext cx="288" cy="4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6223" name="Text Box 15"/>
            <p:cNvSpPr txBox="1">
              <a:spLocks noChangeArrowheads="1"/>
            </p:cNvSpPr>
            <p:nvPr/>
          </p:nvSpPr>
          <p:spPr bwMode="auto">
            <a:xfrm>
              <a:off x="2400" y="1728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Period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105400" y="3048000"/>
            <a:ext cx="2590800" cy="457200"/>
            <a:chOff x="2688" y="2064"/>
            <a:chExt cx="1632" cy="288"/>
          </a:xfrm>
        </p:grpSpPr>
        <p:sp>
          <p:nvSpPr>
            <p:cNvPr id="1886225" name="Line 17"/>
            <p:cNvSpPr>
              <a:spLocks noChangeShapeType="1"/>
            </p:cNvSpPr>
            <p:nvPr/>
          </p:nvSpPr>
          <p:spPr bwMode="auto">
            <a:xfrm flipH="1">
              <a:off x="2688" y="2208"/>
              <a:ext cx="528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6226" name="Text Box 18"/>
            <p:cNvSpPr txBox="1">
              <a:spLocks noChangeArrowheads="1"/>
            </p:cNvSpPr>
            <p:nvPr/>
          </p:nvSpPr>
          <p:spPr bwMode="auto">
            <a:xfrm>
              <a:off x="3216" y="2064"/>
              <a:ext cx="11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Cosine terms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5638800" y="3962400"/>
            <a:ext cx="2590800" cy="457200"/>
            <a:chOff x="2688" y="2064"/>
            <a:chExt cx="1632" cy="288"/>
          </a:xfrm>
        </p:grpSpPr>
        <p:sp>
          <p:nvSpPr>
            <p:cNvPr id="1886228" name="Line 20"/>
            <p:cNvSpPr>
              <a:spLocks noChangeShapeType="1"/>
            </p:cNvSpPr>
            <p:nvPr/>
          </p:nvSpPr>
          <p:spPr bwMode="auto">
            <a:xfrm flipH="1">
              <a:off x="2688" y="2208"/>
              <a:ext cx="528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6229" name="Text Box 21"/>
            <p:cNvSpPr txBox="1">
              <a:spLocks noChangeArrowheads="1"/>
            </p:cNvSpPr>
            <p:nvPr/>
          </p:nvSpPr>
          <p:spPr bwMode="auto">
            <a:xfrm>
              <a:off x="3216" y="2064"/>
              <a:ext cx="11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Sine terms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Theoretical Concepts</a:t>
            </a:r>
          </a:p>
        </p:txBody>
      </p:sp>
      <p:graphicFrame>
        <p:nvGraphicFramePr>
          <p:cNvPr id="1886211" name="Group 3"/>
          <p:cNvGraphicFramePr>
            <a:graphicFrameLocks noGrp="1"/>
          </p:cNvGraphicFramePr>
          <p:nvPr/>
        </p:nvGraphicFramePr>
        <p:xfrm>
          <a:off x="-77788" y="1214438"/>
          <a:ext cx="9325293" cy="609600"/>
        </p:xfrm>
        <a:graphic>
          <a:graphicData uri="http://schemas.openxmlformats.org/drawingml/2006/table">
            <a:tbl>
              <a:tblPr/>
              <a:tblGrid>
                <a:gridCol w="9117013"/>
                <a:gridCol w="20828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Verdana" pitchFamily="34" charset="0"/>
                        </a:rPr>
                        <a:t>  </a:t>
                      </a: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Verdana" pitchFamily="34" charset="0"/>
                        </a:rPr>
                        <a:t> 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Verdana" pitchFamily="34" charset="0"/>
                        </a:rPr>
                        <a:t>                                            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Verdana" pitchFamily="34" charset="0"/>
                        </a:rPr>
                        <a:t>(6)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86218" name="Rectangle 10"/>
          <p:cNvSpPr>
            <a:spLocks noChangeArrowheads="1"/>
          </p:cNvSpPr>
          <p:nvPr/>
        </p:nvSpPr>
        <p:spPr bwMode="auto">
          <a:xfrm>
            <a:off x="0" y="2100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graphicFrame>
        <p:nvGraphicFramePr>
          <p:cNvPr id="3074" name="Object 11"/>
          <p:cNvGraphicFramePr>
            <a:graphicFrameLocks noChangeAspect="1"/>
          </p:cNvGraphicFramePr>
          <p:nvPr/>
        </p:nvGraphicFramePr>
        <p:xfrm>
          <a:off x="2998788" y="2222500"/>
          <a:ext cx="3182937" cy="244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3" name="Equation" r:id="rId4" imgW="1917360" imgH="1473120" progId="Equation.3">
                  <p:embed/>
                </p:oleObj>
              </mc:Choice>
              <mc:Fallback>
                <p:oleObj name="Equation" r:id="rId4" imgW="1917360" imgH="147312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8788" y="2222500"/>
                        <a:ext cx="3182937" cy="2449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56761</TotalTime>
  <Words>795</Words>
  <Application>Microsoft Office PowerPoint</Application>
  <PresentationFormat>On-screen Show (4:3)</PresentationFormat>
  <Paragraphs>269</Paragraphs>
  <Slides>29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Urban</vt:lpstr>
      <vt:lpstr>Bitmap Image</vt:lpstr>
      <vt:lpstr>Equation</vt:lpstr>
      <vt:lpstr>Microsoft Equation 3.0</vt:lpstr>
      <vt:lpstr>  Lecture 11: Introduction to Fourier Series    Sections 2.2.3, 2.3 </vt:lpstr>
      <vt:lpstr>Introduction</vt:lpstr>
      <vt:lpstr>   Periodic Function </vt:lpstr>
      <vt:lpstr>Properties of a periodic function 1</vt:lpstr>
      <vt:lpstr>Properties of a periodic function</vt:lpstr>
      <vt:lpstr>Visualization</vt:lpstr>
      <vt:lpstr>Visualization</vt:lpstr>
      <vt:lpstr>Theoretical Concepts</vt:lpstr>
      <vt:lpstr>Theoretical Concepts</vt:lpstr>
      <vt:lpstr>DC Offset</vt:lpstr>
      <vt:lpstr>DC Offset</vt:lpstr>
      <vt:lpstr>Qualitative Analysis</vt:lpstr>
      <vt:lpstr>Properties – DC Value</vt:lpstr>
      <vt:lpstr>Properties – Symmetry</vt:lpstr>
      <vt:lpstr>Properties – Symmetry</vt:lpstr>
      <vt:lpstr>Properties – Symmetry</vt:lpstr>
      <vt:lpstr>Properties – Symmetry</vt:lpstr>
      <vt:lpstr>Properties – Symmetry</vt:lpstr>
      <vt:lpstr>Properties – Discontinuities</vt:lpstr>
      <vt:lpstr>Example</vt:lpstr>
      <vt:lpstr>Example</vt:lpstr>
      <vt:lpstr>Example</vt:lpstr>
      <vt:lpstr>Homework</vt:lpstr>
      <vt:lpstr>Spectral Lines</vt:lpstr>
      <vt:lpstr>Spectral Lines</vt:lpstr>
      <vt:lpstr>Spectral Lines Example</vt:lpstr>
      <vt:lpstr>Spectral Lines Example</vt:lpstr>
      <vt:lpstr>Spectral Lines Example</vt:lpstr>
      <vt:lpstr>Spectral Lines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JCA3</dc:creator>
  <cp:lastModifiedBy>Windows User</cp:lastModifiedBy>
  <cp:revision>518</cp:revision>
  <dcterms:created xsi:type="dcterms:W3CDTF">2004-05-21T21:05:05Z</dcterms:created>
  <dcterms:modified xsi:type="dcterms:W3CDTF">2013-10-16T21:07:44Z</dcterms:modified>
</cp:coreProperties>
</file>