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78" r:id="rId3"/>
    <p:sldId id="294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00" r:id="rId20"/>
    <p:sldId id="297" r:id="rId21"/>
    <p:sldId id="302" r:id="rId22"/>
    <p:sldId id="303" r:id="rId23"/>
    <p:sldId id="304" r:id="rId24"/>
    <p:sldId id="298" r:id="rId25"/>
    <p:sldId id="306" r:id="rId26"/>
    <p:sldId id="307" r:id="rId27"/>
    <p:sldId id="30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9" autoAdjust="0"/>
    <p:restoredTop sz="94660"/>
  </p:normalViewPr>
  <p:slideViewPr>
    <p:cSldViewPr>
      <p:cViewPr>
        <p:scale>
          <a:sx n="75" d="100"/>
          <a:sy n="75" d="100"/>
        </p:scale>
        <p:origin x="-1710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E74D8-0E2E-4A32-B93D-0FF7E90C1F2A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0C273-807E-4E80-BE6A-B7046436F7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2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66525-174D-4DC0-A39E-1C718142F0E0}" type="slidenum">
              <a:rPr lang="en-US"/>
              <a:pPr/>
              <a:t>1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C1240F-1018-453E-AB35-7AD29BE36EE2}" type="slidenum">
              <a:rPr lang="en-US"/>
              <a:pPr/>
              <a:t>17</a:t>
            </a:fld>
            <a:endParaRPr lang="en-US"/>
          </a:p>
        </p:txBody>
      </p:sp>
      <p:sp>
        <p:nvSpPr>
          <p:cNvPr id="180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247900" y="457200"/>
            <a:ext cx="6743700" cy="384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44958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066800"/>
            <a:ext cx="44958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52400" y="4038600"/>
            <a:ext cx="44958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4038600"/>
            <a:ext cx="44958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0" y="457200"/>
            <a:ext cx="6743700" cy="384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495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066800"/>
            <a:ext cx="44958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44958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0" y="457200"/>
            <a:ext cx="6743700" cy="384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066800"/>
            <a:ext cx="4495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066800"/>
            <a:ext cx="4495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0" y="457200"/>
            <a:ext cx="6743700" cy="384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066800"/>
            <a:ext cx="4495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066800"/>
            <a:ext cx="44958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44958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lvl1pPr>
            <a:lvl5pPr marL="1389888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▫"/>
              <a:tabLst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lvl="4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0DA7D1-DD1B-4083-9D80-97ED816B925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0DA7D1-DD1B-4083-9D80-97ED816B925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743200" y="2209800"/>
            <a:ext cx="6172200" cy="1371600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effectLst/>
              </a:rPr>
              <a:t> 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Lecture 7: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Matrix-Vector Product; Matrix of a Linear Transformation; Matrix-Matrix Product</a:t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>Sections 2.1, 2.2.1, 2.2.2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>
              <a:effectLst/>
            </a:endParaRPr>
          </a:p>
        </p:txBody>
      </p:sp>
      <p:sp>
        <p:nvSpPr>
          <p:cNvPr id="1489926" name="Rectangle 6"/>
          <p:cNvSpPr>
            <a:spLocks noChangeArrowheads="1"/>
          </p:cNvSpPr>
          <p:nvPr/>
        </p:nvSpPr>
        <p:spPr bwMode="auto">
          <a:xfrm>
            <a:off x="2743200" y="10668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533400"/>
            <a:ext cx="8191500" cy="384175"/>
          </a:xfrm>
        </p:spPr>
        <p:txBody>
          <a:bodyPr>
            <a:normAutofit fontScale="90000"/>
          </a:bodyPr>
          <a:lstStyle/>
          <a:p>
            <a:r>
              <a:rPr lang="en-US"/>
              <a:t>    Example Multiplying Row to Column</a:t>
            </a:r>
          </a:p>
        </p:txBody>
      </p:sp>
      <p:graphicFrame>
        <p:nvGraphicFramePr>
          <p:cNvPr id="1796099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655638" y="1131888"/>
          <a:ext cx="2782887" cy="202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9" name="Equation" r:id="rId3" imgW="1091880" imgH="711000" progId="Equation.DSMT4">
                  <p:embed/>
                </p:oleObj>
              </mc:Choice>
              <mc:Fallback>
                <p:oleObj name="Equation" r:id="rId3" imgW="1091880" imgH="711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8" y="1131888"/>
                        <a:ext cx="2782887" cy="202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610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594100" y="1470025"/>
          <a:ext cx="564991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0" name="Equation" r:id="rId5" imgW="1892160" imgH="279360" progId="Equation.DSMT4">
                  <p:embed/>
                </p:oleObj>
              </mc:Choice>
              <mc:Fallback>
                <p:oleObj name="Equation" r:id="rId5" imgW="189216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100" y="1470025"/>
                        <a:ext cx="5649913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610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74638" y="3627438"/>
          <a:ext cx="3671887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1" name="Equation" r:id="rId7" imgW="1307880" imgH="711000" progId="Equation.DSMT4">
                  <p:embed/>
                </p:oleObj>
              </mc:Choice>
              <mc:Fallback>
                <p:oleObj name="Equation" r:id="rId7" imgW="1307880" imgH="7110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3627438"/>
                        <a:ext cx="3671887" cy="229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6102" name="Text Box 6"/>
          <p:cNvSpPr txBox="1">
            <a:spLocks noChangeArrowheads="1"/>
          </p:cNvSpPr>
          <p:nvPr/>
        </p:nvSpPr>
        <p:spPr bwMode="auto">
          <a:xfrm>
            <a:off x="4192588" y="4113213"/>
            <a:ext cx="3938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effectLst/>
                <a:latin typeface="Times New Roman" pitchFamily="18" charset="0"/>
                <a:cs typeface="Arial" charset="0"/>
              </a:rPr>
              <a:t>is not defined.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61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7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Matrix Multiplication</a:t>
            </a:r>
          </a:p>
        </p:txBody>
      </p:sp>
      <p:sp>
        <p:nvSpPr>
          <p:cNvPr id="1797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8672513" cy="5389563"/>
          </a:xfrm>
          <a:noFill/>
          <a:ln/>
        </p:spPr>
        <p:txBody>
          <a:bodyPr/>
          <a:lstStyle/>
          <a:p>
            <a:pPr marL="533400" indent="-533400" defTabSz="457200"/>
            <a:r>
              <a:rPr lang="en-US" sz="2000"/>
              <a:t>If </a:t>
            </a:r>
            <a:r>
              <a:rPr lang="en-US" sz="2000" i="1"/>
              <a:t>A</a:t>
            </a:r>
            <a:r>
              <a:rPr lang="en-US" sz="2000"/>
              <a:t> is an </a:t>
            </a:r>
            <a:r>
              <a:rPr lang="en-US" sz="2000" i="1"/>
              <a:t>m</a:t>
            </a:r>
            <a:r>
              <a:rPr lang="en-US" sz="2000"/>
              <a:t>x</a:t>
            </a:r>
            <a:r>
              <a:rPr lang="en-US" sz="2000" i="1"/>
              <a:t>n</a:t>
            </a:r>
            <a:r>
              <a:rPr lang="en-US" sz="2000"/>
              <a:t> matrix and </a:t>
            </a:r>
            <a:r>
              <a:rPr lang="en-US" sz="2000" i="1"/>
              <a:t>B</a:t>
            </a:r>
            <a:r>
              <a:rPr lang="en-US" sz="2000"/>
              <a:t> is an </a:t>
            </a:r>
            <a:r>
              <a:rPr lang="en-US" sz="2000" i="1"/>
              <a:t>n</a:t>
            </a:r>
            <a:r>
              <a:rPr lang="en-US" sz="2000"/>
              <a:t>x</a:t>
            </a:r>
            <a:r>
              <a:rPr lang="en-US" sz="2000" i="1"/>
              <a:t>q</a:t>
            </a:r>
            <a:r>
              <a:rPr lang="en-US" sz="2000"/>
              <a:t> matrix, then we can form the product </a:t>
            </a:r>
            <a:r>
              <a:rPr lang="en-US" sz="2000" i="1"/>
              <a:t>A</a:t>
            </a:r>
            <a:r>
              <a:rPr lang="en-US" sz="2000" i="1">
                <a:sym typeface="Symbol" pitchFamily="18" charset="2"/>
              </a:rPr>
              <a:t>B</a:t>
            </a:r>
            <a:r>
              <a:rPr lang="en-US" sz="2000">
                <a:sym typeface="Symbol" pitchFamily="18" charset="2"/>
              </a:rPr>
              <a:t>. </a:t>
            </a:r>
          </a:p>
          <a:p>
            <a:pPr marL="533400" indent="-533400" defTabSz="457200"/>
            <a:r>
              <a:rPr lang="en-US" sz="2000">
                <a:sym typeface="Symbol" pitchFamily="18" charset="2"/>
              </a:rPr>
              <a:t>The </a:t>
            </a:r>
            <a:r>
              <a:rPr lang="en-US" sz="2000" i="1">
                <a:sym typeface="Symbol" pitchFamily="18" charset="2"/>
              </a:rPr>
              <a:t>product</a:t>
            </a:r>
            <a:r>
              <a:rPr lang="en-US" sz="2000">
                <a:sym typeface="Symbol" pitchFamily="18" charset="2"/>
              </a:rPr>
              <a:t> </a:t>
            </a:r>
            <a:r>
              <a:rPr lang="en-US" sz="2000" i="1"/>
              <a:t>A</a:t>
            </a:r>
            <a:r>
              <a:rPr lang="en-US" sz="2000" i="1">
                <a:sym typeface="Symbol" pitchFamily="18" charset="2"/>
              </a:rPr>
              <a:t>B</a:t>
            </a:r>
            <a:r>
              <a:rPr lang="en-US" sz="2000">
                <a:sym typeface="Symbol" pitchFamily="18" charset="2"/>
              </a:rPr>
              <a:t> is an </a:t>
            </a:r>
            <a:r>
              <a:rPr lang="en-US" sz="2000" i="1">
                <a:sym typeface="Symbol" pitchFamily="18" charset="2"/>
              </a:rPr>
              <a:t>m</a:t>
            </a:r>
            <a:r>
              <a:rPr lang="en-US" sz="2000">
                <a:sym typeface="Symbol" pitchFamily="18" charset="2"/>
              </a:rPr>
              <a:t>x</a:t>
            </a:r>
            <a:r>
              <a:rPr lang="en-US" sz="2000" i="1">
                <a:sym typeface="Symbol" pitchFamily="18" charset="2"/>
              </a:rPr>
              <a:t>q</a:t>
            </a:r>
            <a:r>
              <a:rPr lang="en-US" sz="2000">
                <a:sym typeface="Symbol" pitchFamily="18" charset="2"/>
              </a:rPr>
              <a:t> matrix whose entries are obtained by multiplying the rows of </a:t>
            </a:r>
            <a:r>
              <a:rPr lang="en-US" sz="2000" i="1">
                <a:sym typeface="Symbol" pitchFamily="18" charset="2"/>
              </a:rPr>
              <a:t>A</a:t>
            </a:r>
            <a:r>
              <a:rPr lang="en-US" sz="2000">
                <a:sym typeface="Symbol" pitchFamily="18" charset="2"/>
              </a:rPr>
              <a:t> by the columns of </a:t>
            </a:r>
            <a:r>
              <a:rPr lang="en-US" sz="2000" i="1">
                <a:sym typeface="Symbol" pitchFamily="18" charset="2"/>
              </a:rPr>
              <a:t>B</a:t>
            </a:r>
            <a:r>
              <a:rPr lang="en-US" sz="2000">
                <a:sym typeface="Symbol" pitchFamily="18" charset="2"/>
              </a:rPr>
              <a:t>. </a:t>
            </a:r>
          </a:p>
          <a:p>
            <a:pPr marL="533400" indent="-533400" defTabSz="457200"/>
            <a:r>
              <a:rPr lang="en-US" sz="2000">
                <a:sym typeface="Symbol" pitchFamily="18" charset="2"/>
              </a:rPr>
              <a:t>The entry in the </a:t>
            </a:r>
            <a:r>
              <a:rPr lang="en-US" sz="2000" i="1">
                <a:sym typeface="Symbol" pitchFamily="18" charset="2"/>
              </a:rPr>
              <a:t>i</a:t>
            </a:r>
            <a:r>
              <a:rPr lang="en-US" sz="2000" baseline="30000">
                <a:sym typeface="Symbol" pitchFamily="18" charset="2"/>
              </a:rPr>
              <a:t>th</a:t>
            </a:r>
            <a:r>
              <a:rPr lang="en-US" sz="2000">
                <a:sym typeface="Symbol" pitchFamily="18" charset="2"/>
              </a:rPr>
              <a:t> row and </a:t>
            </a:r>
            <a:r>
              <a:rPr lang="en-US" sz="2000" i="1">
                <a:sym typeface="Symbol" pitchFamily="18" charset="2"/>
              </a:rPr>
              <a:t>j</a:t>
            </a:r>
            <a:r>
              <a:rPr lang="en-US" sz="2000" baseline="30000">
                <a:sym typeface="Symbol" pitchFamily="18" charset="2"/>
              </a:rPr>
              <a:t>th</a:t>
            </a:r>
            <a:r>
              <a:rPr lang="en-US" sz="2000">
                <a:sym typeface="Symbol" pitchFamily="18" charset="2"/>
              </a:rPr>
              <a:t> column of the product </a:t>
            </a:r>
            <a:r>
              <a:rPr lang="en-US" sz="2000" i="1"/>
              <a:t>A</a:t>
            </a:r>
            <a:r>
              <a:rPr lang="en-US" sz="2000" i="1">
                <a:sym typeface="Symbol" pitchFamily="18" charset="2"/>
              </a:rPr>
              <a:t>B</a:t>
            </a:r>
            <a:r>
              <a:rPr lang="en-US" sz="2000">
                <a:sym typeface="Symbol" pitchFamily="18" charset="2"/>
              </a:rPr>
              <a:t> is formed by multiplying the </a:t>
            </a:r>
            <a:r>
              <a:rPr lang="en-US" sz="2000" i="1">
                <a:sym typeface="Symbol" pitchFamily="18" charset="2"/>
              </a:rPr>
              <a:t>i</a:t>
            </a:r>
            <a:r>
              <a:rPr lang="en-US" sz="2000" baseline="30000">
                <a:sym typeface="Symbol" pitchFamily="18" charset="2"/>
              </a:rPr>
              <a:t>th</a:t>
            </a:r>
            <a:r>
              <a:rPr lang="en-US" sz="2000">
                <a:sym typeface="Symbol" pitchFamily="18" charset="2"/>
              </a:rPr>
              <a:t> row of </a:t>
            </a:r>
            <a:r>
              <a:rPr lang="en-US" sz="2000" i="1">
                <a:sym typeface="Symbol" pitchFamily="18" charset="2"/>
              </a:rPr>
              <a:t>A</a:t>
            </a:r>
            <a:r>
              <a:rPr lang="en-US" sz="2000">
                <a:sym typeface="Symbol" pitchFamily="18" charset="2"/>
              </a:rPr>
              <a:t> and </a:t>
            </a:r>
            <a:r>
              <a:rPr lang="en-US" sz="2000" i="1">
                <a:sym typeface="Symbol" pitchFamily="18" charset="2"/>
              </a:rPr>
              <a:t>j</a:t>
            </a:r>
            <a:r>
              <a:rPr lang="en-US" sz="2000" baseline="30000">
                <a:sym typeface="Symbol" pitchFamily="18" charset="2"/>
              </a:rPr>
              <a:t>th</a:t>
            </a:r>
            <a:r>
              <a:rPr lang="en-US" sz="2000">
                <a:sym typeface="Symbol" pitchFamily="18" charset="2"/>
              </a:rPr>
              <a:t> column of </a:t>
            </a:r>
            <a:r>
              <a:rPr lang="en-US" sz="2000" i="1">
                <a:sym typeface="Symbol" pitchFamily="18" charset="2"/>
              </a:rPr>
              <a:t>B</a:t>
            </a:r>
            <a:r>
              <a:rPr lang="en-US" sz="2000">
                <a:sym typeface="Symbol" pitchFamily="18" charset="2"/>
              </a:rPr>
              <a:t>.</a:t>
            </a:r>
          </a:p>
          <a:p>
            <a:pPr marL="533400" indent="-533400" defTabSz="457200"/>
            <a:endParaRPr lang="en-US" sz="2000" i="1"/>
          </a:p>
        </p:txBody>
      </p:sp>
      <p:graphicFrame>
        <p:nvGraphicFramePr>
          <p:cNvPr id="1797124" name="Object 4"/>
          <p:cNvGraphicFramePr>
            <a:graphicFrameLocks noChangeAspect="1"/>
          </p:cNvGraphicFramePr>
          <p:nvPr/>
        </p:nvGraphicFramePr>
        <p:xfrm>
          <a:off x="1066800" y="3048000"/>
          <a:ext cx="13716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7" name="Equation" r:id="rId3" imgW="800100" imgH="431800" progId="Equation.3">
                  <p:embed/>
                </p:oleObj>
              </mc:Choice>
              <mc:Fallback>
                <p:oleObj name="Equation" r:id="rId3" imgW="800100" imgH="431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48000"/>
                        <a:ext cx="137160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97125" name="Picture 5" descr="fig08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038600"/>
            <a:ext cx="3657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97126" name="Picture 6" descr="fig080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3124200"/>
            <a:ext cx="41148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9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9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9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9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9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8146" name="Rectangle 2"/>
          <p:cNvSpPr>
            <a:spLocks noChangeArrowheads="1"/>
          </p:cNvSpPr>
          <p:nvPr/>
        </p:nvSpPr>
        <p:spPr bwMode="auto">
          <a:xfrm>
            <a:off x="2916238" y="1773238"/>
            <a:ext cx="525462" cy="14684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i="1">
              <a:solidFill>
                <a:srgbClr val="FFFF99"/>
              </a:solidFill>
              <a:effectLst/>
              <a:cs typeface="Arial" charset="0"/>
            </a:endParaRPr>
          </a:p>
        </p:txBody>
      </p:sp>
      <p:sp>
        <p:nvSpPr>
          <p:cNvPr id="1798147" name="Rectangle 3"/>
          <p:cNvSpPr>
            <a:spLocks noChangeArrowheads="1"/>
          </p:cNvSpPr>
          <p:nvPr/>
        </p:nvSpPr>
        <p:spPr bwMode="auto">
          <a:xfrm>
            <a:off x="790575" y="2033588"/>
            <a:ext cx="1704975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8148" name="Rectangle 4"/>
          <p:cNvSpPr>
            <a:spLocks noChangeArrowheads="1"/>
          </p:cNvSpPr>
          <p:nvPr/>
        </p:nvSpPr>
        <p:spPr bwMode="auto">
          <a:xfrm>
            <a:off x="5583238" y="1882775"/>
            <a:ext cx="638175" cy="47148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8149" name="Rectangle 5"/>
          <p:cNvSpPr>
            <a:spLocks noChangeArrowheads="1"/>
          </p:cNvSpPr>
          <p:nvPr/>
        </p:nvSpPr>
        <p:spPr bwMode="auto">
          <a:xfrm>
            <a:off x="3516313" y="1785938"/>
            <a:ext cx="561975" cy="14811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i="1">
              <a:solidFill>
                <a:srgbClr val="FFFF99"/>
              </a:solidFill>
              <a:effectLst/>
              <a:cs typeface="Arial" charset="0"/>
            </a:endParaRPr>
          </a:p>
        </p:txBody>
      </p:sp>
      <p:sp>
        <p:nvSpPr>
          <p:cNvPr id="1798150" name="Rectangle 6"/>
          <p:cNvSpPr>
            <a:spLocks noChangeArrowheads="1"/>
          </p:cNvSpPr>
          <p:nvPr/>
        </p:nvSpPr>
        <p:spPr bwMode="auto">
          <a:xfrm>
            <a:off x="6427788" y="1884363"/>
            <a:ext cx="638175" cy="47148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8151" name="Rectangle 7"/>
          <p:cNvSpPr>
            <a:spLocks noChangeArrowheads="1"/>
          </p:cNvSpPr>
          <p:nvPr/>
        </p:nvSpPr>
        <p:spPr bwMode="auto">
          <a:xfrm>
            <a:off x="7216775" y="1882775"/>
            <a:ext cx="638175" cy="47148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8152" name="Rectangle 8"/>
          <p:cNvSpPr>
            <a:spLocks noChangeArrowheads="1"/>
          </p:cNvSpPr>
          <p:nvPr/>
        </p:nvSpPr>
        <p:spPr bwMode="auto">
          <a:xfrm>
            <a:off x="5595938" y="2493963"/>
            <a:ext cx="638175" cy="47148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8153" name="Rectangle 9"/>
          <p:cNvSpPr>
            <a:spLocks noChangeArrowheads="1"/>
          </p:cNvSpPr>
          <p:nvPr/>
        </p:nvSpPr>
        <p:spPr bwMode="auto">
          <a:xfrm>
            <a:off x="6426200" y="2508250"/>
            <a:ext cx="638175" cy="47148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8154" name="Rectangle 10"/>
          <p:cNvSpPr>
            <a:spLocks noChangeArrowheads="1"/>
          </p:cNvSpPr>
          <p:nvPr/>
        </p:nvSpPr>
        <p:spPr bwMode="auto">
          <a:xfrm>
            <a:off x="7216775" y="2492375"/>
            <a:ext cx="611188" cy="47148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8155" name="Rectangle 11"/>
          <p:cNvSpPr>
            <a:spLocks noChangeArrowheads="1"/>
          </p:cNvSpPr>
          <p:nvPr/>
        </p:nvSpPr>
        <p:spPr bwMode="auto">
          <a:xfrm>
            <a:off x="4152900" y="1771650"/>
            <a:ext cx="503238" cy="14462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i="1">
              <a:solidFill>
                <a:srgbClr val="FFFF99"/>
              </a:solidFill>
              <a:effectLst/>
              <a:cs typeface="Arial" charset="0"/>
            </a:endParaRPr>
          </a:p>
        </p:txBody>
      </p:sp>
      <p:sp>
        <p:nvSpPr>
          <p:cNvPr id="1798156" name="Rectangle 12"/>
          <p:cNvSpPr>
            <a:spLocks noChangeArrowheads="1"/>
          </p:cNvSpPr>
          <p:nvPr/>
        </p:nvSpPr>
        <p:spPr bwMode="auto">
          <a:xfrm>
            <a:off x="774700" y="2532063"/>
            <a:ext cx="1706563" cy="4445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8157" name="Rectangle 1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    Example Matrix Multiplication</a:t>
            </a:r>
          </a:p>
        </p:txBody>
      </p:sp>
      <p:sp>
        <p:nvSpPr>
          <p:cNvPr id="1798158" name="Text Box 14"/>
          <p:cNvSpPr txBox="1">
            <a:spLocks noChangeArrowheads="1"/>
          </p:cNvSpPr>
          <p:nvPr/>
        </p:nvSpPr>
        <p:spPr bwMode="auto">
          <a:xfrm>
            <a:off x="5657850" y="180657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effectLst/>
                <a:latin typeface="Times New Roman" pitchFamily="18" charset="0"/>
                <a:cs typeface="Arial" charset="0"/>
              </a:rPr>
              <a:t>7</a:t>
            </a:r>
          </a:p>
        </p:txBody>
      </p:sp>
      <p:sp>
        <p:nvSpPr>
          <p:cNvPr id="1798159" name="Text Box 15"/>
          <p:cNvSpPr txBox="1">
            <a:spLocks noChangeArrowheads="1"/>
          </p:cNvSpPr>
          <p:nvPr/>
        </p:nvSpPr>
        <p:spPr bwMode="auto">
          <a:xfrm>
            <a:off x="6407150" y="1792288"/>
            <a:ext cx="59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effectLst/>
                <a:latin typeface="Times New Roman" pitchFamily="18" charset="0"/>
                <a:cs typeface="Arial" charset="0"/>
              </a:rPr>
              <a:t>12</a:t>
            </a:r>
          </a:p>
        </p:txBody>
      </p:sp>
      <p:sp>
        <p:nvSpPr>
          <p:cNvPr id="1798160" name="Text Box 16"/>
          <p:cNvSpPr txBox="1">
            <a:spLocks noChangeArrowheads="1"/>
          </p:cNvSpPr>
          <p:nvPr/>
        </p:nvSpPr>
        <p:spPr bwMode="auto">
          <a:xfrm>
            <a:off x="7254875" y="1812925"/>
            <a:ext cx="531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effectLst/>
                <a:latin typeface="Times New Roman" pitchFamily="18" charset="0"/>
                <a:cs typeface="Arial" charset="0"/>
              </a:rPr>
              <a:t>-5</a:t>
            </a:r>
          </a:p>
        </p:txBody>
      </p:sp>
      <p:sp>
        <p:nvSpPr>
          <p:cNvPr id="1798161" name="Text Box 17"/>
          <p:cNvSpPr txBox="1">
            <a:spLocks noChangeArrowheads="1"/>
          </p:cNvSpPr>
          <p:nvPr/>
        </p:nvSpPr>
        <p:spPr bwMode="auto">
          <a:xfrm>
            <a:off x="5494338" y="2408238"/>
            <a:ext cx="8207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effectLst/>
                <a:latin typeface="Times New Roman" pitchFamily="18" charset="0"/>
                <a:cs typeface="Arial" charset="0"/>
              </a:rPr>
              <a:t>-19</a:t>
            </a:r>
          </a:p>
        </p:txBody>
      </p:sp>
      <p:sp>
        <p:nvSpPr>
          <p:cNvPr id="1798162" name="Text Box 18"/>
          <p:cNvSpPr txBox="1">
            <a:spLocks noChangeArrowheads="1"/>
          </p:cNvSpPr>
          <p:nvPr/>
        </p:nvSpPr>
        <p:spPr bwMode="auto">
          <a:xfrm>
            <a:off x="6561138" y="2408238"/>
            <a:ext cx="460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effectLst/>
                <a:latin typeface="Times New Roman" pitchFamily="18" charset="0"/>
                <a:cs typeface="Arial" charset="0"/>
              </a:rPr>
              <a:t>0</a:t>
            </a:r>
          </a:p>
        </p:txBody>
      </p:sp>
      <p:sp>
        <p:nvSpPr>
          <p:cNvPr id="1798163" name="Text Box 19"/>
          <p:cNvSpPr txBox="1">
            <a:spLocks noChangeArrowheads="1"/>
          </p:cNvSpPr>
          <p:nvPr/>
        </p:nvSpPr>
        <p:spPr bwMode="auto">
          <a:xfrm>
            <a:off x="7404100" y="2400300"/>
            <a:ext cx="461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effectLst/>
                <a:latin typeface="Times New Roman" pitchFamily="18" charset="0"/>
                <a:cs typeface="Arial" charset="0"/>
              </a:rPr>
              <a:t>2</a:t>
            </a:r>
          </a:p>
        </p:txBody>
      </p:sp>
      <p:graphicFrame>
        <p:nvGraphicFramePr>
          <p:cNvPr id="1798164" name="Object 2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4163" y="3630613"/>
          <a:ext cx="4868862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7" name="Equation" r:id="rId3" imgW="1676160" imgH="711000" progId="Equation.DSMT4">
                  <p:embed/>
                </p:oleObj>
              </mc:Choice>
              <mc:Fallback>
                <p:oleObj name="Equation" r:id="rId3" imgW="1676160" imgH="711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3630613"/>
                        <a:ext cx="4868862" cy="237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8165" name="Text Box 21"/>
          <p:cNvSpPr txBox="1">
            <a:spLocks noChangeArrowheads="1"/>
          </p:cNvSpPr>
          <p:nvPr/>
        </p:nvSpPr>
        <p:spPr bwMode="auto">
          <a:xfrm>
            <a:off x="5092700" y="4003675"/>
            <a:ext cx="284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effectLst/>
                <a:latin typeface="Times New Roman" pitchFamily="18" charset="0"/>
                <a:cs typeface="Arial" charset="0"/>
              </a:rPr>
              <a:t>is not defined.</a:t>
            </a:r>
          </a:p>
        </p:txBody>
      </p:sp>
      <p:graphicFrame>
        <p:nvGraphicFramePr>
          <p:cNvPr id="1798166" name="Object 2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105400" y="1524000"/>
          <a:ext cx="3636963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8" name="Equation" r:id="rId5" imgW="1079280" imgH="457200" progId="Equation.DSMT4">
                  <p:embed/>
                </p:oleObj>
              </mc:Choice>
              <mc:Fallback>
                <p:oleObj name="Equation" r:id="rId5" imgW="107928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524000"/>
                        <a:ext cx="3636963" cy="177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8167" name="Object 23"/>
          <p:cNvGraphicFramePr>
            <a:graphicFrameLocks noGrp="1" noChangeAspect="1"/>
          </p:cNvGraphicFramePr>
          <p:nvPr>
            <p:ph sz="half" idx="1"/>
          </p:nvPr>
        </p:nvGraphicFramePr>
        <p:xfrm>
          <a:off x="381000" y="1371600"/>
          <a:ext cx="4699000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9" name="Equation" r:id="rId7" imgW="1726920" imgH="711000" progId="Equation.DSMT4">
                  <p:embed/>
                </p:oleObj>
              </mc:Choice>
              <mc:Fallback>
                <p:oleObj name="Equation" r:id="rId7" imgW="1726920" imgH="7110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71600"/>
                        <a:ext cx="4699000" cy="222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8168" name="Text Box 24"/>
          <p:cNvSpPr txBox="1">
            <a:spLocks noChangeArrowheads="1"/>
          </p:cNvSpPr>
          <p:nvPr/>
        </p:nvSpPr>
        <p:spPr bwMode="auto">
          <a:xfrm>
            <a:off x="5791200" y="4876800"/>
            <a:ext cx="3048000" cy="7016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Matlab command: A*B – no dot multiplication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79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8146" grpId="0" animBg="1"/>
      <p:bldP spid="1798146" grpId="1" animBg="1"/>
      <p:bldP spid="1798146" grpId="2" animBg="1"/>
      <p:bldP spid="1798146" grpId="3" animBg="1"/>
      <p:bldP spid="1798147" grpId="0" animBg="1"/>
      <p:bldP spid="1798147" grpId="1" animBg="1"/>
      <p:bldP spid="1798148" grpId="0" animBg="1"/>
      <p:bldP spid="1798148" grpId="1" animBg="1"/>
      <p:bldP spid="1798149" grpId="0" animBg="1"/>
      <p:bldP spid="1798149" grpId="1" animBg="1"/>
      <p:bldP spid="1798149" grpId="2" animBg="1"/>
      <p:bldP spid="1798149" grpId="3" animBg="1"/>
      <p:bldP spid="1798149" grpId="4" animBg="1"/>
      <p:bldP spid="1798150" grpId="0" animBg="1"/>
      <p:bldP spid="1798150" grpId="1" animBg="1"/>
      <p:bldP spid="1798151" grpId="0" animBg="1"/>
      <p:bldP spid="1798151" grpId="1" animBg="1"/>
      <p:bldP spid="1798152" grpId="0" animBg="1"/>
      <p:bldP spid="1798152" grpId="1" animBg="1"/>
      <p:bldP spid="1798153" grpId="0" animBg="1"/>
      <p:bldP spid="1798153" grpId="1" animBg="1"/>
      <p:bldP spid="1798154" grpId="0" animBg="1"/>
      <p:bldP spid="1798154" grpId="1" animBg="1"/>
      <p:bldP spid="1798155" grpId="0" animBg="1"/>
      <p:bldP spid="1798155" grpId="1" animBg="1"/>
      <p:bldP spid="1798155" grpId="2" animBg="1"/>
      <p:bldP spid="1798155" grpId="3" animBg="1"/>
      <p:bldP spid="1798156" grpId="0" animBg="1"/>
      <p:bldP spid="1798156" grpId="1" animBg="1"/>
      <p:bldP spid="1798158" grpId="0"/>
      <p:bldP spid="1798159" grpId="0"/>
      <p:bldP spid="1798160" grpId="0"/>
      <p:bldP spid="1798161" grpId="0"/>
      <p:bldP spid="1798162" grpId="0"/>
      <p:bldP spid="1798163" grpId="0"/>
      <p:bldP spid="1798165" grpId="0"/>
      <p:bldP spid="17981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47900" y="457200"/>
            <a:ext cx="6732588" cy="384175"/>
          </a:xfrm>
        </p:spPr>
        <p:txBody>
          <a:bodyPr>
            <a:normAutofit fontScale="90000"/>
          </a:bodyPr>
          <a:lstStyle/>
          <a:p>
            <a:r>
              <a:rPr lang="en-US" i="0"/>
              <a:t>Matrix Inverse and Transpose</a:t>
            </a:r>
          </a:p>
        </p:txBody>
      </p:sp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144000" cy="5773738"/>
          </a:xfrm>
          <a:noFill/>
          <a:ln/>
        </p:spPr>
        <p:txBody>
          <a:bodyPr/>
          <a:lstStyle/>
          <a:p>
            <a:pPr marL="533400" indent="-533400" defTabSz="457200"/>
            <a:r>
              <a:rPr lang="en-US"/>
              <a:t>The </a:t>
            </a:r>
            <a:r>
              <a:rPr lang="en-US" i="1"/>
              <a:t>inverse</a:t>
            </a:r>
            <a:r>
              <a:rPr lang="en-US"/>
              <a:t> of a square matrix </a:t>
            </a:r>
            <a:r>
              <a:rPr lang="en-US" i="1"/>
              <a:t>A</a:t>
            </a:r>
            <a:r>
              <a:rPr lang="en-US"/>
              <a:t>, denoted by </a:t>
            </a:r>
            <a:r>
              <a:rPr lang="en-US" i="1"/>
              <a:t>A</a:t>
            </a:r>
            <a:r>
              <a:rPr lang="en-US" baseline="30000"/>
              <a:t>-1</a:t>
            </a:r>
            <a:r>
              <a:rPr lang="en-US"/>
              <a:t>, is a square matrix with the property</a:t>
            </a:r>
          </a:p>
          <a:p>
            <a:pPr marL="533400" indent="-533400" algn="ctr" defTabSz="457200">
              <a:buFont typeface="Wingdings" pitchFamily="2" charset="2"/>
              <a:buNone/>
            </a:pPr>
            <a:r>
              <a:rPr lang="en-US" i="1">
                <a:solidFill>
                  <a:srgbClr val="FF3300"/>
                </a:solidFill>
              </a:rPr>
              <a:t>A</a:t>
            </a:r>
            <a:r>
              <a:rPr lang="en-US" baseline="30000">
                <a:solidFill>
                  <a:srgbClr val="FF3300"/>
                </a:solidFill>
              </a:rPr>
              <a:t>-1</a:t>
            </a:r>
            <a:r>
              <a:rPr lang="en-US" i="1">
                <a:solidFill>
                  <a:srgbClr val="FF3300"/>
                </a:solidFill>
              </a:rPr>
              <a:t>A</a:t>
            </a:r>
            <a:r>
              <a:rPr lang="en-US">
                <a:solidFill>
                  <a:srgbClr val="FF3300"/>
                </a:solidFill>
              </a:rPr>
              <a:t> = </a:t>
            </a:r>
            <a:r>
              <a:rPr lang="en-US" i="1">
                <a:solidFill>
                  <a:srgbClr val="FF3300"/>
                </a:solidFill>
              </a:rPr>
              <a:t>AA</a:t>
            </a:r>
            <a:r>
              <a:rPr lang="en-US" baseline="30000">
                <a:solidFill>
                  <a:srgbClr val="FF3300"/>
                </a:solidFill>
              </a:rPr>
              <a:t>-1</a:t>
            </a:r>
            <a:r>
              <a:rPr lang="en-US">
                <a:solidFill>
                  <a:srgbClr val="FF3300"/>
                </a:solidFill>
              </a:rPr>
              <a:t> = </a:t>
            </a:r>
            <a:r>
              <a:rPr lang="en-US" i="1">
                <a:solidFill>
                  <a:srgbClr val="FF3300"/>
                </a:solidFill>
              </a:rPr>
              <a:t>I</a:t>
            </a:r>
            <a:r>
              <a:rPr lang="en-US">
                <a:solidFill>
                  <a:srgbClr val="FF3300"/>
                </a:solidFill>
              </a:rPr>
              <a:t>,</a:t>
            </a:r>
          </a:p>
          <a:p>
            <a:pPr marL="1216025" lvl="1" indent="-533400" defTabSz="457200">
              <a:buFontTx/>
              <a:buNone/>
            </a:pPr>
            <a:r>
              <a:rPr lang="en-US"/>
              <a:t>where </a:t>
            </a:r>
            <a:r>
              <a:rPr lang="en-US" i="1"/>
              <a:t>I</a:t>
            </a:r>
            <a:r>
              <a:rPr lang="en-US"/>
              <a:t> is an identity matrix of the same size. </a:t>
            </a:r>
          </a:p>
          <a:p>
            <a:pPr marL="1216025" lvl="1" indent="-533400" defTabSz="457200"/>
            <a:r>
              <a:rPr lang="en-US"/>
              <a:t>Matlab command: inv(A), A^</a:t>
            </a:r>
            <a:r>
              <a:rPr lang="en-US" baseline="30000"/>
              <a:t>-1</a:t>
            </a:r>
          </a:p>
          <a:p>
            <a:pPr marL="1216025" lvl="1" indent="-533400" defTabSz="457200">
              <a:buFontTx/>
              <a:buNone/>
            </a:pPr>
            <a:endParaRPr lang="en-US"/>
          </a:p>
          <a:p>
            <a:pPr marL="533400" indent="-533400" defTabSz="457200"/>
            <a:r>
              <a:rPr lang="en-US" sz="2400"/>
              <a:t>The </a:t>
            </a:r>
            <a:r>
              <a:rPr lang="en-US" sz="2400" i="1"/>
              <a:t>transpose</a:t>
            </a:r>
            <a:r>
              <a:rPr lang="en-US" sz="2400"/>
              <a:t> of a matrix involves transforming its rows into columns and its columns into rows.</a:t>
            </a:r>
          </a:p>
          <a:p>
            <a:pPr marL="1216025" lvl="1" indent="-533400" defTabSz="457200"/>
            <a:r>
              <a:rPr lang="en-US"/>
              <a:t>(</a:t>
            </a:r>
            <a:r>
              <a:rPr lang="en-US" i="1"/>
              <a:t>a</a:t>
            </a:r>
            <a:r>
              <a:rPr lang="en-US" i="1" baseline="-25000"/>
              <a:t>ij</a:t>
            </a:r>
            <a:r>
              <a:rPr lang="en-US"/>
              <a:t>)</a:t>
            </a:r>
            <a:r>
              <a:rPr lang="en-US" baseline="30000"/>
              <a:t>T</a:t>
            </a:r>
            <a:r>
              <a:rPr lang="en-US"/>
              <a:t>=</a:t>
            </a:r>
            <a:r>
              <a:rPr lang="en-US" i="1"/>
              <a:t>a</a:t>
            </a:r>
            <a:r>
              <a:rPr lang="en-US" i="1" baseline="-25000"/>
              <a:t>ji</a:t>
            </a:r>
          </a:p>
          <a:p>
            <a:pPr marL="1216025" lvl="1" indent="-533400" defTabSz="457200"/>
            <a:r>
              <a:rPr lang="en-US"/>
              <a:t>Matlab command: a’ or transpose(a)</a:t>
            </a:r>
          </a:p>
          <a:p>
            <a:pPr marL="533400" indent="-533400" defTabSz="457200">
              <a:buFont typeface="Wingdings" pitchFamily="2" charset="2"/>
              <a:buNone/>
            </a:pPr>
            <a:endParaRPr lang="en-US" sz="2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9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9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9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9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9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9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9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0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    Example </a:t>
            </a:r>
            <a:endParaRPr lang="en-US" i="0"/>
          </a:p>
        </p:txBody>
      </p:sp>
      <p:sp>
        <p:nvSpPr>
          <p:cNvPr id="1800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066800"/>
            <a:ext cx="9121775" cy="1679575"/>
          </a:xfrm>
        </p:spPr>
        <p:txBody>
          <a:bodyPr/>
          <a:lstStyle/>
          <a:p>
            <a:pPr marL="0" indent="0">
              <a:lnSpc>
                <a:spcPct val="130000"/>
              </a:lnSpc>
              <a:buFont typeface="Wingdings" pitchFamily="2" charset="2"/>
              <a:buNone/>
            </a:pPr>
            <a:r>
              <a:rPr lang="en-US" sz="2400" dirty="0"/>
              <a:t>Verify that                     is the inverse of </a:t>
            </a:r>
            <a:endParaRPr lang="en-US" sz="2400" i="1" dirty="0"/>
          </a:p>
        </p:txBody>
      </p:sp>
      <p:graphicFrame>
        <p:nvGraphicFramePr>
          <p:cNvPr id="180019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752600" y="1066800"/>
          <a:ext cx="1369969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4" name="Equation" r:id="rId3" imgW="850680" imgH="634680" progId="Equation.DSMT4">
                  <p:embed/>
                </p:oleObj>
              </mc:Choice>
              <mc:Fallback>
                <p:oleObj name="Equation" r:id="rId3" imgW="850680" imgH="634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066800"/>
                        <a:ext cx="1369969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019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562600" y="1066800"/>
          <a:ext cx="144780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5" name="Equation" r:id="rId5" imgW="596880" imgH="457200" progId="Equation.DSMT4">
                  <p:embed/>
                </p:oleObj>
              </mc:Choice>
              <mc:Fallback>
                <p:oleObj name="Equation" r:id="rId5" imgW="59688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066800"/>
                        <a:ext cx="1447800" cy="1239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0198" name="Object 6"/>
          <p:cNvGraphicFramePr>
            <a:graphicFrameLocks noChangeAspect="1"/>
          </p:cNvGraphicFramePr>
          <p:nvPr/>
        </p:nvGraphicFramePr>
        <p:xfrm>
          <a:off x="2087563" y="3062288"/>
          <a:ext cx="4659312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6" name="Equation" r:id="rId7" imgW="1955520" imgH="634680" progId="Equation.DSMT4">
                  <p:embed/>
                </p:oleObj>
              </mc:Choice>
              <mc:Fallback>
                <p:oleObj name="Equation" r:id="rId7" imgW="1955520" imgH="6346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3062288"/>
                        <a:ext cx="4659312" cy="151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0199" name="Object 7"/>
          <p:cNvGraphicFramePr>
            <a:graphicFrameLocks noChangeAspect="1"/>
          </p:cNvGraphicFramePr>
          <p:nvPr/>
        </p:nvGraphicFramePr>
        <p:xfrm>
          <a:off x="2155825" y="4656138"/>
          <a:ext cx="4659313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7" name="Equation" r:id="rId9" imgW="1955520" imgH="634680" progId="Equation.DSMT4">
                  <p:embed/>
                </p:oleObj>
              </mc:Choice>
              <mc:Fallback>
                <p:oleObj name="Equation" r:id="rId9" imgW="1955520" imgH="6346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825" y="4656138"/>
                        <a:ext cx="4659313" cy="151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783388" y="3381375"/>
            <a:ext cx="2100262" cy="808038"/>
            <a:chOff x="4273" y="2130"/>
            <a:chExt cx="1323" cy="509"/>
          </a:xfrm>
        </p:grpSpPr>
        <p:sp>
          <p:nvSpPr>
            <p:cNvPr id="1800201" name="AutoShape 9"/>
            <p:cNvSpPr>
              <a:spLocks noChangeArrowheads="1"/>
            </p:cNvSpPr>
            <p:nvPr/>
          </p:nvSpPr>
          <p:spPr bwMode="auto">
            <a:xfrm flipH="1">
              <a:off x="4273" y="2130"/>
              <a:ext cx="1323" cy="50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0202" name="Text Box 10"/>
            <p:cNvSpPr txBox="1">
              <a:spLocks noChangeArrowheads="1"/>
            </p:cNvSpPr>
            <p:nvPr/>
          </p:nvSpPr>
          <p:spPr bwMode="auto">
            <a:xfrm>
              <a:off x="4613" y="2207"/>
              <a:ext cx="91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200">
                  <a:effectLst/>
                  <a:latin typeface="Times New Roman" pitchFamily="18" charset="0"/>
                  <a:cs typeface="Arial" charset="0"/>
                </a:rPr>
                <a:t>checks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865938" y="5003800"/>
            <a:ext cx="2100262" cy="808038"/>
            <a:chOff x="4273" y="2130"/>
            <a:chExt cx="1323" cy="509"/>
          </a:xfrm>
        </p:grpSpPr>
        <p:sp>
          <p:nvSpPr>
            <p:cNvPr id="1800204" name="AutoShape 12"/>
            <p:cNvSpPr>
              <a:spLocks noChangeArrowheads="1"/>
            </p:cNvSpPr>
            <p:nvPr/>
          </p:nvSpPr>
          <p:spPr bwMode="auto">
            <a:xfrm flipH="1">
              <a:off x="4273" y="2130"/>
              <a:ext cx="1323" cy="50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0205" name="Text Box 13"/>
            <p:cNvSpPr txBox="1">
              <a:spLocks noChangeArrowheads="1"/>
            </p:cNvSpPr>
            <p:nvPr/>
          </p:nvSpPr>
          <p:spPr bwMode="auto">
            <a:xfrm>
              <a:off x="4613" y="2207"/>
              <a:ext cx="91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200">
                  <a:effectLst/>
                  <a:latin typeface="Times New Roman" pitchFamily="18" charset="0"/>
                  <a:cs typeface="Arial" charset="0"/>
                </a:rPr>
                <a:t>checks</a:t>
              </a:r>
            </a:p>
          </p:txBody>
        </p:sp>
      </p:grpSp>
      <p:sp>
        <p:nvSpPr>
          <p:cNvPr id="1800206" name="Text Box 14"/>
          <p:cNvSpPr txBox="1">
            <a:spLocks noChangeArrowheads="1"/>
          </p:cNvSpPr>
          <p:nvPr/>
        </p:nvSpPr>
        <p:spPr bwMode="auto">
          <a:xfrm>
            <a:off x="5334000" y="3124200"/>
            <a:ext cx="3581400" cy="1311275"/>
          </a:xfrm>
          <a:prstGeom prst="rect">
            <a:avLst/>
          </a:prstGeom>
          <a:solidFill>
            <a:srgbClr val="FFFFFF"/>
          </a:soli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00207" name="Text Box 15"/>
          <p:cNvSpPr txBox="1">
            <a:spLocks noChangeArrowheads="1"/>
          </p:cNvSpPr>
          <p:nvPr/>
        </p:nvSpPr>
        <p:spPr bwMode="auto">
          <a:xfrm>
            <a:off x="5410200" y="4876800"/>
            <a:ext cx="3733800" cy="1311275"/>
          </a:xfrm>
          <a:prstGeom prst="rect">
            <a:avLst/>
          </a:prstGeom>
          <a:solidFill>
            <a:srgbClr val="FFFFFF"/>
          </a:soli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800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1800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0206" grpId="0" animBg="1"/>
      <p:bldP spid="180020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1066800"/>
          </a:xfrm>
        </p:spPr>
        <p:txBody>
          <a:bodyPr/>
          <a:lstStyle/>
          <a:p>
            <a:r>
              <a:rPr lang="en-US"/>
              <a:t>Representing Linear Algebra</a:t>
            </a:r>
          </a:p>
        </p:txBody>
      </p:sp>
      <p:sp>
        <p:nvSpPr>
          <p:cNvPr id="179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325112"/>
          </a:xfrm>
        </p:spPr>
        <p:txBody>
          <a:bodyPr/>
          <a:lstStyle/>
          <a:p>
            <a:r>
              <a:rPr lang="en-US" dirty="0"/>
              <a:t>Matrices provide a concise notation for representing and solving simultaneous linear equations:</a:t>
            </a:r>
          </a:p>
        </p:txBody>
      </p:sp>
      <p:graphicFrame>
        <p:nvGraphicFramePr>
          <p:cNvPr id="1792004" name="Object 4"/>
          <p:cNvGraphicFramePr>
            <a:graphicFrameLocks noChangeAspect="1"/>
          </p:cNvGraphicFramePr>
          <p:nvPr/>
        </p:nvGraphicFramePr>
        <p:xfrm>
          <a:off x="533400" y="3200400"/>
          <a:ext cx="3035300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5" name="Equation" r:id="rId3" imgW="1511300" imgH="635000" progId="Equation.3">
                  <p:embed/>
                </p:oleObj>
              </mc:Choice>
              <mc:Fallback>
                <p:oleObj name="Equation" r:id="rId3" imgW="1511300" imgH="63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0400"/>
                        <a:ext cx="3035300" cy="127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05" name="Object 5"/>
          <p:cNvGraphicFramePr>
            <a:graphicFrameLocks noChangeAspect="1"/>
          </p:cNvGraphicFramePr>
          <p:nvPr/>
        </p:nvGraphicFramePr>
        <p:xfrm>
          <a:off x="5345113" y="3170238"/>
          <a:ext cx="3341687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6" name="Equation" r:id="rId5" imgW="1663700" imgH="660400" progId="Equation.3">
                  <p:embed/>
                </p:oleObj>
              </mc:Choice>
              <mc:Fallback>
                <p:oleObj name="Equation" r:id="rId5" imgW="1663700" imgH="660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113" y="3170238"/>
                        <a:ext cx="3341687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06" name="AutoShape 6"/>
          <p:cNvSpPr>
            <a:spLocks noChangeArrowheads="1"/>
          </p:cNvSpPr>
          <p:nvPr/>
        </p:nvSpPr>
        <p:spPr bwMode="auto">
          <a:xfrm>
            <a:off x="457200" y="3124200"/>
            <a:ext cx="4800600" cy="1524000"/>
          </a:xfrm>
          <a:prstGeom prst="rightArrowCallout">
            <a:avLst>
              <a:gd name="adj1" fmla="val 25000"/>
              <a:gd name="adj2" fmla="val 25000"/>
              <a:gd name="adj3" fmla="val 52500"/>
              <a:gd name="adj4" fmla="val 6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effectLst/>
              <a:ea typeface="ＭＳ Ｐゴシック" pitchFamily="20" charset="-128"/>
            </a:endParaRPr>
          </a:p>
        </p:txBody>
      </p:sp>
      <p:graphicFrame>
        <p:nvGraphicFramePr>
          <p:cNvPr id="1792007" name="Object 7"/>
          <p:cNvGraphicFramePr>
            <a:graphicFrameLocks noChangeAspect="1"/>
          </p:cNvGraphicFramePr>
          <p:nvPr/>
        </p:nvGraphicFramePr>
        <p:xfrm>
          <a:off x="5867400" y="5410200"/>
          <a:ext cx="23955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7" name="Equation" r:id="rId7" imgW="800100" imgH="177800" progId="Equation.3">
                  <p:embed/>
                </p:oleObj>
              </mc:Choice>
              <mc:Fallback>
                <p:oleObj name="Equation" r:id="rId7" imgW="800100" imgH="177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410200"/>
                        <a:ext cx="2395538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08" name="AutoShape 8"/>
          <p:cNvSpPr>
            <a:spLocks noChangeArrowheads="1"/>
          </p:cNvSpPr>
          <p:nvPr/>
        </p:nvSpPr>
        <p:spPr bwMode="auto">
          <a:xfrm>
            <a:off x="5257800" y="3048000"/>
            <a:ext cx="3505200" cy="2362200"/>
          </a:xfrm>
          <a:prstGeom prst="downArrowCallout">
            <a:avLst>
              <a:gd name="adj1" fmla="val 37097"/>
              <a:gd name="adj2" fmla="val 37097"/>
              <a:gd name="adj3" fmla="val 16667"/>
              <a:gd name="adj4" fmla="val 6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1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Solving a Matrix Equation</a:t>
            </a:r>
          </a:p>
        </p:txBody>
      </p:sp>
      <p:sp>
        <p:nvSpPr>
          <p:cNvPr id="1801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066800"/>
            <a:ext cx="9121775" cy="3152775"/>
          </a:xfrm>
          <a:noFill/>
          <a:ln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b="0">
                <a:solidFill>
                  <a:schemeClr val="hlink"/>
                </a:solidFill>
              </a:rPr>
              <a:t>Solving a Matrix Equation</a:t>
            </a:r>
            <a:r>
              <a:rPr lang="en-US" sz="2400" b="0">
                <a:solidFill>
                  <a:srgbClr val="008080"/>
                </a:solidFill>
              </a:rPr>
              <a:t> </a:t>
            </a:r>
            <a:r>
              <a:rPr lang="en-US" sz="2400"/>
              <a:t>   </a:t>
            </a:r>
          </a:p>
          <a:p>
            <a:pPr lvl="1"/>
            <a:r>
              <a:rPr lang="en-US" sz="2000"/>
              <a:t>If the matrix </a:t>
            </a:r>
            <a:r>
              <a:rPr lang="en-US" sz="2000" i="1"/>
              <a:t>A</a:t>
            </a:r>
            <a:r>
              <a:rPr lang="en-US" sz="2000"/>
              <a:t> has an inverse, then the solution of the matrix equation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400" i="1">
                <a:solidFill>
                  <a:schemeClr val="tx2"/>
                </a:solidFill>
              </a:rPr>
              <a:t>AX = B</a:t>
            </a:r>
            <a:r>
              <a:rPr lang="en-US" sz="2400">
                <a:solidFill>
                  <a:schemeClr val="tx2"/>
                </a:solidFill>
              </a:rPr>
              <a:t>    is given by     </a:t>
            </a:r>
            <a:r>
              <a:rPr lang="en-US" sz="2400" i="1">
                <a:solidFill>
                  <a:schemeClr val="tx2"/>
                </a:solidFill>
              </a:rPr>
              <a:t>X = A</a:t>
            </a:r>
            <a:r>
              <a:rPr lang="en-US" sz="2400" baseline="30000">
                <a:solidFill>
                  <a:schemeClr val="tx2"/>
                </a:solidFill>
              </a:rPr>
              <a:t>-1</a:t>
            </a:r>
            <a:r>
              <a:rPr lang="en-US" sz="2400" i="1">
                <a:solidFill>
                  <a:schemeClr val="tx2"/>
                </a:solidFill>
              </a:rPr>
              <a:t>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533400"/>
            <a:ext cx="7886700" cy="384175"/>
          </a:xfrm>
        </p:spPr>
        <p:txBody>
          <a:bodyPr>
            <a:normAutofit fontScale="90000"/>
          </a:bodyPr>
          <a:lstStyle/>
          <a:p>
            <a:r>
              <a:rPr lang="en-US"/>
              <a:t>    Example Solving a Matrix Equation</a:t>
            </a:r>
          </a:p>
        </p:txBody>
      </p:sp>
      <p:sp>
        <p:nvSpPr>
          <p:cNvPr id="1802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066800"/>
            <a:ext cx="8642350" cy="5791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/>
              <a:t>Use a matrix equation to solve </a:t>
            </a:r>
            <a:endParaRPr lang="en-US" sz="2400">
              <a:solidFill>
                <a:schemeClr val="tx2"/>
              </a:solidFill>
            </a:endParaRPr>
          </a:p>
        </p:txBody>
      </p:sp>
      <p:graphicFrame>
        <p:nvGraphicFramePr>
          <p:cNvPr id="180224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562600" y="1143000"/>
          <a:ext cx="25908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9" name="Equation" r:id="rId4" imgW="1384200" imgH="457200" progId="Equation.DSMT4">
                  <p:embed/>
                </p:oleObj>
              </mc:Choice>
              <mc:Fallback>
                <p:oleObj name="Equation" r:id="rId4" imgW="138420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143000"/>
                        <a:ext cx="2590800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245" name="Text Box 5"/>
          <p:cNvSpPr txBox="1">
            <a:spLocks noChangeArrowheads="1"/>
          </p:cNvSpPr>
          <p:nvPr/>
        </p:nvSpPr>
        <p:spPr bwMode="auto">
          <a:xfrm>
            <a:off x="304800" y="2209800"/>
            <a:ext cx="579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effectLst/>
                <a:latin typeface="Times New Roman" pitchFamily="18" charset="0"/>
                <a:cs typeface="Arial" charset="0"/>
              </a:rPr>
              <a:t>The matrix form of the equation is</a:t>
            </a:r>
          </a:p>
        </p:txBody>
      </p:sp>
      <p:graphicFrame>
        <p:nvGraphicFramePr>
          <p:cNvPr id="1802246" name="Object 6"/>
          <p:cNvGraphicFramePr>
            <a:graphicFrameLocks noChangeAspect="1"/>
          </p:cNvGraphicFramePr>
          <p:nvPr/>
        </p:nvGraphicFramePr>
        <p:xfrm>
          <a:off x="533400" y="2743200"/>
          <a:ext cx="3379788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0" name="Equation" r:id="rId6" imgW="1218960" imgH="457200" progId="Equation.DSMT4">
                  <p:embed/>
                </p:oleObj>
              </mc:Choice>
              <mc:Fallback>
                <p:oleObj name="Equation" r:id="rId6" imgW="121896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3379788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47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" y="4038600"/>
          <a:ext cx="6553200" cy="180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1" name="Equation" r:id="rId8" imgW="2654280" imgH="634680" progId="Equation.DSMT4">
                  <p:embed/>
                </p:oleObj>
              </mc:Choice>
              <mc:Fallback>
                <p:oleObj name="Equation" r:id="rId8" imgW="2654280" imgH="6346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38600"/>
                        <a:ext cx="6553200" cy="180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Solving With MATLAB</a:t>
            </a:r>
          </a:p>
        </p:txBody>
      </p:sp>
      <p:sp>
        <p:nvSpPr>
          <p:cNvPr id="179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MATLAB provides two direct ways to solve systems of linear algebraic equations [A]{x}={b}:</a:t>
            </a:r>
          </a:p>
          <a:p>
            <a:pPr lvl="1">
              <a:lnSpc>
                <a:spcPct val="90000"/>
              </a:lnSpc>
            </a:pPr>
            <a:r>
              <a:rPr lang="en-US"/>
              <a:t>Left-division</a:t>
            </a:r>
            <a:br>
              <a:rPr lang="en-US"/>
            </a:br>
            <a:r>
              <a:rPr lang="en-US">
                <a:latin typeface="Courier" pitchFamily="20" charset="0"/>
              </a:rPr>
              <a:t>x = A\b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Matrix inversion</a:t>
            </a:r>
            <a:br>
              <a:rPr lang="en-US"/>
            </a:br>
            <a:r>
              <a:rPr lang="en-US">
                <a:latin typeface="Courier" pitchFamily="20" charset="0"/>
              </a:rPr>
              <a:t>x = inv(A)*b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Disadvantages of the matrix inverse method:</a:t>
            </a:r>
          </a:p>
          <a:p>
            <a:pPr lvl="1">
              <a:lnSpc>
                <a:spcPct val="90000"/>
              </a:lnSpc>
            </a:pPr>
            <a:r>
              <a:rPr lang="en-US"/>
              <a:t>less efficient than left-division </a:t>
            </a:r>
          </a:p>
          <a:p>
            <a:pPr lvl="1">
              <a:lnSpc>
                <a:spcPct val="90000"/>
              </a:lnSpc>
            </a:pPr>
            <a:r>
              <a:rPr lang="en-US"/>
              <a:t>only works for square, non-singular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9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9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9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9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93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93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30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Matrix-Vector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A is a m × n matrix and x is a n × 1 (column) vector, then </a:t>
            </a:r>
          </a:p>
          <a:p>
            <a:pPr algn="ctr">
              <a:buNone/>
            </a:pPr>
            <a:r>
              <a:rPr lang="en-US" sz="2400" b="1" dirty="0" smtClean="0"/>
              <a:t>y</a:t>
            </a:r>
            <a:r>
              <a:rPr lang="en-US" sz="2400" dirty="0" smtClean="0"/>
              <a:t> = </a:t>
            </a:r>
            <a:r>
              <a:rPr lang="en-US" sz="2400" b="1" dirty="0" smtClean="0"/>
              <a:t>A</a:t>
            </a:r>
            <a:r>
              <a:rPr lang="en-US" sz="2400" dirty="0" smtClean="0"/>
              <a:t>x </a:t>
            </a:r>
          </a:p>
          <a:p>
            <a:r>
              <a:rPr lang="en-US" sz="2400" dirty="0" smtClean="0"/>
              <a:t>is an </a:t>
            </a:r>
            <a:r>
              <a:rPr lang="en-US" sz="2400" i="1" dirty="0" smtClean="0"/>
              <a:t>m × 1 </a:t>
            </a:r>
            <a:r>
              <a:rPr lang="en-US" sz="2400" dirty="0" smtClean="0"/>
              <a:t>vector such that </a:t>
            </a:r>
          </a:p>
          <a:p>
            <a:pPr algn="ctr"/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In other words, the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entry of y is the dot product of the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row of </a:t>
            </a:r>
            <a:r>
              <a:rPr lang="en-US" sz="2400" b="1" dirty="0" smtClean="0"/>
              <a:t>A</a:t>
            </a:r>
            <a:r>
              <a:rPr lang="en-US" sz="2400" dirty="0" smtClean="0"/>
              <a:t> with x. </a:t>
            </a:r>
          </a:p>
          <a:p>
            <a:r>
              <a:rPr lang="en-US" sz="2400" dirty="0" smtClean="0"/>
              <a:t>We will also view the product </a:t>
            </a:r>
            <a:r>
              <a:rPr lang="en-US" sz="2400" b="1" dirty="0" smtClean="0"/>
              <a:t>y</a:t>
            </a:r>
            <a:r>
              <a:rPr lang="en-US" sz="2400" dirty="0" smtClean="0"/>
              <a:t> = </a:t>
            </a:r>
            <a:r>
              <a:rPr lang="en-US" sz="2400" b="1" dirty="0" smtClean="0"/>
              <a:t>A</a:t>
            </a:r>
            <a:r>
              <a:rPr lang="en-US" sz="2400" dirty="0" smtClean="0"/>
              <a:t>x as a linear combination of the columns of </a:t>
            </a:r>
            <a:r>
              <a:rPr lang="en-US" sz="2400" b="1" dirty="0" smtClean="0"/>
              <a:t>A</a:t>
            </a:r>
            <a:r>
              <a:rPr lang="en-US" sz="2400" dirty="0" smtClean="0"/>
              <a:t> with </a:t>
            </a:r>
            <a:r>
              <a:rPr lang="en-US" sz="2400" dirty="0" err="1" smtClean="0"/>
              <a:t>coeﬃcients</a:t>
            </a:r>
            <a:r>
              <a:rPr lang="en-US" sz="2400" dirty="0" smtClean="0"/>
              <a:t> given by the (respective) entries of x.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86200" y="3124200"/>
          <a:ext cx="1765662" cy="996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7" name="Equation" r:id="rId3" imgW="787320" imgH="444240" progId="Equation.3">
                  <p:embed/>
                </p:oleObj>
              </mc:Choice>
              <mc:Fallback>
                <p:oleObj name="Equation" r:id="rId3" imgW="78732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124200"/>
                        <a:ext cx="1765662" cy="9967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5279136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matrix-vector product </a:t>
            </a:r>
            <a:r>
              <a:rPr lang="en-US" sz="1800" b="1" dirty="0" smtClean="0"/>
              <a:t>A</a:t>
            </a:r>
            <a:r>
              <a:rPr lang="en-US" sz="1800" dirty="0" smtClean="0"/>
              <a:t>x, where </a:t>
            </a:r>
            <a:r>
              <a:rPr lang="en-US" sz="1800" b="1" dirty="0" smtClean="0"/>
              <a:t>A</a:t>
            </a:r>
            <a:r>
              <a:rPr lang="en-US" sz="1800" dirty="0" smtClean="0"/>
              <a:t> is a m × n matrix and x is a n-dimensional column vector, is computed by taking the dot product of each row of </a:t>
            </a:r>
            <a:r>
              <a:rPr lang="en-US" sz="1800" b="1" dirty="0" smtClean="0"/>
              <a:t>A</a:t>
            </a:r>
            <a:r>
              <a:rPr lang="en-US" sz="1800" dirty="0" smtClean="0"/>
              <a:t> with x. The result is a m-dimensional column vector. </a:t>
            </a:r>
          </a:p>
          <a:p>
            <a:r>
              <a:rPr lang="en-US" sz="1800" dirty="0" smtClean="0"/>
              <a:t>For a </a:t>
            </a:r>
            <a:r>
              <a:rPr lang="en-US" sz="1800" dirty="0" err="1" smtClean="0"/>
              <a:t>ﬁxed</a:t>
            </a:r>
            <a:r>
              <a:rPr lang="en-US" sz="1800" dirty="0" smtClean="0"/>
              <a:t> matrix </a:t>
            </a:r>
            <a:r>
              <a:rPr lang="en-US" sz="1800" b="1" dirty="0" smtClean="0"/>
              <a:t>A</a:t>
            </a:r>
            <a:r>
              <a:rPr lang="en-US" sz="1800" dirty="0" smtClean="0"/>
              <a:t>, the product </a:t>
            </a:r>
            <a:r>
              <a:rPr lang="en-US" sz="1800" b="1" dirty="0" smtClean="0"/>
              <a:t>A </a:t>
            </a:r>
            <a:r>
              <a:rPr lang="en-US" sz="1800" dirty="0" smtClean="0"/>
              <a:t>x is linear in x: </a:t>
            </a:r>
          </a:p>
          <a:p>
            <a:endParaRPr lang="en-US" sz="1800" dirty="0" smtClean="0"/>
          </a:p>
          <a:p>
            <a:pPr algn="ctr">
              <a:buNone/>
            </a:pPr>
            <a:r>
              <a:rPr lang="en-US" sz="1800" b="1" dirty="0" smtClean="0"/>
              <a:t>A</a:t>
            </a:r>
            <a:r>
              <a:rPr lang="en-US" sz="1800" dirty="0" smtClean="0"/>
              <a:t>(c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x</a:t>
            </a:r>
            <a:r>
              <a:rPr lang="en-US" sz="1800" baseline="30000" dirty="0" smtClean="0"/>
              <a:t>(1)</a:t>
            </a:r>
            <a:r>
              <a:rPr lang="en-US" sz="1800" dirty="0" smtClean="0"/>
              <a:t> + c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x</a:t>
            </a:r>
            <a:r>
              <a:rPr lang="en-US" sz="1800" baseline="30000" dirty="0" smtClean="0"/>
              <a:t>(2)</a:t>
            </a:r>
            <a:r>
              <a:rPr lang="en-US" sz="1800" dirty="0" smtClean="0"/>
              <a:t>)= c</a:t>
            </a:r>
            <a:r>
              <a:rPr lang="en-US" sz="1800" baseline="-25000" dirty="0" smtClean="0"/>
              <a:t>1</a:t>
            </a:r>
            <a:r>
              <a:rPr lang="en-US" sz="1800" b="1" dirty="0" smtClean="0"/>
              <a:t> A </a:t>
            </a:r>
            <a:r>
              <a:rPr lang="en-US" sz="1800" dirty="0" smtClean="0"/>
              <a:t>x</a:t>
            </a:r>
            <a:r>
              <a:rPr lang="en-US" sz="1800" baseline="30000" dirty="0" smtClean="0"/>
              <a:t>(1)</a:t>
            </a:r>
            <a:r>
              <a:rPr lang="en-US" sz="1800" dirty="0" smtClean="0"/>
              <a:t> + c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Ax</a:t>
            </a:r>
            <a:r>
              <a:rPr lang="en-US" sz="1800" baseline="30000" dirty="0" smtClean="0"/>
              <a:t>(2)</a:t>
            </a:r>
          </a:p>
          <a:p>
            <a:r>
              <a:rPr lang="en-US" sz="1800" dirty="0" smtClean="0"/>
              <a:t>In other words, </a:t>
            </a:r>
            <a:r>
              <a:rPr lang="en-US" sz="1800" b="1" dirty="0" smtClean="0"/>
              <a:t>A</a:t>
            </a:r>
            <a:r>
              <a:rPr lang="en-US" sz="1800" dirty="0" smtClean="0"/>
              <a:t> acts as a linear transformation, or linear system, which maps n-dimensional vectors to m-dimensional ones. </a:t>
            </a:r>
          </a:p>
          <a:p>
            <a:r>
              <a:rPr lang="en-US" sz="1800" dirty="0" smtClean="0"/>
              <a:t>Every linear transformation, or linear system, </a:t>
            </a:r>
            <a:r>
              <a:rPr lang="en-US" sz="1800" dirty="0" err="1" smtClean="0"/>
              <a:t>R</a:t>
            </a:r>
            <a:r>
              <a:rPr lang="en-US" sz="1800" baseline="30000" dirty="0" err="1" smtClean="0"/>
              <a:t>n</a:t>
            </a:r>
            <a:r>
              <a:rPr lang="en-US" sz="1800" dirty="0" smtClean="0"/>
              <a:t> → </a:t>
            </a:r>
            <a:r>
              <a:rPr lang="en-US" sz="1800" dirty="0" err="1" smtClean="0"/>
              <a:t>R</a:t>
            </a:r>
            <a:r>
              <a:rPr lang="en-US" sz="1800" baseline="30000" dirty="0" err="1" smtClean="0"/>
              <a:t>m</a:t>
            </a:r>
            <a:r>
              <a:rPr lang="en-US" sz="1800" dirty="0" smtClean="0"/>
              <a:t> has a m × n matrix </a:t>
            </a:r>
            <a:r>
              <a:rPr lang="en-US" sz="1800" b="1" dirty="0" smtClean="0"/>
              <a:t>A</a:t>
            </a:r>
            <a:r>
              <a:rPr lang="en-US" sz="1800" dirty="0" smtClean="0"/>
              <a:t> associated with it. Each column of </a:t>
            </a:r>
            <a:r>
              <a:rPr lang="en-US" sz="1800" b="1" dirty="0" smtClean="0"/>
              <a:t>A</a:t>
            </a:r>
            <a:r>
              <a:rPr lang="en-US" sz="1800" dirty="0" smtClean="0"/>
              <a:t> is obtained by applying that transformation to the respective standard n-dimensional unit vector. </a:t>
            </a:r>
          </a:p>
          <a:p>
            <a:r>
              <a:rPr lang="en-US" sz="1800" dirty="0" smtClean="0"/>
              <a:t>If </a:t>
            </a:r>
            <a:r>
              <a:rPr lang="en-US" sz="1800" b="1" dirty="0" smtClean="0"/>
              <a:t>A</a:t>
            </a:r>
            <a:r>
              <a:rPr lang="en-US" sz="1800" dirty="0" smtClean="0"/>
              <a:t> is m × p and B is p × n, then the product </a:t>
            </a:r>
            <a:r>
              <a:rPr lang="en-US" sz="1800" b="1" dirty="0" smtClean="0"/>
              <a:t>A </a:t>
            </a:r>
            <a:r>
              <a:rPr lang="en-US" sz="1800" dirty="0" smtClean="0"/>
              <a:t>B is a m × n matrix whose (</a:t>
            </a:r>
            <a:r>
              <a:rPr lang="en-US" sz="1800" dirty="0" err="1" smtClean="0"/>
              <a:t>i</a:t>
            </a:r>
            <a:r>
              <a:rPr lang="en-US" sz="1800" dirty="0" smtClean="0"/>
              <a:t>, j)</a:t>
            </a:r>
            <a:r>
              <a:rPr lang="en-US" sz="1800" dirty="0" err="1" smtClean="0"/>
              <a:t>th</a:t>
            </a:r>
            <a:r>
              <a:rPr lang="en-US" sz="1800" dirty="0" smtClean="0"/>
              <a:t> element is the dot product of the </a:t>
            </a:r>
            <a:r>
              <a:rPr lang="en-US" sz="1800" dirty="0" err="1" smtClean="0"/>
              <a:t>i</a:t>
            </a:r>
            <a:r>
              <a:rPr lang="en-US" sz="1800" baseline="30000" dirty="0" err="1" smtClean="0"/>
              <a:t>th</a:t>
            </a:r>
            <a:r>
              <a:rPr lang="en-US" sz="1800" dirty="0" smtClean="0"/>
              <a:t> row of </a:t>
            </a:r>
            <a:r>
              <a:rPr lang="en-US" sz="1800" b="1" dirty="0" smtClean="0"/>
              <a:t>A</a:t>
            </a:r>
            <a:r>
              <a:rPr lang="en-US" sz="1800" dirty="0" smtClean="0"/>
              <a:t> and the </a:t>
            </a:r>
            <a:r>
              <a:rPr lang="en-US" sz="1800" dirty="0" err="1" smtClean="0"/>
              <a:t>j</a:t>
            </a:r>
            <a:r>
              <a:rPr lang="en-US" sz="1800" baseline="30000" dirty="0" err="1" smtClean="0"/>
              <a:t>th</a:t>
            </a:r>
            <a:r>
              <a:rPr lang="en-US" sz="1800" dirty="0" smtClean="0"/>
              <a:t> column of 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Superposition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>
              <a:spcBef>
                <a:spcPts val="700"/>
              </a:spcBef>
            </a:pPr>
            <a:r>
              <a:rPr lang="en-US" sz="2400" dirty="0" smtClean="0"/>
              <a:t>A vector of the form </a:t>
            </a:r>
          </a:p>
          <a:p>
            <a:pPr algn="ctr">
              <a:spcBef>
                <a:spcPts val="700"/>
              </a:spcBef>
              <a:buNone/>
            </a:pPr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 +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(2)</a:t>
            </a:r>
          </a:p>
          <a:p>
            <a:pPr>
              <a:spcBef>
                <a:spcPts val="700"/>
              </a:spcBef>
              <a:buNone/>
            </a:pPr>
            <a:r>
              <a:rPr lang="en-US" sz="2400" dirty="0" smtClean="0"/>
              <a:t>	where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and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are scalars, is known as a linear combination of the vectors x</a:t>
            </a:r>
            <a:r>
              <a:rPr lang="en-US" sz="2400" baseline="30000" dirty="0" smtClean="0"/>
              <a:t>(1) </a:t>
            </a:r>
            <a:r>
              <a:rPr lang="en-US" sz="2400" dirty="0" smtClean="0"/>
              <a:t>and x</a:t>
            </a:r>
            <a:r>
              <a:rPr lang="en-US" sz="2400" baseline="30000" dirty="0" smtClean="0"/>
              <a:t>(2)</a:t>
            </a:r>
            <a:r>
              <a:rPr lang="en-US" sz="2400" dirty="0" smtClean="0"/>
              <a:t>. </a:t>
            </a:r>
          </a:p>
          <a:p>
            <a:pPr>
              <a:spcBef>
                <a:spcPts val="700"/>
              </a:spcBef>
              <a:buNone/>
            </a:pPr>
            <a:r>
              <a:rPr lang="en-US" sz="2400" dirty="0" smtClean="0"/>
              <a:t>	For a </a:t>
            </a:r>
            <a:r>
              <a:rPr lang="en-US" sz="2400" dirty="0" err="1" smtClean="0"/>
              <a:t>ﬁxed</a:t>
            </a:r>
            <a:r>
              <a:rPr lang="en-US" sz="2400" dirty="0" smtClean="0"/>
              <a:t> matrix </a:t>
            </a:r>
            <a:r>
              <a:rPr lang="en-US" sz="2400" b="1" dirty="0" smtClean="0"/>
              <a:t>A</a:t>
            </a:r>
            <a:r>
              <a:rPr lang="en-US" sz="2400" dirty="0" smtClean="0"/>
              <a:t>, the product </a:t>
            </a:r>
            <a:r>
              <a:rPr lang="en-US" sz="2400" b="1" dirty="0" smtClean="0"/>
              <a:t>A</a:t>
            </a:r>
            <a:r>
              <a:rPr lang="en-US" sz="2400" dirty="0" smtClean="0"/>
              <a:t>x is linear in x, i.e., it has the property that </a:t>
            </a:r>
          </a:p>
          <a:p>
            <a:pPr algn="ctr">
              <a:spcBef>
                <a:spcPts val="700"/>
              </a:spcBef>
              <a:buNone/>
            </a:pPr>
            <a:r>
              <a:rPr lang="en-US" sz="2400" b="1" dirty="0" smtClean="0"/>
              <a:t>A</a:t>
            </a:r>
            <a:r>
              <a:rPr lang="en-US" sz="2400" dirty="0" smtClean="0"/>
              <a:t>(c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 +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(2)</a:t>
            </a:r>
            <a:r>
              <a:rPr lang="en-US" sz="2400" dirty="0" smtClean="0"/>
              <a:t>)= c</a:t>
            </a:r>
            <a:r>
              <a:rPr lang="en-US" sz="2400" baseline="-25000" dirty="0" smtClean="0"/>
              <a:t>1</a:t>
            </a:r>
            <a:r>
              <a:rPr lang="en-US" sz="2400" b="1" dirty="0" smtClean="0"/>
              <a:t> A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 +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Ax</a:t>
            </a:r>
            <a:r>
              <a:rPr lang="en-US" sz="2400" baseline="30000" dirty="0" smtClean="0"/>
              <a:t>(2)</a:t>
            </a:r>
          </a:p>
          <a:p>
            <a:pPr>
              <a:spcBef>
                <a:spcPts val="700"/>
              </a:spcBef>
              <a:buNone/>
            </a:pPr>
            <a:r>
              <a:rPr lang="en-US" sz="2400" dirty="0" smtClean="0"/>
              <a:t>	for any vectors x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, x</a:t>
            </a:r>
            <a:r>
              <a:rPr lang="en-US" sz="2400" baseline="30000" dirty="0" smtClean="0"/>
              <a:t>(2)</a:t>
            </a:r>
            <a:r>
              <a:rPr lang="en-US" sz="2400" dirty="0" smtClean="0"/>
              <a:t> and scalars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 This is known as the superposition property, and is easily proved by considering the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entry on each side: </a:t>
            </a:r>
          </a:p>
          <a:p>
            <a:pPr>
              <a:spcBef>
                <a:spcPts val="700"/>
              </a:spcBef>
              <a:buNone/>
            </a:pPr>
            <a:endParaRPr lang="en-US" sz="2400" dirty="0" smtClean="0"/>
          </a:p>
          <a:p>
            <a:pPr>
              <a:spcBef>
                <a:spcPts val="700"/>
              </a:spcBef>
              <a:buNone/>
            </a:pPr>
            <a:endParaRPr lang="en-US" sz="2400" dirty="0" smtClean="0"/>
          </a:p>
          <a:p>
            <a:pPr>
              <a:spcBef>
                <a:spcPts val="700"/>
              </a:spcBef>
              <a:buNone/>
            </a:pPr>
            <a:endParaRPr lang="en-US" sz="2400" dirty="0" smtClean="0"/>
          </a:p>
          <a:p>
            <a:pPr>
              <a:spcBef>
                <a:spcPts val="700"/>
              </a:spcBef>
              <a:buNone/>
            </a:pPr>
            <a:endParaRPr lang="en-US" sz="2400" dirty="0" smtClean="0"/>
          </a:p>
          <a:p>
            <a:pPr>
              <a:spcBef>
                <a:spcPts val="700"/>
              </a:spcBef>
              <a:buNone/>
            </a:pPr>
            <a:endParaRPr lang="en-US" sz="2400" dirty="0" smtClean="0"/>
          </a:p>
          <a:p>
            <a:pPr>
              <a:spcBef>
                <a:spcPts val="700"/>
              </a:spcBef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990600" y="5486400"/>
          <a:ext cx="7345362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6" name="Equation" r:id="rId3" imgW="3276360" imgH="482400" progId="Equation.3">
                  <p:embed/>
                </p:oleObj>
              </mc:Choice>
              <mc:Fallback>
                <p:oleObj name="Equation" r:id="rId3" imgW="327636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486400"/>
                        <a:ext cx="7345362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Linear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>
              <a:spcBef>
                <a:spcPts val="700"/>
              </a:spcBef>
              <a:buNone/>
            </a:pPr>
            <a:endParaRPr lang="en-US" sz="2400" dirty="0" smtClean="0"/>
          </a:p>
          <a:p>
            <a:pPr>
              <a:spcBef>
                <a:spcPts val="700"/>
              </a:spcBef>
            </a:pPr>
            <a:r>
              <a:rPr lang="en-US" sz="2400" dirty="0" smtClean="0"/>
              <a:t>An m × n matrix A represents a linear transformation of </a:t>
            </a:r>
            <a:r>
              <a:rPr lang="en-US" sz="2400" dirty="0" err="1" smtClean="0"/>
              <a:t>R</a:t>
            </a:r>
            <a:r>
              <a:rPr lang="en-US" sz="2400" baseline="30000" dirty="0" err="1" smtClean="0"/>
              <a:t>n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 err="1" smtClean="0"/>
              <a:t>R</a:t>
            </a:r>
            <a:r>
              <a:rPr lang="en-US" sz="2400" baseline="30000" dirty="0" err="1" smtClean="0"/>
              <a:t>m</a:t>
            </a:r>
            <a:r>
              <a:rPr lang="en-US" sz="2400" baseline="30000" dirty="0" smtClean="0"/>
              <a:t> . </a:t>
            </a:r>
            <a:r>
              <a:rPr lang="en-US" sz="2400" dirty="0" smtClean="0"/>
              <a:t>Such a linear transformation is also referred to as a linear system with n-dimensional input vector x and m-dimensional output vector y: </a:t>
            </a:r>
          </a:p>
          <a:p>
            <a:pPr>
              <a:spcBef>
                <a:spcPts val="700"/>
              </a:spcBef>
              <a:buNone/>
            </a:pPr>
            <a:endParaRPr lang="en-US" sz="2400" dirty="0" smtClean="0"/>
          </a:p>
          <a:p>
            <a:pPr>
              <a:spcBef>
                <a:spcPts val="700"/>
              </a:spcBef>
              <a:buNone/>
            </a:pPr>
            <a:endParaRPr lang="en-US" sz="2400" dirty="0" smtClean="0"/>
          </a:p>
          <a:p>
            <a:pPr>
              <a:spcBef>
                <a:spcPts val="700"/>
              </a:spcBef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886200"/>
            <a:ext cx="424614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Suppose the 2 × n matrix A and the n-dimensional column vectors u and v are such that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         and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71800" y="2286000"/>
          <a:ext cx="1538287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0" name="Equation" r:id="rId3" imgW="685800" imgH="457200" progId="Equation.3">
                  <p:embed/>
                </p:oleObj>
              </mc:Choice>
              <mc:Fallback>
                <p:oleObj name="Equation" r:id="rId3" imgW="6858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286000"/>
                        <a:ext cx="1538287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5762625" y="2209800"/>
          <a:ext cx="159543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1" name="Equation" r:id="rId5" imgW="711000" imgH="457200" progId="Equation.3">
                  <p:embed/>
                </p:oleObj>
              </mc:Choice>
              <mc:Fallback>
                <p:oleObj name="Equation" r:id="rId5" imgW="7110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25" y="2209800"/>
                        <a:ext cx="1595438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2159000" y="4343400"/>
          <a:ext cx="270668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2" name="Equation" r:id="rId7" imgW="1206360" imgH="457200" progId="Equation.3">
                  <p:embed/>
                </p:oleObj>
              </mc:Choice>
              <mc:Fallback>
                <p:oleObj name="Equation" r:id="rId7" imgW="120636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4343400"/>
                        <a:ext cx="2706688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linear transformation represented by the matrix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is such that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lvl="1">
              <a:buNone/>
            </a:pPr>
            <a:r>
              <a:rPr lang="en-US" sz="2200" dirty="0" smtClean="0"/>
              <a:t>	Thus the </a:t>
            </a:r>
            <a:r>
              <a:rPr lang="en-US" sz="2200" dirty="0" err="1" smtClean="0"/>
              <a:t>eﬀect</a:t>
            </a:r>
            <a:r>
              <a:rPr lang="en-US" sz="2200" dirty="0" smtClean="0"/>
              <a:t> of applying </a:t>
            </a:r>
            <a:r>
              <a:rPr lang="en-US" sz="2200" b="1" dirty="0" smtClean="0"/>
              <a:t>A</a:t>
            </a:r>
            <a:r>
              <a:rPr lang="en-US" sz="2200" dirty="0" smtClean="0"/>
              <a:t> to an arbitrary vector x is to shift the entries of x up (or down) by two positions in a circular fashion. This linear transformation is an example of a permutation, and all permutations are linear</a:t>
            </a: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60675" y="1806576"/>
          <a:ext cx="1406525" cy="1098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name="Equation" r:id="rId3" imgW="1168200" imgH="914400" progId="Equation.3">
                  <p:embed/>
                </p:oleObj>
              </mc:Choice>
              <mc:Fallback>
                <p:oleObj name="Equation" r:id="rId3" imgW="116820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675" y="1806576"/>
                        <a:ext cx="1406525" cy="10986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3200400" y="3276600"/>
          <a:ext cx="1143000" cy="1262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2" name="Equation" r:id="rId5" imgW="850680" imgH="939600" progId="Equation.3">
                  <p:embed/>
                </p:oleObj>
              </mc:Choice>
              <mc:Fallback>
                <p:oleObj name="Equation" r:id="rId5" imgW="850680" imgH="939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276600"/>
                        <a:ext cx="1143000" cy="12628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Conversely, every linear transformation A : </a:t>
            </a:r>
            <a:r>
              <a:rPr lang="en-US" sz="2400" dirty="0" err="1" smtClean="0"/>
              <a:t>R</a:t>
            </a:r>
            <a:r>
              <a:rPr lang="en-US" sz="2400" baseline="30000" dirty="0" err="1" smtClean="0"/>
              <a:t>n</a:t>
            </a:r>
            <a:r>
              <a:rPr lang="en-US" sz="2400" dirty="0" smtClean="0"/>
              <a:t> → </a:t>
            </a:r>
            <a:r>
              <a:rPr lang="en-US" sz="2400" dirty="0" err="1" smtClean="0"/>
              <a:t>R</a:t>
            </a:r>
            <a:r>
              <a:rPr lang="en-US" sz="2400" baseline="30000" dirty="0" err="1" smtClean="0"/>
              <a:t>m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has an m × n matrix associated with it. This can be seen by expressing an arbitrary input vector x as a linear combination of the standard unit vectors: </a:t>
            </a:r>
          </a:p>
          <a:p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x = x</a:t>
            </a:r>
            <a:r>
              <a:rPr lang="en-US" sz="2400" baseline="-25000" dirty="0" smtClean="0"/>
              <a:t>1</a:t>
            </a:r>
            <a:r>
              <a:rPr lang="en-US" sz="2400" b="1" dirty="0" smtClean="0"/>
              <a:t> e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 + . . . +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b="1" dirty="0" smtClean="0"/>
              <a:t> e</a:t>
            </a:r>
            <a:r>
              <a:rPr lang="en-US" sz="2400" baseline="30000" dirty="0" smtClean="0"/>
              <a:t>(n)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By linearity of A( · ), the output vector y = A(x) is given by:</a:t>
            </a:r>
          </a:p>
          <a:p>
            <a:pPr algn="ctr">
              <a:buNone/>
            </a:pPr>
            <a:r>
              <a:rPr lang="en-US" sz="2400" dirty="0" smtClean="0"/>
              <a:t>y = x</a:t>
            </a:r>
            <a:r>
              <a:rPr lang="en-US" sz="2400" baseline="-25000" dirty="0" smtClean="0"/>
              <a:t>1</a:t>
            </a:r>
            <a:r>
              <a:rPr lang="en-US" sz="2400" b="1" dirty="0" smtClean="0"/>
              <a:t> </a:t>
            </a:r>
            <a:r>
              <a:rPr lang="en-US" sz="2400" dirty="0" err="1" smtClean="0"/>
              <a:t>A</a:t>
            </a:r>
            <a:r>
              <a:rPr lang="en-US" sz="2400" b="1" dirty="0" err="1" smtClean="0"/>
              <a:t>e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 + . . . +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b="1" dirty="0" smtClean="0"/>
              <a:t> </a:t>
            </a:r>
            <a:r>
              <a:rPr lang="en-US" sz="2400" dirty="0" err="1" smtClean="0"/>
              <a:t>A</a:t>
            </a:r>
            <a:r>
              <a:rPr lang="en-US" sz="2400" b="1" dirty="0" err="1" smtClean="0"/>
              <a:t>e</a:t>
            </a:r>
            <a:r>
              <a:rPr lang="en-US" sz="2400" baseline="30000" dirty="0" smtClean="0"/>
              <a:t>(n)</a:t>
            </a:r>
            <a:r>
              <a:rPr lang="en-US" sz="2400" dirty="0" smtClean="0"/>
              <a:t> </a:t>
            </a:r>
          </a:p>
          <a:p>
            <a:pPr algn="ctr">
              <a:buNone/>
            </a:pPr>
            <a:endParaRPr lang="en-US" sz="2400" dirty="0" smtClean="0"/>
          </a:p>
          <a:p>
            <a:r>
              <a:rPr lang="en-US" sz="2400" dirty="0" smtClean="0"/>
              <a:t>If we form an m × n matrix </a:t>
            </a:r>
            <a:r>
              <a:rPr lang="en-US" sz="2400" b="1" dirty="0" smtClean="0"/>
              <a:t>A</a:t>
            </a:r>
            <a:r>
              <a:rPr lang="en-US" sz="2400" dirty="0" smtClean="0"/>
              <a:t> =[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] using A(e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),...,A(e</a:t>
            </a:r>
            <a:r>
              <a:rPr lang="en-US" sz="2400" baseline="30000" dirty="0" smtClean="0"/>
              <a:t>(n)</a:t>
            </a:r>
            <a:r>
              <a:rPr lang="en-US" sz="2400" dirty="0" smtClean="0"/>
              <a:t>) as its columns (in that order), then the output vector </a:t>
            </a:r>
            <a:r>
              <a:rPr lang="en-US" sz="2400" b="1" dirty="0" smtClean="0"/>
              <a:t>y</a:t>
            </a:r>
            <a:r>
              <a:rPr lang="en-US" sz="2400" dirty="0" smtClean="0"/>
              <a:t> (above) is, in </a:t>
            </a:r>
            <a:r>
              <a:rPr lang="en-US" sz="2400" dirty="0" err="1" smtClean="0"/>
              <a:t>eﬀect</a:t>
            </a:r>
            <a:r>
              <a:rPr lang="en-US" sz="2400" dirty="0" smtClean="0"/>
              <a:t>, a linear combination of the columns of </a:t>
            </a:r>
            <a:r>
              <a:rPr lang="en-US" sz="2400" b="1" dirty="0" smtClean="0"/>
              <a:t>A</a:t>
            </a:r>
            <a:r>
              <a:rPr lang="en-US" sz="2400" dirty="0" smtClean="0"/>
              <a:t> with </a:t>
            </a:r>
            <a:r>
              <a:rPr lang="en-US" sz="2400" dirty="0" err="1" smtClean="0"/>
              <a:t>coeﬃcients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,...,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. In other words,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and thus y = A(x) is also given by y = </a:t>
            </a:r>
            <a:r>
              <a:rPr lang="en-US" sz="2400" b="1" dirty="0" smtClean="0"/>
              <a:t>A</a:t>
            </a:r>
            <a:r>
              <a:rPr lang="en-US" sz="2400" dirty="0" smtClean="0"/>
              <a:t>x </a:t>
            </a:r>
          </a:p>
          <a:p>
            <a:endParaRPr lang="en-US" sz="2400" i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3886200" y="4724400"/>
          <a:ext cx="149544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6" name="Equation" r:id="rId3" imgW="787320" imgH="444240" progId="Equation.3">
                  <p:embed/>
                </p:oleObj>
              </mc:Choice>
              <mc:Fallback>
                <p:oleObj name="Equation" r:id="rId3" imgW="78732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724400"/>
                        <a:ext cx="1495445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the linear transformation A( · ): R</a:t>
            </a:r>
            <a:r>
              <a:rPr lang="en-US" sz="2400" baseline="30000" dirty="0" smtClean="0"/>
              <a:t>3 → </a:t>
            </a:r>
            <a:r>
              <a:rPr lang="en-US" sz="2400" dirty="0" smtClean="0"/>
              <a:t>R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is such that 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then the matrix A of A(·) is given by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lvl="1">
              <a:buNone/>
            </a:pPr>
            <a:r>
              <a:rPr lang="en-US" sz="2200" dirty="0" smtClean="0"/>
              <a:t>	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22438" y="1912938"/>
          <a:ext cx="4830762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2" name="Equation" r:id="rId3" imgW="3060360" imgH="736560" progId="Equation.3">
                  <p:embed/>
                </p:oleObj>
              </mc:Choice>
              <mc:Fallback>
                <p:oleObj name="Equation" r:id="rId3" imgW="3060360" imgH="736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8" y="1912938"/>
                        <a:ext cx="4830762" cy="884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3190875" y="4038600"/>
          <a:ext cx="16208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3" name="Equation" r:id="rId5" imgW="1206360" imgH="711000" progId="Equation.3">
                  <p:embed/>
                </p:oleObj>
              </mc:Choice>
              <mc:Fallback>
                <p:oleObj name="Equation" r:id="rId5" imgW="120636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4038600"/>
                        <a:ext cx="1620838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Suppose now that A( · ): R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→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represents the projection of a two-dimensional vector x =(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,x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) onto the horizontal (i.e.,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) axis. From vector geometry, we know that this is a linear transformation: the projection of a sum of (possibly scaled) vectors is the sum of their projections. We can therefore obtain the matrix A by considering the result of applying A(·) to the two unit vectors (1, 0) and (0, 1). We have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so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lvl="1">
              <a:buNone/>
            </a:pPr>
            <a:r>
              <a:rPr lang="en-US" sz="2200" dirty="0" smtClean="0"/>
              <a:t>	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400" y="3429000"/>
          <a:ext cx="3163729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6" name="Equation" r:id="rId3" imgW="1473120" imgH="457200" progId="Equation.3">
                  <p:embed/>
                </p:oleObj>
              </mc:Choice>
              <mc:Fallback>
                <p:oleObj name="Equation" r:id="rId3" imgW="14731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429000"/>
                        <a:ext cx="3163729" cy="747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3592513" y="4818063"/>
          <a:ext cx="989012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7" name="Equation" r:id="rId5" imgW="736560" imgH="457200" progId="Equation.3">
                  <p:embed/>
                </p:oleObj>
              </mc:Choice>
              <mc:Fallback>
                <p:oleObj name="Equation" r:id="rId5" imgW="73656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513" y="4818063"/>
                        <a:ext cx="989012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Similarly, the rotation of a two-dimensional vector through a </a:t>
            </a:r>
            <a:r>
              <a:rPr lang="en-US" sz="2400" dirty="0" err="1" smtClean="0"/>
              <a:t>ﬁxed</a:t>
            </a:r>
            <a:r>
              <a:rPr lang="en-US" sz="2400" dirty="0" smtClean="0"/>
              <a:t> angle is linear: when two vectors are rotated through the same angle, their (possibly scaled) sum is also rotated through that angle. If B is the matrix representing a counterclockwise rotation by 30</a:t>
            </a:r>
            <a:r>
              <a:rPr lang="en-US" sz="2400" baseline="30000" dirty="0" smtClean="0"/>
              <a:t>0, </a:t>
            </a:r>
            <a:r>
              <a:rPr lang="en-US" sz="2400" dirty="0" smtClean="0"/>
              <a:t>then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so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lvl="1">
              <a:buNone/>
            </a:pPr>
            <a:r>
              <a:rPr lang="en-US" sz="2200" dirty="0" smtClean="0"/>
              <a:t>	</a:t>
            </a:r>
            <a:r>
              <a:rPr lang="en-US" sz="2400" dirty="0" smtClean="0"/>
              <a:t>Question: How were these values obtained? </a:t>
            </a:r>
            <a:endParaRPr lang="en-US" sz="22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33613" y="3387725"/>
          <a:ext cx="433705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0" name="Equation" r:id="rId3" imgW="2019240" imgH="507960" progId="Equation.3">
                  <p:embed/>
                </p:oleObj>
              </mc:Choice>
              <mc:Fallback>
                <p:oleObj name="Equation" r:id="rId3" imgW="201924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3387725"/>
                        <a:ext cx="4337050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875442"/>
              </p:ext>
            </p:extLst>
          </p:nvPr>
        </p:nvGraphicFramePr>
        <p:xfrm>
          <a:off x="3236913" y="4784725"/>
          <a:ext cx="17018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1" name="Equation" r:id="rId5" imgW="1269720" imgH="507960" progId="Equation.3">
                  <p:embed/>
                </p:oleObj>
              </mc:Choice>
              <mc:Fallback>
                <p:oleObj name="Equation" r:id="rId5" imgW="1269720" imgH="507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6913" y="4784725"/>
                        <a:ext cx="170180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A m × n matrix consists of entries (or elements) </a:t>
            </a:r>
            <a:r>
              <a:rPr lang="en-US" sz="2400" dirty="0" err="1" smtClean="0"/>
              <a:t>a</a:t>
            </a:r>
            <a:r>
              <a:rPr lang="en-US" sz="2400" i="1" baseline="-25000" dirty="0" err="1" smtClean="0"/>
              <a:t>ij</a:t>
            </a:r>
            <a:r>
              <a:rPr lang="en-US" sz="2400" dirty="0" smtClean="0"/>
              <a:t>, where </a:t>
            </a:r>
            <a:r>
              <a:rPr lang="en-US" sz="2400" dirty="0" err="1" smtClean="0"/>
              <a:t>i</a:t>
            </a:r>
            <a:r>
              <a:rPr lang="en-US" sz="2400" dirty="0" smtClean="0"/>
              <a:t> and j are the row and column indices, respectively. The space of all real-valued m × n matrices is denoted by </a:t>
            </a:r>
            <a:r>
              <a:rPr lang="en-US" sz="2400" dirty="0" err="1" smtClean="0"/>
              <a:t>R</a:t>
            </a:r>
            <a:r>
              <a:rPr lang="en-US" sz="2400" i="1" baseline="30000" dirty="0" err="1" smtClean="0"/>
              <a:t>m×n</a:t>
            </a:r>
            <a:r>
              <a:rPr lang="en-US" sz="2400" baseline="30000" dirty="0" smtClean="0"/>
              <a:t> . </a:t>
            </a:r>
          </a:p>
          <a:p>
            <a:endParaRPr lang="en-US" sz="2400" baseline="30000" dirty="0" smtClean="0"/>
          </a:p>
          <a:p>
            <a:r>
              <a:rPr lang="en-US" sz="2400" dirty="0" smtClean="0"/>
              <a:t>A column vector is a matrix consisting of one column only; a row vector is a matrix consisting of one row only. The transpose operator ·</a:t>
            </a:r>
            <a:r>
              <a:rPr lang="en-US" sz="2400" baseline="30000" dirty="0" smtClean="0"/>
              <a:t>T</a:t>
            </a:r>
            <a:r>
              <a:rPr lang="en-US" sz="2400" dirty="0" smtClean="0"/>
              <a:t>  converts row vectors to column vectors and vice versa. By default, a lower-case boldface letter such as </a:t>
            </a:r>
            <a:r>
              <a:rPr lang="en-US" sz="2400" b="1" dirty="0" smtClean="0"/>
              <a:t>a</a:t>
            </a:r>
            <a:r>
              <a:rPr lang="en-US" sz="2400" dirty="0" smtClean="0"/>
              <a:t> corresponds to a column vector. In situations where the orientation (row or column) of a vector is immaterial, we simply write </a:t>
            </a:r>
          </a:p>
          <a:p>
            <a:pPr algn="ctr">
              <a:buNone/>
            </a:pPr>
            <a:r>
              <a:rPr lang="en-US" sz="2400" b="1" dirty="0" smtClean="0"/>
              <a:t>a</a:t>
            </a:r>
            <a:r>
              <a:rPr lang="en-US" sz="2400" dirty="0" smtClean="0"/>
              <a:t> =(a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,...,a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) </a:t>
            </a:r>
          </a:p>
          <a:p>
            <a:pPr>
              <a:buNone/>
            </a:pPr>
            <a:r>
              <a:rPr lang="en-US" sz="2400" dirty="0" smtClean="0"/>
              <a:t>	which is a vector in </a:t>
            </a:r>
            <a:r>
              <a:rPr lang="en-US" sz="2400" dirty="0" err="1" smtClean="0"/>
              <a:t>Rn</a:t>
            </a:r>
            <a:r>
              <a:rPr lang="en-US" sz="2400" dirty="0" smtClean="0"/>
              <a:t> . </a:t>
            </a:r>
          </a:p>
          <a:p>
            <a:r>
              <a:rPr lang="en-US" sz="2400" dirty="0" smtClean="0"/>
              <a:t>The sum </a:t>
            </a:r>
            <a:r>
              <a:rPr lang="en-US" sz="2400" b="1" dirty="0" smtClean="0"/>
              <a:t>S = A + B </a:t>
            </a:r>
            <a:r>
              <a:rPr lang="en-US" sz="2400" dirty="0" smtClean="0"/>
              <a:t>of two matrices of the same dimension is obtained by adding respective entries together: </a:t>
            </a:r>
          </a:p>
          <a:p>
            <a:pPr algn="ctr">
              <a:buNone/>
            </a:pPr>
            <a:r>
              <a:rPr lang="en-US" sz="2400" dirty="0" err="1" smtClean="0"/>
              <a:t>s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 =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 + 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The matrix </a:t>
            </a:r>
            <a:r>
              <a:rPr lang="en-US" sz="2400" dirty="0" err="1" smtClean="0"/>
              <a:t>c</a:t>
            </a:r>
            <a:r>
              <a:rPr lang="en-US" sz="2400" b="1" dirty="0" err="1" smtClean="0"/>
              <a:t>A</a:t>
            </a:r>
            <a:r>
              <a:rPr lang="en-US" sz="2400" dirty="0" smtClean="0"/>
              <a:t>, where c is a real number, has the same dimensions as </a:t>
            </a:r>
            <a:r>
              <a:rPr lang="en-US" sz="2400" b="1" dirty="0" smtClean="0"/>
              <a:t>A</a:t>
            </a:r>
            <a:r>
              <a:rPr lang="en-US" sz="2400" dirty="0" smtClean="0"/>
              <a:t> and is obtained by scaling each entry of </a:t>
            </a:r>
            <a:r>
              <a:rPr lang="en-US" sz="2400" b="1" dirty="0" smtClean="0"/>
              <a:t>A</a:t>
            </a:r>
            <a:r>
              <a:rPr lang="en-US" sz="2400" dirty="0" smtClean="0"/>
              <a:t> by c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178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Matrix:</a:t>
            </a:r>
          </a:p>
          <a:p>
            <a:pPr lvl="1"/>
            <a:r>
              <a:rPr lang="en-US"/>
              <a:t>rectangular array of elements represented by a single symbol (e.g. [</a:t>
            </a:r>
            <a:r>
              <a:rPr lang="en-US" i="1"/>
              <a:t>A</a:t>
            </a:r>
            <a:r>
              <a:rPr lang="en-US"/>
              <a:t>]).</a:t>
            </a:r>
          </a:p>
          <a:p>
            <a:r>
              <a:rPr lang="en-US"/>
              <a:t>Element</a:t>
            </a:r>
          </a:p>
          <a:p>
            <a:pPr lvl="1"/>
            <a:r>
              <a:rPr lang="en-US"/>
              <a:t>An individual entry of a matrix</a:t>
            </a:r>
          </a:p>
          <a:p>
            <a:pPr lvl="1"/>
            <a:r>
              <a:rPr lang="en-US"/>
              <a:t>example: </a:t>
            </a:r>
            <a:r>
              <a:rPr lang="en-US" i="1"/>
              <a:t>a</a:t>
            </a:r>
            <a:r>
              <a:rPr lang="en-US" baseline="-25000"/>
              <a:t>23 – </a:t>
            </a:r>
            <a:r>
              <a:rPr lang="en-US" i="1"/>
              <a:t>a</a:t>
            </a:r>
            <a:r>
              <a:rPr lang="en-US" baseline="-25000"/>
              <a:t>row column</a:t>
            </a:r>
          </a:p>
          <a:p>
            <a:pPr lvl="1">
              <a:buFontTx/>
              <a:buNone/>
            </a:pPr>
            <a:endParaRPr lang="en-US" baseline="-25000"/>
          </a:p>
        </p:txBody>
      </p:sp>
      <p:pic>
        <p:nvPicPr>
          <p:cNvPr id="1785860" name="Picture 4" descr="fig08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429000"/>
            <a:ext cx="3505200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8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8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8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8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85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8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58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229600" cy="1066800"/>
          </a:xfrm>
        </p:spPr>
        <p:txBody>
          <a:bodyPr/>
          <a:lstStyle/>
          <a:p>
            <a:r>
              <a:rPr lang="en-US" dirty="0"/>
              <a:t>Overview (cont)</a:t>
            </a:r>
          </a:p>
        </p:txBody>
      </p:sp>
      <p:sp>
        <p:nvSpPr>
          <p:cNvPr id="178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 horizontal set of elements is called a </a:t>
            </a:r>
            <a:r>
              <a:rPr lang="en-US" sz="2400" i="1" dirty="0"/>
              <a:t>row</a:t>
            </a:r>
            <a:r>
              <a:rPr lang="en-US" sz="2400" dirty="0"/>
              <a:t> and a vertical set of elements is called a </a:t>
            </a:r>
            <a:r>
              <a:rPr lang="en-US" sz="2400" i="1" dirty="0"/>
              <a:t>column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The first subscript of an element indicates the row while the second indicates the column.</a:t>
            </a:r>
          </a:p>
          <a:p>
            <a:endParaRPr lang="en-US" sz="2400" dirty="0"/>
          </a:p>
          <a:p>
            <a:r>
              <a:rPr lang="en-US" sz="2400" dirty="0"/>
              <a:t>The size of a matrix is given as </a:t>
            </a:r>
            <a:r>
              <a:rPr lang="en-US" sz="2400" i="1" dirty="0"/>
              <a:t>m</a:t>
            </a:r>
            <a:r>
              <a:rPr lang="en-US" sz="2400" dirty="0"/>
              <a:t> rows by </a:t>
            </a:r>
            <a:r>
              <a:rPr lang="en-US" sz="2400" i="1" dirty="0"/>
              <a:t>n</a:t>
            </a:r>
            <a:r>
              <a:rPr lang="en-US" sz="2400" dirty="0"/>
              <a:t> columns, or simply </a:t>
            </a:r>
            <a:r>
              <a:rPr lang="en-US" sz="2400" i="1" dirty="0"/>
              <a:t>m</a:t>
            </a:r>
            <a:r>
              <a:rPr lang="en-US" sz="2400" dirty="0"/>
              <a:t> by </a:t>
            </a:r>
            <a:r>
              <a:rPr lang="en-US" sz="2400" i="1" dirty="0"/>
              <a:t>n</a:t>
            </a:r>
            <a:r>
              <a:rPr lang="en-US" sz="2400" dirty="0"/>
              <a:t> (or </a:t>
            </a:r>
            <a:r>
              <a:rPr lang="en-US" sz="2400" i="1" dirty="0"/>
              <a:t>m</a:t>
            </a:r>
            <a:r>
              <a:rPr lang="en-US" sz="2400" dirty="0"/>
              <a:t> x </a:t>
            </a:r>
            <a:r>
              <a:rPr lang="en-US" sz="2400" i="1" dirty="0"/>
              <a:t>n</a:t>
            </a:r>
            <a:r>
              <a:rPr lang="en-US" sz="2400" dirty="0"/>
              <a:t>).</a:t>
            </a:r>
          </a:p>
          <a:p>
            <a:endParaRPr lang="en-US" sz="2400" dirty="0"/>
          </a:p>
          <a:p>
            <a:r>
              <a:rPr lang="en-US" sz="2400" dirty="0"/>
              <a:t>1 x </a:t>
            </a:r>
            <a:r>
              <a:rPr lang="en-US" sz="2400" i="1" dirty="0"/>
              <a:t>n</a:t>
            </a:r>
            <a:r>
              <a:rPr lang="en-US" sz="2400" dirty="0"/>
              <a:t> matrices are </a:t>
            </a:r>
            <a:r>
              <a:rPr lang="en-US" sz="2400" i="1" dirty="0"/>
              <a:t>row vectors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i="1" dirty="0"/>
              <a:t>m</a:t>
            </a:r>
            <a:r>
              <a:rPr lang="en-US" sz="2400" dirty="0"/>
              <a:t> x 1 matrices are </a:t>
            </a:r>
            <a:r>
              <a:rPr lang="en-US" sz="2400" i="1" dirty="0"/>
              <a:t>column vectors.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8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8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8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8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6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86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68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Matrices</a:t>
            </a:r>
          </a:p>
        </p:txBody>
      </p:sp>
      <p:sp>
        <p:nvSpPr>
          <p:cNvPr id="178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Matrices where </a:t>
            </a:r>
            <a:r>
              <a:rPr lang="en-US" sz="2400" i="1"/>
              <a:t>m</a:t>
            </a:r>
            <a:r>
              <a:rPr lang="en-US" sz="2400"/>
              <a:t>=</a:t>
            </a:r>
            <a:r>
              <a:rPr lang="en-US" sz="2400" i="1"/>
              <a:t>n</a:t>
            </a:r>
            <a:r>
              <a:rPr lang="en-US" sz="2400"/>
              <a:t> are called </a:t>
            </a:r>
            <a:r>
              <a:rPr lang="en-US" sz="2400" i="1"/>
              <a:t>square matrices</a:t>
            </a:r>
            <a:r>
              <a:rPr lang="en-US" sz="2400"/>
              <a:t>.</a:t>
            </a:r>
          </a:p>
          <a:p>
            <a:r>
              <a:rPr lang="en-US" sz="2400"/>
              <a:t>There are a number of special forms of square matrices:</a:t>
            </a:r>
            <a:endParaRPr lang="en-US"/>
          </a:p>
        </p:txBody>
      </p:sp>
      <p:graphicFrame>
        <p:nvGraphicFramePr>
          <p:cNvPr id="1787908" name="Object 4"/>
          <p:cNvGraphicFramePr>
            <a:graphicFrameLocks noChangeAspect="1"/>
          </p:cNvGraphicFramePr>
          <p:nvPr/>
        </p:nvGraphicFramePr>
        <p:xfrm>
          <a:off x="2286000" y="3200400"/>
          <a:ext cx="4909050" cy="312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1" name="Equation" r:id="rId3" imgW="4432300" imgH="2819400" progId="Equation.3">
                  <p:embed/>
                </p:oleObj>
              </mc:Choice>
              <mc:Fallback>
                <p:oleObj name="Equation" r:id="rId3" imgW="4432300" imgH="2819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200400"/>
                        <a:ext cx="4909050" cy="312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8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8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8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79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Operations</a:t>
            </a:r>
          </a:p>
        </p:txBody>
      </p:sp>
      <p:sp>
        <p:nvSpPr>
          <p:cNvPr id="178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Equal Matrices</a:t>
            </a:r>
          </a:p>
          <a:p>
            <a:pPr lvl="1"/>
            <a:r>
              <a:rPr lang="en-US" sz="2000"/>
              <a:t>Two matrices are considered equal if and only if every element in the first matrix is equal to every corresponding element in the second. </a:t>
            </a:r>
          </a:p>
          <a:p>
            <a:pPr lvl="1"/>
            <a:r>
              <a:rPr lang="en-US" sz="2000"/>
              <a:t>Both matrices must be the same size.</a:t>
            </a:r>
          </a:p>
          <a:p>
            <a:endParaRPr lang="en-US" sz="2400"/>
          </a:p>
          <a:p>
            <a:r>
              <a:rPr lang="en-US" sz="2400"/>
              <a:t>Matrix addition and subtraction</a:t>
            </a:r>
          </a:p>
          <a:p>
            <a:pPr lvl="1"/>
            <a:r>
              <a:rPr lang="en-US" sz="2000"/>
              <a:t> performed by adding or subtracting the corresponding elements.  </a:t>
            </a:r>
          </a:p>
          <a:p>
            <a:pPr lvl="1"/>
            <a:r>
              <a:rPr lang="en-US" sz="2000"/>
              <a:t>Matrices must be the same size.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8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8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8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8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8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88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8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89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40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400300" y="685800"/>
            <a:ext cx="6743700" cy="384175"/>
          </a:xfrm>
        </p:spPr>
        <p:txBody>
          <a:bodyPr>
            <a:noAutofit/>
          </a:bodyPr>
          <a:lstStyle/>
          <a:p>
            <a:r>
              <a:rPr lang="en-US" sz="2000" dirty="0"/>
              <a:t>    Example   Addition &amp; Subtraction</a:t>
            </a:r>
          </a:p>
        </p:txBody>
      </p:sp>
      <p:graphicFrame>
        <p:nvGraphicFramePr>
          <p:cNvPr id="1794051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55625" y="1404938"/>
          <a:ext cx="4557713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7" name="Equation" r:id="rId3" imgW="1790640" imgH="457200" progId="Equation.DSMT4">
                  <p:embed/>
                </p:oleObj>
              </mc:Choice>
              <mc:Fallback>
                <p:oleObj name="Equation" r:id="rId3" imgW="179064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1404938"/>
                        <a:ext cx="4557713" cy="130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405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114925" y="1160463"/>
          <a:ext cx="2868613" cy="146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8" name="Equation" r:id="rId5" imgW="1028520" imgH="457200" progId="Equation.DSMT4">
                  <p:embed/>
                </p:oleObj>
              </mc:Choice>
              <mc:Fallback>
                <p:oleObj name="Equation" r:id="rId5" imgW="102852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925" y="1160463"/>
                        <a:ext cx="2868613" cy="146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4053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01613" y="4386263"/>
          <a:ext cx="4429125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9" name="Equation" r:id="rId7" imgW="1574640" imgH="711000" progId="Equation.DSMT4">
                  <p:embed/>
                </p:oleObj>
              </mc:Choice>
              <mc:Fallback>
                <p:oleObj name="Equation" r:id="rId7" imgW="1574640" imgH="7110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4386263"/>
                        <a:ext cx="4429125" cy="230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4054" name="Object 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220663" y="2897188"/>
          <a:ext cx="488950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0" name="Equation" r:id="rId9" imgW="1790640" imgH="457200" progId="Equation.DSMT4">
                  <p:embed/>
                </p:oleObj>
              </mc:Choice>
              <mc:Fallback>
                <p:oleObj name="Equation" r:id="rId9" imgW="179064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3" y="2897188"/>
                        <a:ext cx="4889500" cy="143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4055" name="Object 7"/>
          <p:cNvGraphicFramePr>
            <a:graphicFrameLocks noChangeAspect="1"/>
          </p:cNvGraphicFramePr>
          <p:nvPr/>
        </p:nvGraphicFramePr>
        <p:xfrm>
          <a:off x="4941888" y="3032125"/>
          <a:ext cx="2617787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1" name="Equation" r:id="rId11" imgW="1066680" imgH="457200" progId="Equation.DSMT4">
                  <p:embed/>
                </p:oleObj>
              </mc:Choice>
              <mc:Fallback>
                <p:oleObj name="Equation" r:id="rId11" imgW="106668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3032125"/>
                        <a:ext cx="2617787" cy="112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4056" name="Text Box 8"/>
          <p:cNvSpPr txBox="1">
            <a:spLocks noChangeArrowheads="1"/>
          </p:cNvSpPr>
          <p:nvPr/>
        </p:nvSpPr>
        <p:spPr bwMode="auto">
          <a:xfrm>
            <a:off x="4606925" y="4738688"/>
            <a:ext cx="3592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effectLst/>
                <a:latin typeface="Times New Roman" pitchFamily="18" charset="0"/>
                <a:cs typeface="Arial" charset="0"/>
              </a:rPr>
              <a:t>is not defined.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40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</a:t>
            </a:r>
          </a:p>
        </p:txBody>
      </p:sp>
      <p:sp>
        <p:nvSpPr>
          <p:cNvPr id="178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</a:pPr>
            <a:r>
              <a:rPr lang="en-US" sz="2000"/>
              <a:t>Scalar matrix multiplication is performed by multiplying each element by the same scalar.</a:t>
            </a:r>
          </a:p>
          <a:p>
            <a:pPr>
              <a:spcBef>
                <a:spcPct val="45000"/>
              </a:spcBef>
            </a:pPr>
            <a:r>
              <a:rPr lang="en-US" sz="2000"/>
              <a:t>If </a:t>
            </a:r>
            <a:r>
              <a:rPr lang="en-US" sz="2000" i="1"/>
              <a:t>A</a:t>
            </a:r>
            <a:r>
              <a:rPr lang="en-US" sz="2000"/>
              <a:t> is a row matrix and </a:t>
            </a:r>
            <a:r>
              <a:rPr lang="en-US" sz="2000" i="1"/>
              <a:t>B</a:t>
            </a:r>
            <a:r>
              <a:rPr lang="en-US" sz="2000"/>
              <a:t> is a column matrix, then we can form the product </a:t>
            </a:r>
            <a:r>
              <a:rPr lang="en-US" sz="2000" i="1"/>
              <a:t>A</a:t>
            </a:r>
            <a:r>
              <a:rPr lang="en-US" sz="2000" i="1">
                <a:sym typeface="Symbol" pitchFamily="18" charset="2"/>
              </a:rPr>
              <a:t>B</a:t>
            </a:r>
            <a:r>
              <a:rPr lang="en-US" sz="2000">
                <a:sym typeface="Symbol" pitchFamily="18" charset="2"/>
              </a:rPr>
              <a:t> provided that the two matrices have the same length. </a:t>
            </a:r>
          </a:p>
          <a:p>
            <a:pPr>
              <a:spcBef>
                <a:spcPct val="45000"/>
              </a:spcBef>
            </a:pPr>
            <a:r>
              <a:rPr lang="en-US" sz="2000">
                <a:sym typeface="Symbol" pitchFamily="18" charset="2"/>
              </a:rPr>
              <a:t>The </a:t>
            </a:r>
            <a:r>
              <a:rPr lang="en-US" sz="2000" i="1">
                <a:sym typeface="Symbol" pitchFamily="18" charset="2"/>
              </a:rPr>
              <a:t>product</a:t>
            </a:r>
            <a:r>
              <a:rPr lang="en-US" sz="2000">
                <a:sym typeface="Symbol" pitchFamily="18" charset="2"/>
              </a:rPr>
              <a:t> </a:t>
            </a:r>
            <a:r>
              <a:rPr lang="en-US" sz="2000" i="1"/>
              <a:t>A</a:t>
            </a:r>
            <a:r>
              <a:rPr lang="en-US" sz="2000" i="1">
                <a:sym typeface="Symbol" pitchFamily="18" charset="2"/>
              </a:rPr>
              <a:t>B</a:t>
            </a:r>
            <a:r>
              <a:rPr lang="en-US" sz="2000">
                <a:sym typeface="Symbol" pitchFamily="18" charset="2"/>
              </a:rPr>
              <a:t> is a 1x1 matrix obtained by multiplying corresponding entries of </a:t>
            </a:r>
            <a:r>
              <a:rPr lang="en-US" sz="2000" i="1">
                <a:sym typeface="Symbol" pitchFamily="18" charset="2"/>
              </a:rPr>
              <a:t>A</a:t>
            </a:r>
            <a:r>
              <a:rPr lang="en-US" sz="2000">
                <a:sym typeface="Symbol" pitchFamily="18" charset="2"/>
              </a:rPr>
              <a:t> and </a:t>
            </a:r>
            <a:r>
              <a:rPr lang="en-US" sz="2000" i="1">
                <a:sym typeface="Symbol" pitchFamily="18" charset="2"/>
              </a:rPr>
              <a:t>B</a:t>
            </a:r>
            <a:r>
              <a:rPr lang="en-US" sz="2000">
                <a:sym typeface="Symbol" pitchFamily="18" charset="2"/>
              </a:rPr>
              <a:t> and then forming the sum.</a:t>
            </a:r>
          </a:p>
          <a:p>
            <a:pPr>
              <a:spcBef>
                <a:spcPct val="45000"/>
              </a:spcBef>
            </a:pPr>
            <a:endParaRPr lang="en-US" sz="2000"/>
          </a:p>
        </p:txBody>
      </p:sp>
      <p:graphicFrame>
        <p:nvGraphicFramePr>
          <p:cNvPr id="1789959" name="Object 7"/>
          <p:cNvGraphicFramePr>
            <a:graphicFrameLocks noChangeAspect="1"/>
          </p:cNvGraphicFramePr>
          <p:nvPr/>
        </p:nvGraphicFramePr>
        <p:xfrm>
          <a:off x="1905000" y="4419600"/>
          <a:ext cx="5754688" cy="2087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9" name="Equation" r:id="rId3" imgW="2590560" imgH="939600" progId="Equation.DSMT4">
                  <p:embed/>
                </p:oleObj>
              </mc:Choice>
              <mc:Fallback>
                <p:oleObj name="Equation" r:id="rId3" imgW="2590560" imgH="939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19600"/>
                        <a:ext cx="5754688" cy="20877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8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8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9251</TotalTime>
  <Words>1306</Words>
  <Application>Microsoft Office PowerPoint</Application>
  <PresentationFormat>On-screen Show (4:3)</PresentationFormat>
  <Paragraphs>227</Paragraphs>
  <Slides>27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Urban</vt:lpstr>
      <vt:lpstr>Equation</vt:lpstr>
      <vt:lpstr>Microsoft Equation 3.0</vt:lpstr>
      <vt:lpstr>  Lecture 7: Matrix-Vector Product; Matrix of a Linear Transformation; Matrix-Matrix Product Sections 2.1, 2.2.1, 2.2.2 </vt:lpstr>
      <vt:lpstr>Key Points</vt:lpstr>
      <vt:lpstr>Review</vt:lpstr>
      <vt:lpstr>Overview</vt:lpstr>
      <vt:lpstr>Overview (cont)</vt:lpstr>
      <vt:lpstr>Special Matrices</vt:lpstr>
      <vt:lpstr>Matrix Operations</vt:lpstr>
      <vt:lpstr>    Example   Addition &amp; Subtraction</vt:lpstr>
      <vt:lpstr>Matrix Multiplication</vt:lpstr>
      <vt:lpstr>    Example Multiplying Row to Column</vt:lpstr>
      <vt:lpstr>Matrix Multiplication</vt:lpstr>
      <vt:lpstr>    Example Matrix Multiplication</vt:lpstr>
      <vt:lpstr>Matrix Inverse and Transpose</vt:lpstr>
      <vt:lpstr>    Example </vt:lpstr>
      <vt:lpstr>Representing Linear Algebra</vt:lpstr>
      <vt:lpstr>Solving a Matrix Equation</vt:lpstr>
      <vt:lpstr>    Example Solving a Matrix Equation</vt:lpstr>
      <vt:lpstr>Solving With MATLAB</vt:lpstr>
      <vt:lpstr>Matrix-Vector Multiplication</vt:lpstr>
      <vt:lpstr>Superposition Property</vt:lpstr>
      <vt:lpstr>Linear Transformation</vt:lpstr>
      <vt:lpstr>Example</vt:lpstr>
      <vt:lpstr>Example</vt:lpstr>
      <vt:lpstr>Example</vt:lpstr>
      <vt:lpstr>Example</vt:lpstr>
      <vt:lpstr>Example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JCA3</dc:creator>
  <cp:lastModifiedBy>Windows User</cp:lastModifiedBy>
  <cp:revision>221</cp:revision>
  <dcterms:created xsi:type="dcterms:W3CDTF">2004-05-21T21:05:05Z</dcterms:created>
  <dcterms:modified xsi:type="dcterms:W3CDTF">2013-09-30T17:18:13Z</dcterms:modified>
</cp:coreProperties>
</file>