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78" r:id="rId3"/>
    <p:sldId id="294" r:id="rId4"/>
    <p:sldId id="297" r:id="rId5"/>
    <p:sldId id="289" r:id="rId6"/>
    <p:sldId id="298" r:id="rId7"/>
    <p:sldId id="279" r:id="rId8"/>
    <p:sldId id="300" r:id="rId9"/>
    <p:sldId id="301" r:id="rId10"/>
    <p:sldId id="302" r:id="rId11"/>
    <p:sldId id="295"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26" autoAdjust="0"/>
    <p:restoredTop sz="94676" autoAdjust="0"/>
  </p:normalViewPr>
  <p:slideViewPr>
    <p:cSldViewPr>
      <p:cViewPr varScale="1">
        <p:scale>
          <a:sx n="70" d="100"/>
          <a:sy n="70" d="100"/>
        </p:scale>
        <p:origin x="7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E74D8-0E2E-4A32-B93D-0FF7E90C1F2A}" type="datetimeFigureOut">
              <a:rPr lang="en-US" smtClean="0"/>
              <a:pPr/>
              <a:t>2/22/2016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0C273-807E-4E80-BE6A-B7046436F762}" type="slidenum">
              <a:rPr lang="en-US" smtClean="0"/>
              <a:pPr/>
              <a:t>‹#›</a:t>
            </a:fld>
            <a:endParaRPr lang="en-US"/>
          </a:p>
        </p:txBody>
      </p:sp>
    </p:spTree>
    <p:extLst>
      <p:ext uri="{BB962C8B-B14F-4D97-AF65-F5344CB8AC3E}">
        <p14:creationId xmlns:p14="http://schemas.microsoft.com/office/powerpoint/2010/main" val="1584874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66525-174D-4DC0-A39E-1C718142F0E0}" type="slidenum">
              <a:rPr lang="en-US"/>
              <a:pPr/>
              <a:t>1</a:t>
            </a:fld>
            <a:endParaRPr lang="en-US"/>
          </a:p>
        </p:txBody>
      </p:sp>
      <p:sp>
        <p:nvSpPr>
          <p:cNvPr id="1490946" name="Rectangle 2"/>
          <p:cNvSpPr>
            <a:spLocks noGrp="1" noRot="1" noChangeAspect="1" noChangeArrowheads="1" noTextEdit="1"/>
          </p:cNvSpPr>
          <p:nvPr>
            <p:ph type="sldImg"/>
          </p:nvPr>
        </p:nvSpPr>
        <p:spPr>
          <a:ln/>
        </p:spPr>
      </p:sp>
      <p:sp>
        <p:nvSpPr>
          <p:cNvPr id="1490947" name="Rectangle 3"/>
          <p:cNvSpPr>
            <a:spLocks noGrp="1" noChangeArrowheads="1"/>
          </p:cNvSpPr>
          <p:nvPr>
            <p:ph type="body" idx="1"/>
          </p:nvPr>
        </p:nvSpPr>
        <p:spPr/>
        <p:txBody>
          <a:bodyPr/>
          <a:lstStyle/>
          <a:p>
            <a:pPr marL="228600" indent="-228600"/>
            <a:endParaRPr lang="en-US"/>
          </a:p>
        </p:txBody>
      </p:sp>
    </p:spTree>
    <p:extLst>
      <p:ext uri="{BB962C8B-B14F-4D97-AF65-F5344CB8AC3E}">
        <p14:creationId xmlns:p14="http://schemas.microsoft.com/office/powerpoint/2010/main" val="3473242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90DA7D1-DD1B-4083-9D80-97ED816B9251}" type="datetimeFigureOut">
              <a:rPr lang="en-US" smtClean="0"/>
              <a:pPr/>
              <a:t>2/22/2016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365760" marR="0" indent="-256032" algn="l" defTabSz="914400" rtl="0" eaLnBrk="1" fontAlgn="auto" latinLnBrk="0" hangingPunct="1">
              <a:lnSpc>
                <a:spcPct val="100000"/>
              </a:lnSpc>
              <a:spcBef>
                <a:spcPts val="300"/>
              </a:spcBef>
              <a:spcAft>
                <a:spcPts val="0"/>
              </a:spcAft>
              <a:buClr>
                <a:srgbClr val="A04DA3"/>
              </a:buClr>
              <a:buSzTx/>
              <a:buFont typeface="Georgia"/>
              <a:buChar char="•"/>
              <a:tabLst/>
              <a:defRPr/>
            </a:lvl1pPr>
            <a:lvl5pPr marL="1389888" marR="0" indent="-182880" algn="l" defTabSz="914400" rtl="0" eaLnBrk="1" fontAlgn="auto" latinLnBrk="0" hangingPunct="1">
              <a:lnSpc>
                <a:spcPct val="100000"/>
              </a:lnSpc>
              <a:spcBef>
                <a:spcPts val="300"/>
              </a:spcBef>
              <a:spcAft>
                <a:spcPts val="0"/>
              </a:spcAft>
              <a:buClr>
                <a:schemeClr val="accent3"/>
              </a:buClr>
              <a:buSzTx/>
              <a:buFont typeface="Georgia"/>
              <a:buChar char="▫"/>
              <a:tabL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lvl="4" eaLnBrk="1" latinLnBrk="0" hangingPunct="1"/>
            <a:endParaRPr kumimoji="0" lang="en-US" dirty="0"/>
          </a:p>
        </p:txBody>
      </p:sp>
      <p:sp>
        <p:nvSpPr>
          <p:cNvPr id="4" name="Date Placeholder 3"/>
          <p:cNvSpPr>
            <a:spLocks noGrp="1"/>
          </p:cNvSpPr>
          <p:nvPr>
            <p:ph type="dt" sz="half" idx="10"/>
          </p:nvPr>
        </p:nvSpPr>
        <p:spPr/>
        <p:txBody>
          <a:bodyPr/>
          <a:lstStyle/>
          <a:p>
            <a:fld id="{790DA7D1-DD1B-4083-9D80-97ED816B9251}"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0DA7D1-DD1B-4083-9D80-97ED816B9251}" type="datetimeFigureOut">
              <a:rPr lang="en-US" smtClean="0"/>
              <a:pPr/>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90DA7D1-DD1B-4083-9D80-97ED816B9251}" type="datetimeFigureOut">
              <a:rPr lang="en-US" smtClean="0"/>
              <a:pPr/>
              <a:t>2/22/2016</a:t>
            </a:fld>
            <a:endParaRPr lang="en-US"/>
          </a:p>
        </p:txBody>
      </p:sp>
      <p:sp>
        <p:nvSpPr>
          <p:cNvPr id="27" name="Slide Number Placeholder 26"/>
          <p:cNvSpPr>
            <a:spLocks noGrp="1"/>
          </p:cNvSpPr>
          <p:nvPr>
            <p:ph type="sldNum" sz="quarter" idx="11"/>
          </p:nvPr>
        </p:nvSpPr>
        <p:spPr/>
        <p:txBody>
          <a:bodyPr rtlCol="0"/>
          <a:lstStyle/>
          <a:p>
            <a:fld id="{9B8CE85F-7BC8-45AC-97E6-8D4DCDBD0D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90DA7D1-DD1B-4083-9D80-97ED816B9251}" type="datetimeFigureOut">
              <a:rPr lang="en-US" smtClean="0"/>
              <a:pPr/>
              <a:t>2/22/2016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B8CE85F-7BC8-45AC-97E6-8D4DCDBD0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A7D1-DD1B-4083-9D80-97ED816B9251}" type="datetimeFigureOut">
              <a:rPr lang="en-US" smtClean="0"/>
              <a:pPr/>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0DA7D1-DD1B-4083-9D80-97ED816B9251}" type="datetimeFigureOut">
              <a:rPr lang="en-US" smtClean="0"/>
              <a:pPr/>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0DA7D1-DD1B-4083-9D80-97ED816B9251}" type="datetimeFigureOut">
              <a:rPr lang="en-US" smtClean="0"/>
              <a:pPr/>
              <a:t>2/22/2016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B8CE85F-7BC8-45AC-97E6-8D4DCDBD0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Text Box 2"/>
          <p:cNvSpPr txBox="1">
            <a:spLocks noChangeArrowheads="1"/>
          </p:cNvSpPr>
          <p:nvPr/>
        </p:nvSpPr>
        <p:spPr bwMode="auto">
          <a:xfrm>
            <a:off x="228600" y="2133600"/>
            <a:ext cx="1600200" cy="304800"/>
          </a:xfrm>
          <a:prstGeom prst="rect">
            <a:avLst/>
          </a:prstGeom>
          <a:noFill/>
          <a:ln w="9525">
            <a:noFill/>
            <a:miter lim="800000"/>
            <a:headEnd/>
            <a:tailEnd/>
          </a:ln>
          <a:effectLst/>
        </p:spPr>
        <p:txBody>
          <a:bodyPr>
            <a:spAutoFit/>
          </a:bodyPr>
          <a:lstStyle/>
          <a:p>
            <a:pPr algn="l">
              <a:spcBef>
                <a:spcPct val="50000"/>
              </a:spcBef>
            </a:pPr>
            <a:endParaRPr lang="en-US" sz="1400">
              <a:effectLst>
                <a:outerShdw blurRad="38100" dist="38100" dir="2700000" algn="tl">
                  <a:srgbClr val="C0C0C0"/>
                </a:outerShdw>
              </a:effectLst>
              <a:latin typeface="Times New Roman" pitchFamily="18" charset="0"/>
            </a:endParaRPr>
          </a:p>
        </p:txBody>
      </p:sp>
      <p:sp>
        <p:nvSpPr>
          <p:cNvPr id="1489923" name="Rectangle 3"/>
          <p:cNvSpPr>
            <a:spLocks noGrp="1" noChangeArrowheads="1"/>
          </p:cNvSpPr>
          <p:nvPr>
            <p:ph type="ctrTitle"/>
          </p:nvPr>
        </p:nvSpPr>
        <p:spPr>
          <a:xfrm>
            <a:off x="2743200" y="2209800"/>
            <a:ext cx="6172200" cy="1371600"/>
          </a:xfrm>
        </p:spPr>
        <p:txBody>
          <a:bodyPr>
            <a:normAutofit fontScale="90000"/>
          </a:bodyPr>
          <a:lstStyle/>
          <a:p>
            <a:r>
              <a:rPr lang="en-US" sz="2400" dirty="0" smtClean="0">
                <a:effectLst/>
              </a:rPr>
              <a:t> </a:t>
            </a:r>
            <a:br>
              <a:rPr lang="en-US" sz="2400" dirty="0" smtClean="0">
                <a:effectLst/>
              </a:rPr>
            </a:br>
            <a:r>
              <a:rPr lang="en-US" sz="2400" dirty="0" smtClean="0">
                <a:effectLst/>
              </a:rPr>
              <a:t>Lecture 6:</a:t>
            </a:r>
            <a:br>
              <a:rPr lang="en-US" sz="2400" dirty="0" smtClean="0">
                <a:effectLst/>
              </a:rPr>
            </a:br>
            <a:r>
              <a:rPr lang="en-US" sz="2400" dirty="0" smtClean="0">
                <a:effectLst/>
              </a:rPr>
              <a:t>Aliasing</a:t>
            </a:r>
            <a:br>
              <a:rPr lang="en-US" sz="2400" dirty="0" smtClean="0">
                <a:effectLst/>
              </a:rPr>
            </a:br>
            <a:r>
              <a:rPr lang="en-US" sz="2400" dirty="0" smtClean="0"/>
              <a:t>Sections 1.6</a:t>
            </a:r>
            <a:r>
              <a:rPr lang="en-US" sz="2400" dirty="0">
                <a:effectLst/>
              </a:rPr>
              <a:t/>
            </a:r>
            <a:br>
              <a:rPr lang="en-US" sz="2400" dirty="0">
                <a:effectLst/>
              </a:rPr>
            </a:br>
            <a:endParaRPr lang="en-US" sz="2400" dirty="0">
              <a:effectLst/>
            </a:endParaRPr>
          </a:p>
        </p:txBody>
      </p:sp>
      <p:sp>
        <p:nvSpPr>
          <p:cNvPr id="1489926" name="Rectangle 6"/>
          <p:cNvSpPr>
            <a:spLocks noChangeArrowheads="1"/>
          </p:cNvSpPr>
          <p:nvPr/>
        </p:nvSpPr>
        <p:spPr bwMode="auto">
          <a:xfrm>
            <a:off x="2743200" y="1066800"/>
            <a:ext cx="6324600" cy="609600"/>
          </a:xfrm>
          <a:prstGeom prst="rect">
            <a:avLst/>
          </a:prstGeom>
          <a:no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Avoiding Aliasing</a:t>
            </a:r>
            <a:endParaRPr lang="en-US" dirty="0"/>
          </a:p>
        </p:txBody>
      </p:sp>
      <p:sp>
        <p:nvSpPr>
          <p:cNvPr id="3" name="Content Placeholder 2"/>
          <p:cNvSpPr>
            <a:spLocks noGrp="1"/>
          </p:cNvSpPr>
          <p:nvPr>
            <p:ph idx="1"/>
          </p:nvPr>
        </p:nvSpPr>
        <p:spPr>
          <a:xfrm>
            <a:off x="381000" y="1219200"/>
            <a:ext cx="8229600" cy="3124200"/>
          </a:xfrm>
        </p:spPr>
        <p:txBody>
          <a:bodyPr>
            <a:normAutofit/>
          </a:bodyPr>
          <a:lstStyle/>
          <a:p>
            <a:r>
              <a:rPr lang="en-US" sz="2000" dirty="0" smtClean="0"/>
              <a:t>We’re affected by aliasing </a:t>
            </a:r>
            <a:r>
              <a:rPr lang="en-US" sz="2000" dirty="0" smtClean="0"/>
              <a:t>when trying to reconstruct the origina</a:t>
            </a:r>
            <a:r>
              <a:rPr lang="en-US" sz="2000" dirty="0" smtClean="0"/>
              <a:t>l signals from samples</a:t>
            </a:r>
          </a:p>
          <a:p>
            <a:r>
              <a:rPr lang="en-US" sz="2000" dirty="0" smtClean="0"/>
              <a:t>The minimum possible frequency is most commonly assumed</a:t>
            </a:r>
          </a:p>
          <a:p>
            <a:r>
              <a:rPr lang="en-US" sz="2000" dirty="0" smtClean="0"/>
              <a:t>As a result, it is important that the true frequency F is the minimum frequency</a:t>
            </a:r>
            <a:endParaRPr lang="en-US" sz="2000" dirty="0" smtClean="0"/>
          </a:p>
          <a:p>
            <a:r>
              <a:rPr lang="en-US" sz="2000" dirty="0" smtClean="0"/>
              <a:t>When </a:t>
            </a:r>
            <a:r>
              <a:rPr lang="en-US" sz="2000" dirty="0" smtClean="0"/>
              <a:t>sampling a signal x(t) containing many diﬀerent frequencies in the range [0,f</a:t>
            </a:r>
            <a:r>
              <a:rPr lang="en-US" sz="2000" baseline="-25000" dirty="0" smtClean="0"/>
              <a:t>B</a:t>
            </a:r>
            <a:r>
              <a:rPr lang="en-US" sz="2000" dirty="0" smtClean="0"/>
              <a:t>] Hz (B here stands for bandwidth), aliasing can be avoided if the sampling rate is greater than 2f</a:t>
            </a:r>
            <a:r>
              <a:rPr lang="en-US" sz="2000" baseline="-25000" dirty="0" smtClean="0"/>
              <a:t>B</a:t>
            </a:r>
            <a:r>
              <a:rPr lang="en-US" sz="2000" dirty="0" smtClean="0"/>
              <a:t>. </a:t>
            </a:r>
            <a:r>
              <a:rPr lang="en-US" sz="2000" dirty="0" smtClean="0"/>
              <a:t>This satisfies the condition and is known as the </a:t>
            </a:r>
            <a:r>
              <a:rPr lang="en-US" sz="2000" dirty="0" err="1" smtClean="0"/>
              <a:t>Nyquist</a:t>
            </a:r>
            <a:r>
              <a:rPr lang="en-US" sz="2000" dirty="0" smtClean="0"/>
              <a:t> frequency</a:t>
            </a:r>
            <a:endParaRPr lang="en-US" sz="2000" dirty="0" smtClean="0"/>
          </a:p>
          <a:p>
            <a:endParaRPr lang="en-US" sz="2400" dirty="0" smtClean="0"/>
          </a:p>
          <a:p>
            <a:endParaRPr lang="en-US" sz="2400" dirty="0" smtClean="0"/>
          </a:p>
          <a:p>
            <a:pPr marL="109728" indent="0">
              <a:buNone/>
            </a:pPr>
            <a:endParaRPr lang="en-US" sz="2400" dirty="0" smtClean="0"/>
          </a:p>
          <a:p>
            <a:endParaRPr lang="en-US" sz="2400" dirty="0" smtClean="0"/>
          </a:p>
          <a:p>
            <a:endParaRPr lang="en-US" sz="2400" dirty="0" smtClean="0"/>
          </a:p>
          <a:p>
            <a:endParaRPr lang="en-US" sz="2200" dirty="0"/>
          </a:p>
        </p:txBody>
      </p:sp>
      <p:pic>
        <p:nvPicPr>
          <p:cNvPr id="1032" name="Picture 8" descr="https://svi.nl/wikiimg/Aliasing-plo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267200"/>
            <a:ext cx="4476750" cy="2449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93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Avoiding Aliasing</a:t>
            </a:r>
            <a:endParaRPr lang="en-US" dirty="0"/>
          </a:p>
        </p:txBody>
      </p:sp>
      <p:sp>
        <p:nvSpPr>
          <p:cNvPr id="3" name="Content Placeholder 2"/>
          <p:cNvSpPr>
            <a:spLocks noGrp="1"/>
          </p:cNvSpPr>
          <p:nvPr>
            <p:ph idx="1"/>
          </p:nvPr>
        </p:nvSpPr>
        <p:spPr>
          <a:xfrm>
            <a:off x="381000" y="1219200"/>
            <a:ext cx="8229600" cy="5105400"/>
          </a:xfrm>
        </p:spPr>
        <p:txBody>
          <a:bodyPr>
            <a:normAutofit/>
          </a:bodyPr>
          <a:lstStyle/>
          <a:p>
            <a:r>
              <a:rPr lang="en-US" sz="2000" dirty="0" smtClean="0"/>
              <a:t>One </a:t>
            </a:r>
            <a:r>
              <a:rPr lang="en-US" sz="2000" dirty="0" smtClean="0"/>
              <a:t>way of showing this is by plotting all aliases of frequencies in the given range [0,f</a:t>
            </a:r>
            <a:r>
              <a:rPr lang="en-US" sz="2000" baseline="-25000" dirty="0" smtClean="0"/>
              <a:t>B</a:t>
            </a:r>
            <a:r>
              <a:rPr lang="en-US" sz="2000" dirty="0" smtClean="0"/>
              <a:t>], using the equations derived earlier: </a:t>
            </a:r>
          </a:p>
          <a:p>
            <a:endParaRPr lang="en-US" sz="2000" dirty="0" smtClean="0"/>
          </a:p>
          <a:p>
            <a:pPr algn="ctr">
              <a:buNone/>
            </a:pPr>
            <a:r>
              <a:rPr lang="en-US" sz="2000" dirty="0" smtClean="0"/>
              <a:t>f</a:t>
            </a:r>
            <a:r>
              <a:rPr lang="en-US" sz="2000" dirty="0" smtClean="0">
                <a:sym typeface="Symbol"/>
              </a:rPr>
              <a:t> </a:t>
            </a:r>
            <a:r>
              <a:rPr lang="en-US" sz="2000" baseline="30000" dirty="0" smtClean="0"/>
              <a:t> </a:t>
            </a:r>
            <a:r>
              <a:rPr lang="en-US" sz="2000" dirty="0" smtClean="0"/>
              <a:t>= f + </a:t>
            </a:r>
            <a:r>
              <a:rPr lang="en-US" sz="2000" dirty="0" err="1" smtClean="0"/>
              <a:t>kf</a:t>
            </a:r>
            <a:r>
              <a:rPr lang="en-US" sz="2000" baseline="-25000" dirty="0" err="1" smtClean="0"/>
              <a:t>s</a:t>
            </a:r>
            <a:r>
              <a:rPr lang="en-US" sz="2000" dirty="0" smtClean="0"/>
              <a:t> (top axis) </a:t>
            </a:r>
          </a:p>
          <a:p>
            <a:pPr>
              <a:buNone/>
            </a:pPr>
            <a:r>
              <a:rPr lang="en-US" sz="2000" dirty="0" smtClean="0"/>
              <a:t>	and</a:t>
            </a:r>
          </a:p>
          <a:p>
            <a:pPr algn="ctr">
              <a:buNone/>
            </a:pPr>
            <a:r>
              <a:rPr lang="en-US" sz="2000" dirty="0" smtClean="0"/>
              <a:t> f </a:t>
            </a:r>
            <a:r>
              <a:rPr lang="en-US" sz="2000" dirty="0" smtClean="0">
                <a:sym typeface="Symbol"/>
              </a:rPr>
              <a:t> </a:t>
            </a:r>
            <a:r>
              <a:rPr lang="en-US" sz="2000" dirty="0" smtClean="0"/>
              <a:t>= −f + </a:t>
            </a:r>
            <a:r>
              <a:rPr lang="en-US" sz="2000" dirty="0" err="1" smtClean="0"/>
              <a:t>kf</a:t>
            </a:r>
            <a:r>
              <a:rPr lang="en-US" sz="2000" baseline="-25000" dirty="0" err="1" smtClean="0"/>
              <a:t>s</a:t>
            </a:r>
            <a:r>
              <a:rPr lang="en-US" sz="2000" dirty="0" smtClean="0"/>
              <a:t> (bottom axis) </a:t>
            </a:r>
          </a:p>
          <a:p>
            <a:r>
              <a:rPr lang="en-US" sz="2000" dirty="0" smtClean="0"/>
              <a:t>Each value of k corresponds to a translate of [0,f</a:t>
            </a:r>
            <a:r>
              <a:rPr lang="en-US" sz="2000" baseline="-25000" dirty="0" smtClean="0"/>
              <a:t>B</a:t>
            </a:r>
            <a:r>
              <a:rPr lang="en-US" sz="2000" dirty="0" smtClean="0"/>
              <a:t>] on the frequency axis. Aliasing is avoided when no two bands overlap (except at multiples of </a:t>
            </a:r>
            <a:r>
              <a:rPr lang="en-US" sz="2000" dirty="0" err="1" smtClean="0"/>
              <a:t>f</a:t>
            </a:r>
            <a:r>
              <a:rPr lang="en-US" sz="2000" baseline="-25000" dirty="0" err="1" smtClean="0"/>
              <a:t>s</a:t>
            </a:r>
            <a:r>
              <a:rPr lang="en-US" sz="2000" dirty="0" smtClean="0"/>
              <a:t>). This is ensured if </a:t>
            </a:r>
            <a:r>
              <a:rPr lang="en-US" sz="2000" dirty="0" err="1" smtClean="0"/>
              <a:t>f</a:t>
            </a:r>
            <a:r>
              <a:rPr lang="en-US" sz="2000" baseline="-25000" dirty="0" err="1" smtClean="0"/>
              <a:t>s</a:t>
            </a:r>
            <a:r>
              <a:rPr lang="en-US" sz="2000" dirty="0" smtClean="0"/>
              <a:t> &gt; 2f</a:t>
            </a:r>
            <a:r>
              <a:rPr lang="en-US" sz="2000" baseline="-25000" dirty="0" smtClean="0"/>
              <a:t>B</a:t>
            </a:r>
            <a:r>
              <a:rPr lang="en-US" sz="2000" dirty="0" smtClean="0"/>
              <a:t>. </a:t>
            </a:r>
          </a:p>
          <a:p>
            <a:endParaRPr lang="en-US" sz="20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Avoiding Aliasing</a:t>
            </a:r>
            <a:endParaRPr lang="en-US" dirty="0"/>
          </a:p>
        </p:txBody>
      </p:sp>
      <p:pic>
        <p:nvPicPr>
          <p:cNvPr id="58370" name="Picture 2"/>
          <p:cNvPicPr>
            <a:picLocks noChangeAspect="1" noChangeArrowheads="1"/>
          </p:cNvPicPr>
          <p:nvPr/>
        </p:nvPicPr>
        <p:blipFill>
          <a:blip r:embed="rId2" cstate="print"/>
          <a:srcRect/>
          <a:stretch>
            <a:fillRect/>
          </a:stretch>
        </p:blipFill>
        <p:spPr bwMode="auto">
          <a:xfrm>
            <a:off x="1447800" y="2514600"/>
            <a:ext cx="6719599" cy="192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US" dirty="0" smtClean="0"/>
              <a:t>Key Points</a:t>
            </a:r>
            <a:endParaRPr lang="en-US" dirty="0"/>
          </a:p>
        </p:txBody>
      </p:sp>
      <p:sp>
        <p:nvSpPr>
          <p:cNvPr id="3" name="Content Placeholder 2"/>
          <p:cNvSpPr>
            <a:spLocks noGrp="1"/>
          </p:cNvSpPr>
          <p:nvPr>
            <p:ph idx="1"/>
          </p:nvPr>
        </p:nvSpPr>
        <p:spPr>
          <a:xfrm>
            <a:off x="381000" y="1295400"/>
            <a:ext cx="8763000" cy="5279136"/>
          </a:xfrm>
        </p:spPr>
        <p:txBody>
          <a:bodyPr>
            <a:normAutofit/>
          </a:bodyPr>
          <a:lstStyle/>
          <a:p>
            <a:r>
              <a:rPr lang="en-US" sz="1800" dirty="0" smtClean="0"/>
              <a:t>Two continuous-time sinusoids having </a:t>
            </a:r>
            <a:r>
              <a:rPr lang="en-US" sz="1800" dirty="0" err="1" smtClean="0"/>
              <a:t>diﬀerent</a:t>
            </a:r>
            <a:r>
              <a:rPr lang="en-US" sz="1800" dirty="0" smtClean="0"/>
              <a:t> frequencies f and f (Hz) may, when sampled at the same sampling rate </a:t>
            </a:r>
            <a:r>
              <a:rPr lang="en-US" sz="1800" dirty="0" err="1" smtClean="0"/>
              <a:t>f</a:t>
            </a:r>
            <a:r>
              <a:rPr lang="en-US" sz="1800" baseline="-25000" dirty="0" err="1" smtClean="0"/>
              <a:t>s</a:t>
            </a:r>
            <a:r>
              <a:rPr lang="en-US" sz="1800" dirty="0" smtClean="0"/>
              <a:t>, produce sample sequences having </a:t>
            </a:r>
            <a:r>
              <a:rPr lang="en-US" sz="1800" dirty="0" err="1" smtClean="0"/>
              <a:t>eﬀectively</a:t>
            </a:r>
            <a:r>
              <a:rPr lang="en-US" sz="1800" dirty="0" smtClean="0"/>
              <a:t> the same frequency. This phenomenon is known as aliasing, and occurs when </a:t>
            </a:r>
          </a:p>
          <a:p>
            <a:pPr algn="ctr">
              <a:buNone/>
            </a:pPr>
            <a:r>
              <a:rPr lang="en-US" sz="1800" dirty="0" smtClean="0"/>
              <a:t>f ± f</a:t>
            </a:r>
            <a:r>
              <a:rPr lang="en-US" sz="1800" dirty="0" smtClean="0">
                <a:sym typeface="Symbol"/>
              </a:rPr>
              <a:t></a:t>
            </a:r>
            <a:r>
              <a:rPr lang="en-US" sz="1800" dirty="0" smtClean="0"/>
              <a:t> = </a:t>
            </a:r>
            <a:r>
              <a:rPr lang="en-US" sz="1800" dirty="0" err="1" smtClean="0"/>
              <a:t>kf</a:t>
            </a:r>
            <a:r>
              <a:rPr lang="en-US" sz="1800" baseline="-25000" dirty="0" err="1" smtClean="0"/>
              <a:t>s</a:t>
            </a:r>
            <a:r>
              <a:rPr lang="en-US" sz="1800" dirty="0" smtClean="0"/>
              <a:t> </a:t>
            </a:r>
          </a:p>
          <a:p>
            <a:pPr>
              <a:buNone/>
            </a:pPr>
            <a:r>
              <a:rPr lang="en-US" sz="1800" dirty="0" smtClean="0"/>
              <a:t>	for some integer k. </a:t>
            </a:r>
          </a:p>
          <a:p>
            <a:pPr>
              <a:buNone/>
            </a:pPr>
            <a:endParaRPr lang="en-US" sz="1800" dirty="0" smtClean="0"/>
          </a:p>
          <a:p>
            <a:r>
              <a:rPr lang="en-US" sz="1800" dirty="0" smtClean="0"/>
              <a:t>If a continuous-time signal consisting of additive sinusoidal components is sampled uniformly, reconstruction of that signal from its samples is impossible if aliasing has occurred between any two components at </a:t>
            </a:r>
            <a:r>
              <a:rPr lang="en-US" sz="1800" dirty="0" err="1" smtClean="0"/>
              <a:t>diﬀerent</a:t>
            </a:r>
            <a:r>
              <a:rPr lang="en-US" sz="1800" dirty="0" smtClean="0"/>
              <a:t> frequencies.</a:t>
            </a:r>
          </a:p>
          <a:p>
            <a:r>
              <a:rPr lang="en-US" sz="1800" dirty="0" smtClean="0"/>
              <a:t> </a:t>
            </a:r>
          </a:p>
          <a:p>
            <a:r>
              <a:rPr lang="en-US" sz="1800" dirty="0" smtClean="0"/>
              <a:t>If the sinusoidal components of a continuous-time signal span the frequency range 0 to </a:t>
            </a:r>
            <a:r>
              <a:rPr lang="en-US" sz="1800" dirty="0" err="1" smtClean="0"/>
              <a:t>f</a:t>
            </a:r>
            <a:r>
              <a:rPr lang="en-US" sz="1800" baseline="-25000" dirty="0" err="1" smtClean="0"/>
              <a:t>B</a:t>
            </a:r>
            <a:r>
              <a:rPr lang="en-US" sz="1800" dirty="0" smtClean="0"/>
              <a:t> (Hz), aliasing is avoided if and only if the sampling rate </a:t>
            </a:r>
            <a:r>
              <a:rPr lang="en-US" sz="1800" dirty="0" err="1" smtClean="0"/>
              <a:t>f</a:t>
            </a:r>
            <a:r>
              <a:rPr lang="en-US" sz="1800" baseline="-25000" dirty="0" err="1" smtClean="0"/>
              <a:t>s</a:t>
            </a:r>
            <a:r>
              <a:rPr lang="en-US" sz="1800" dirty="0" smtClean="0"/>
              <a:t> exceeds 2f</a:t>
            </a:r>
            <a:r>
              <a:rPr lang="en-US" sz="1800" baseline="-25000" dirty="0" smtClean="0"/>
              <a:t>B</a:t>
            </a:r>
            <a:r>
              <a:rPr lang="en-US" sz="1800" dirty="0" smtClean="0"/>
              <a:t>, a </a:t>
            </a:r>
            <a:r>
              <a:rPr lang="en-US" sz="1800" dirty="0" err="1" smtClean="0"/>
              <a:t>ﬁgure</a:t>
            </a:r>
            <a:r>
              <a:rPr lang="en-US" sz="1800" dirty="0" smtClean="0"/>
              <a:t> known as the </a:t>
            </a:r>
            <a:r>
              <a:rPr lang="en-US" sz="1800" dirty="0" err="1" smtClean="0"/>
              <a:t>Nyquist</a:t>
            </a:r>
            <a:r>
              <a:rPr lang="en-US" sz="1800" dirty="0" smtClean="0"/>
              <a:t> rate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Review</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r>
              <a:rPr lang="en-US" sz="2400" dirty="0" smtClean="0"/>
              <a:t>We saw that a continuous-time sinusoid of frequency f =1/T (Hz) can be sampled at two </a:t>
            </a:r>
            <a:r>
              <a:rPr lang="en-US" sz="2400" dirty="0" err="1" smtClean="0"/>
              <a:t>diﬀerent</a:t>
            </a:r>
            <a:r>
              <a:rPr lang="en-US" sz="2400" dirty="0" smtClean="0"/>
              <a:t> rates </a:t>
            </a:r>
            <a:r>
              <a:rPr lang="en-US" sz="2400" dirty="0" err="1" smtClean="0"/>
              <a:t>f</a:t>
            </a:r>
            <a:r>
              <a:rPr lang="en-US" sz="2400" baseline="-25000" dirty="0" err="1" smtClean="0"/>
              <a:t>s</a:t>
            </a:r>
            <a:r>
              <a:rPr lang="en-US" sz="2400" dirty="0" smtClean="0"/>
              <a:t> =1/T</a:t>
            </a:r>
            <a:r>
              <a:rPr lang="en-US" sz="2400" baseline="-25000" dirty="0" smtClean="0"/>
              <a:t>s</a:t>
            </a:r>
            <a:r>
              <a:rPr lang="en-US" sz="2400" dirty="0" smtClean="0"/>
              <a:t> and f</a:t>
            </a:r>
            <a:r>
              <a:rPr lang="en-US" sz="2400" dirty="0" smtClean="0">
                <a:sym typeface="Symbol"/>
              </a:rPr>
              <a:t></a:t>
            </a:r>
            <a:r>
              <a:rPr lang="en-US" sz="2400" baseline="30000" dirty="0" smtClean="0"/>
              <a:t> </a:t>
            </a:r>
            <a:r>
              <a:rPr lang="en-US" sz="2400" dirty="0" smtClean="0"/>
              <a:t>=1/T</a:t>
            </a:r>
            <a:r>
              <a:rPr lang="en-US" sz="2400" dirty="0" smtClean="0">
                <a:sym typeface="Symbol"/>
              </a:rPr>
              <a:t></a:t>
            </a:r>
            <a:r>
              <a:rPr lang="en-US" sz="2400" baseline="-25000" dirty="0" smtClean="0">
                <a:sym typeface="Symbol"/>
              </a:rPr>
              <a:t>s</a:t>
            </a:r>
            <a:r>
              <a:rPr lang="en-US" sz="2400" dirty="0" smtClean="0"/>
              <a:t>  to produce sample sequences having the same </a:t>
            </a:r>
            <a:r>
              <a:rPr lang="en-US" sz="2400" dirty="0" err="1" smtClean="0"/>
              <a:t>eﬀective</a:t>
            </a:r>
            <a:r>
              <a:rPr lang="en-US" sz="2400" dirty="0" smtClean="0"/>
              <a:t> frequency.</a:t>
            </a:r>
          </a:p>
          <a:p>
            <a:endParaRPr lang="en-US" sz="2400" dirty="0" smtClean="0"/>
          </a:p>
          <a:p>
            <a:r>
              <a:rPr lang="en-US" sz="2400" dirty="0" smtClean="0"/>
              <a:t>This happens whenever </a:t>
            </a:r>
          </a:p>
          <a:p>
            <a:pPr algn="ctr">
              <a:buNone/>
            </a:pPr>
            <a:r>
              <a:rPr lang="en-US" sz="2400" dirty="0" smtClean="0"/>
              <a:t>T</a:t>
            </a:r>
            <a:r>
              <a:rPr lang="en-US" sz="2400" baseline="-25000" dirty="0" smtClean="0"/>
              <a:t>s</a:t>
            </a:r>
            <a:r>
              <a:rPr lang="en-US" sz="2400" dirty="0" smtClean="0"/>
              <a:t> ± T</a:t>
            </a:r>
            <a:r>
              <a:rPr lang="en-US" sz="2400" dirty="0" smtClean="0">
                <a:sym typeface="Symbol"/>
              </a:rPr>
              <a:t></a:t>
            </a:r>
            <a:r>
              <a:rPr lang="en-US" sz="2400" baseline="-25000" dirty="0" smtClean="0">
                <a:sym typeface="Symbol"/>
              </a:rPr>
              <a:t>s</a:t>
            </a:r>
            <a:r>
              <a:rPr lang="en-US" sz="2400" dirty="0" smtClean="0"/>
              <a:t>  = </a:t>
            </a:r>
            <a:r>
              <a:rPr lang="en-US" sz="2400" dirty="0" err="1" smtClean="0"/>
              <a:t>kT</a:t>
            </a:r>
            <a:r>
              <a:rPr lang="en-US" sz="2400" dirty="0" smtClean="0"/>
              <a:t> </a:t>
            </a:r>
          </a:p>
          <a:p>
            <a:pPr>
              <a:buNone/>
            </a:pPr>
            <a:r>
              <a:rPr lang="en-US" sz="2400" dirty="0" smtClean="0"/>
              <a:t>	for some integer k. </a:t>
            </a:r>
          </a:p>
          <a:p>
            <a:endParaRPr lang="en-US" sz="2400" i="1" dirty="0" smtClean="0"/>
          </a:p>
          <a:p>
            <a:endParaRPr lang="en-US" sz="2400" i="1" dirty="0" smtClean="0"/>
          </a:p>
          <a:p>
            <a:endParaRPr lang="en-US" sz="2400" i="1"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Aliasing</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sz="2400" dirty="0" smtClean="0"/>
              <a:t>An analogous phenomenon occurs when two continuous-time sinusoids having diﬀerent frequencies f and f’</a:t>
            </a:r>
            <a:r>
              <a:rPr lang="en-US" sz="2400" baseline="30000" dirty="0" smtClean="0"/>
              <a:t> </a:t>
            </a:r>
            <a:r>
              <a:rPr lang="en-US" sz="2400" dirty="0" smtClean="0"/>
              <a:t>are sampled at the same rate </a:t>
            </a:r>
            <a:r>
              <a:rPr lang="en-US" sz="2400" dirty="0" err="1" smtClean="0"/>
              <a:t>f</a:t>
            </a:r>
            <a:r>
              <a:rPr lang="en-US" sz="2400" baseline="-25000" dirty="0" err="1" smtClean="0"/>
              <a:t>s</a:t>
            </a:r>
            <a:r>
              <a:rPr lang="en-US" sz="2400" dirty="0" smtClean="0"/>
              <a:t>: </a:t>
            </a:r>
          </a:p>
          <a:p>
            <a:pPr lvl="1"/>
            <a:r>
              <a:rPr lang="en-US" sz="2200" dirty="0" smtClean="0"/>
              <a:t>depending on the value of </a:t>
            </a:r>
            <a:r>
              <a:rPr lang="en-US" sz="2200" dirty="0" err="1" smtClean="0"/>
              <a:t>f</a:t>
            </a:r>
            <a:r>
              <a:rPr lang="en-US" sz="2200" baseline="-25000" dirty="0" err="1" smtClean="0"/>
              <a:t>s</a:t>
            </a:r>
            <a:r>
              <a:rPr lang="en-US" sz="2200" dirty="0" smtClean="0"/>
              <a:t>, the two sample sequences may have the same </a:t>
            </a:r>
            <a:r>
              <a:rPr lang="en-US" sz="2200" dirty="0" err="1" smtClean="0"/>
              <a:t>eﬀective</a:t>
            </a:r>
            <a:r>
              <a:rPr lang="en-US" sz="2200" dirty="0" smtClean="0"/>
              <a:t> frequency. </a:t>
            </a:r>
          </a:p>
          <a:p>
            <a:pPr lvl="1"/>
            <a:r>
              <a:rPr lang="en-US" sz="2200" dirty="0" smtClean="0"/>
              <a:t>When this happens, we say that f and f are aliases (of each other) with respect to the sampling rate </a:t>
            </a:r>
            <a:r>
              <a:rPr lang="en-US" sz="2200" dirty="0" err="1" smtClean="0"/>
              <a:t>f</a:t>
            </a:r>
            <a:r>
              <a:rPr lang="en-US" sz="2200" baseline="-25000" dirty="0" err="1" smtClean="0"/>
              <a:t>s</a:t>
            </a:r>
            <a:r>
              <a:rPr lang="en-US" sz="2200" dirty="0" smtClean="0"/>
              <a:t>. </a:t>
            </a:r>
          </a:p>
          <a:p>
            <a:pPr lvl="1"/>
            <a:r>
              <a:rPr lang="en-US" sz="2200" dirty="0" smtClean="0"/>
              <a:t>In mathematical terms, we know that </a:t>
            </a:r>
          </a:p>
          <a:p>
            <a:pPr lvl="1" algn="ctr">
              <a:buNone/>
            </a:pPr>
            <a:r>
              <a:rPr lang="en-US" sz="2100" dirty="0" smtClean="0"/>
              <a:t>ω =2π f/</a:t>
            </a:r>
            <a:r>
              <a:rPr lang="en-US" sz="2100" dirty="0" err="1" smtClean="0"/>
              <a:t>f</a:t>
            </a:r>
            <a:r>
              <a:rPr lang="en-US" sz="2100" baseline="-25000" dirty="0" err="1" smtClean="0"/>
              <a:t>s</a:t>
            </a:r>
            <a:r>
              <a:rPr lang="en-US" sz="2100" dirty="0" smtClean="0"/>
              <a:t> and ω</a:t>
            </a:r>
            <a:r>
              <a:rPr lang="en-US" sz="2100" dirty="0" smtClean="0">
                <a:sym typeface="Symbol"/>
              </a:rPr>
              <a:t></a:t>
            </a:r>
            <a:r>
              <a:rPr lang="en-US" sz="2100" dirty="0" smtClean="0"/>
              <a:t> =2π f</a:t>
            </a:r>
            <a:r>
              <a:rPr lang="en-US" sz="2100" dirty="0" smtClean="0">
                <a:sym typeface="Symbol"/>
              </a:rPr>
              <a:t> </a:t>
            </a:r>
            <a:r>
              <a:rPr lang="en-US" sz="2100" dirty="0" smtClean="0"/>
              <a:t> /</a:t>
            </a:r>
            <a:r>
              <a:rPr lang="en-US" sz="2100" dirty="0" err="1" smtClean="0"/>
              <a:t>f</a:t>
            </a:r>
            <a:r>
              <a:rPr lang="en-US" sz="2100" baseline="-25000" dirty="0" err="1" smtClean="0"/>
              <a:t>s</a:t>
            </a:r>
            <a:r>
              <a:rPr lang="en-US" sz="2100" dirty="0" smtClean="0"/>
              <a:t> </a:t>
            </a:r>
          </a:p>
          <a:p>
            <a:pPr lvl="1"/>
            <a:r>
              <a:rPr lang="en-US" sz="2200" dirty="0" smtClean="0"/>
              <a:t>can be used to represent the same discrete-time sinusoid provided </a:t>
            </a:r>
          </a:p>
          <a:p>
            <a:pPr lvl="1" algn="ctr">
              <a:buNone/>
            </a:pPr>
            <a:r>
              <a:rPr lang="el-GR" sz="2200" dirty="0" smtClean="0"/>
              <a:t>ω</a:t>
            </a:r>
            <a:r>
              <a:rPr lang="en-US" sz="2400" dirty="0" smtClean="0">
                <a:sym typeface="Symbol"/>
              </a:rPr>
              <a:t> </a:t>
            </a:r>
            <a:r>
              <a:rPr lang="el-GR" sz="2200" dirty="0" smtClean="0"/>
              <a:t> = ±ω +2</a:t>
            </a:r>
            <a:r>
              <a:rPr lang="en-US" sz="2200" dirty="0" smtClean="0"/>
              <a:t>k</a:t>
            </a:r>
            <a:r>
              <a:rPr lang="el-GR" sz="2200" dirty="0" smtClean="0"/>
              <a:t>π </a:t>
            </a:r>
          </a:p>
          <a:p>
            <a:pPr lvl="1">
              <a:buNone/>
            </a:pPr>
            <a:r>
              <a:rPr lang="en-US" sz="2200" dirty="0" smtClean="0"/>
              <a:t>	for some integer k. Thus f and f</a:t>
            </a:r>
            <a:r>
              <a:rPr lang="en-US" sz="2400" dirty="0" smtClean="0">
                <a:sym typeface="Symbol"/>
              </a:rPr>
              <a:t> </a:t>
            </a:r>
            <a:r>
              <a:rPr lang="en-US" sz="2200" dirty="0" smtClean="0"/>
              <a:t> are aliases with respect to </a:t>
            </a:r>
            <a:r>
              <a:rPr lang="en-US" sz="2200" dirty="0" err="1" smtClean="0"/>
              <a:t>f</a:t>
            </a:r>
            <a:r>
              <a:rPr lang="en-US" sz="2200" baseline="-25000" dirty="0" err="1" smtClean="0"/>
              <a:t>s</a:t>
            </a:r>
            <a:r>
              <a:rPr lang="en-US" sz="2200" dirty="0" smtClean="0"/>
              <a:t> provided </a:t>
            </a:r>
          </a:p>
          <a:p>
            <a:pPr lvl="1" algn="ctr">
              <a:buNone/>
            </a:pPr>
            <a:r>
              <a:rPr lang="en-US" sz="2200" dirty="0" smtClean="0"/>
              <a:t>f</a:t>
            </a:r>
            <a:r>
              <a:rPr lang="en-US" sz="2400" i="1" dirty="0"/>
              <a:t>’</a:t>
            </a:r>
            <a:r>
              <a:rPr lang="en-US" sz="2200" dirty="0" smtClean="0"/>
              <a:t>/</a:t>
            </a:r>
            <a:r>
              <a:rPr lang="en-US" sz="2200" dirty="0" err="1" smtClean="0"/>
              <a:t>f</a:t>
            </a:r>
            <a:r>
              <a:rPr lang="en-US" sz="2200" baseline="-25000" dirty="0" err="1" smtClean="0"/>
              <a:t>s</a:t>
            </a:r>
            <a:r>
              <a:rPr lang="en-US" sz="2200" dirty="0" smtClean="0"/>
              <a:t> =  </a:t>
            </a:r>
            <a:r>
              <a:rPr lang="en-US" sz="2200" dirty="0"/>
              <a:t>± f </a:t>
            </a:r>
            <a:r>
              <a:rPr lang="en-US" sz="2200" dirty="0" smtClean="0"/>
              <a:t>/</a:t>
            </a:r>
            <a:r>
              <a:rPr lang="en-US" sz="2200" dirty="0" err="1" smtClean="0"/>
              <a:t>f</a:t>
            </a:r>
            <a:r>
              <a:rPr lang="en-US" sz="2200" baseline="-25000" dirty="0" err="1" smtClean="0"/>
              <a:t>s</a:t>
            </a:r>
            <a:r>
              <a:rPr lang="en-US" sz="2200" dirty="0" smtClean="0"/>
              <a:t>+ k</a:t>
            </a:r>
          </a:p>
          <a:p>
            <a:pPr lvl="1" algn="ctr">
              <a:buNone/>
            </a:pPr>
            <a:r>
              <a:rPr lang="en-US" sz="2200" dirty="0" smtClean="0"/>
              <a:t>Or  f ± f</a:t>
            </a:r>
            <a:r>
              <a:rPr lang="en-US" sz="2400" dirty="0" smtClean="0">
                <a:sym typeface="Symbol"/>
              </a:rPr>
              <a:t></a:t>
            </a:r>
            <a:r>
              <a:rPr lang="en-US" sz="2400" dirty="0" smtClean="0"/>
              <a:t> </a:t>
            </a:r>
            <a:r>
              <a:rPr lang="en-US" sz="2200" dirty="0" smtClean="0"/>
              <a:t>= </a:t>
            </a:r>
            <a:r>
              <a:rPr lang="en-US" sz="2200" dirty="0" err="1" smtClean="0"/>
              <a:t>kf</a:t>
            </a:r>
            <a:r>
              <a:rPr lang="en-US" sz="2200" baseline="-25000" dirty="0" err="1" smtClean="0"/>
              <a:t>s</a:t>
            </a:r>
            <a:r>
              <a:rPr lang="en-US" sz="2200" dirty="0" smtClean="0"/>
              <a:t>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Example</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r>
              <a:rPr lang="en-US" sz="2400" dirty="0" smtClean="0"/>
              <a:t>Let f = 150 Hz and </a:t>
            </a:r>
            <a:r>
              <a:rPr lang="en-US" sz="2400" dirty="0" err="1" smtClean="0"/>
              <a:t>f</a:t>
            </a:r>
            <a:r>
              <a:rPr lang="en-US" sz="2400" baseline="-25000" dirty="0" err="1" smtClean="0"/>
              <a:t>s</a:t>
            </a:r>
            <a:r>
              <a:rPr lang="en-US" sz="2400" dirty="0" smtClean="0"/>
              <a:t> = 400 samples/sec. Then the aliases of f are given (in Hz) by </a:t>
            </a:r>
          </a:p>
          <a:p>
            <a:pPr algn="ctr">
              <a:buNone/>
            </a:pPr>
            <a:r>
              <a:rPr lang="en-US" sz="2400" dirty="0" smtClean="0"/>
              <a:t>f</a:t>
            </a:r>
            <a:r>
              <a:rPr lang="en-US" sz="2400" baseline="30000" dirty="0" smtClean="0"/>
              <a:t> </a:t>
            </a:r>
            <a:r>
              <a:rPr lang="en-US" sz="2400" dirty="0" smtClean="0">
                <a:sym typeface="Symbol"/>
              </a:rPr>
              <a:t> </a:t>
            </a:r>
            <a:r>
              <a:rPr lang="en-US" sz="2400" dirty="0" smtClean="0"/>
              <a:t>= 150 + k(400) and f</a:t>
            </a:r>
            <a:r>
              <a:rPr lang="en-US" sz="2400" dirty="0" smtClean="0">
                <a:sym typeface="Symbol"/>
              </a:rPr>
              <a:t> </a:t>
            </a:r>
            <a:r>
              <a:rPr lang="en-US" sz="2400" dirty="0" smtClean="0"/>
              <a:t> = −150 + k(400) </a:t>
            </a:r>
          </a:p>
          <a:p>
            <a:r>
              <a:rPr lang="en-US" sz="2400" dirty="0" smtClean="0"/>
              <a:t>If we reduce </a:t>
            </a:r>
            <a:r>
              <a:rPr lang="en-US" sz="2400" dirty="0" err="1" smtClean="0"/>
              <a:t>f</a:t>
            </a:r>
            <a:r>
              <a:rPr lang="en-US" sz="2400" baseline="-25000" dirty="0" err="1" smtClean="0"/>
              <a:t>s</a:t>
            </a:r>
            <a:r>
              <a:rPr lang="en-US" sz="2400" dirty="0" smtClean="0"/>
              <a:t> to 280 samples/sec, then the aliases of f are given by </a:t>
            </a:r>
          </a:p>
          <a:p>
            <a:pPr algn="ctr">
              <a:buNone/>
            </a:pPr>
            <a:r>
              <a:rPr lang="en-US" sz="2400" dirty="0" smtClean="0"/>
              <a:t>f </a:t>
            </a:r>
            <a:r>
              <a:rPr lang="en-US" sz="2400" dirty="0" smtClean="0">
                <a:sym typeface="Symbol"/>
              </a:rPr>
              <a:t> </a:t>
            </a:r>
            <a:r>
              <a:rPr lang="en-US" sz="2400" dirty="0" smtClean="0"/>
              <a:t>= 150 + k(280) and f</a:t>
            </a:r>
            <a:r>
              <a:rPr lang="en-US" sz="2400" dirty="0" smtClean="0">
                <a:sym typeface="Symbol"/>
              </a:rPr>
              <a:t> </a:t>
            </a:r>
            <a:r>
              <a:rPr lang="en-US" sz="2400" dirty="0" smtClean="0"/>
              <a:t> = −150 + k(280) </a:t>
            </a:r>
          </a:p>
          <a:p>
            <a:r>
              <a:rPr lang="en-US" sz="2400" dirty="0" smtClean="0"/>
              <a:t>Your task: </a:t>
            </a:r>
          </a:p>
          <a:p>
            <a:pPr>
              <a:buNone/>
            </a:pPr>
            <a:r>
              <a:rPr lang="en-US" sz="2400" dirty="0" smtClean="0"/>
              <a:t>	In each case (</a:t>
            </a:r>
            <a:r>
              <a:rPr lang="en-US" sz="2400" dirty="0" err="1" smtClean="0"/>
              <a:t>f</a:t>
            </a:r>
            <a:r>
              <a:rPr lang="en-US" sz="2400" baseline="-25000" dirty="0" err="1" smtClean="0"/>
              <a:t>s</a:t>
            </a:r>
            <a:r>
              <a:rPr lang="en-US" sz="2400" dirty="0" smtClean="0"/>
              <a:t> = 400 and </a:t>
            </a:r>
            <a:r>
              <a:rPr lang="en-US" sz="2400" dirty="0" err="1" smtClean="0"/>
              <a:t>f</a:t>
            </a:r>
            <a:r>
              <a:rPr lang="en-US" sz="2400" baseline="-25000" dirty="0" err="1" smtClean="0"/>
              <a:t>s</a:t>
            </a:r>
            <a:r>
              <a:rPr lang="en-US" sz="2400" dirty="0" smtClean="0"/>
              <a:t> = 280), determine all the aliases in the range 0 to 2,000 Hz. </a:t>
            </a:r>
          </a:p>
          <a:p>
            <a:endParaRPr lang="en-US" sz="2400" i="1" dirty="0" smtClean="0"/>
          </a:p>
          <a:p>
            <a:endParaRPr lang="en-US" sz="2400" i="1"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762000"/>
          </a:xfrm>
        </p:spPr>
        <p:txBody>
          <a:bodyPr/>
          <a:lstStyle/>
          <a:p>
            <a:r>
              <a:rPr lang="en-US" dirty="0" smtClean="0"/>
              <a:t>Example</a:t>
            </a:r>
            <a:endParaRPr lang="en-US" dirty="0"/>
          </a:p>
        </p:txBody>
      </p:sp>
      <p:sp>
        <p:nvSpPr>
          <p:cNvPr id="3" name="Content Placeholder 2"/>
          <p:cNvSpPr>
            <a:spLocks noGrp="1"/>
          </p:cNvSpPr>
          <p:nvPr>
            <p:ph idx="1"/>
          </p:nvPr>
        </p:nvSpPr>
        <p:spPr>
          <a:xfrm>
            <a:off x="457200" y="1371600"/>
            <a:ext cx="8229600" cy="5257800"/>
          </a:xfrm>
        </p:spPr>
        <p:txBody>
          <a:bodyPr>
            <a:normAutofit fontScale="92500"/>
          </a:bodyPr>
          <a:lstStyle/>
          <a:p>
            <a:r>
              <a:rPr lang="en-US" sz="2400" dirty="0" smtClean="0"/>
              <a:t>Suppose that x(t) is a sinusoid whose frequency is between 600 and 800 Hz. It is sampled at a rate </a:t>
            </a:r>
            <a:r>
              <a:rPr lang="en-US" sz="2400" dirty="0" err="1" smtClean="0"/>
              <a:t>fs</a:t>
            </a:r>
            <a:r>
              <a:rPr lang="en-US" sz="2400" dirty="0" smtClean="0"/>
              <a:t> = 400 samples/sec to produce </a:t>
            </a:r>
          </a:p>
          <a:p>
            <a:pPr algn="ctr">
              <a:buNone/>
            </a:pPr>
            <a:r>
              <a:rPr lang="en-US" sz="2400" dirty="0" smtClean="0"/>
              <a:t>x[n]=4.2 </a:t>
            </a:r>
            <a:r>
              <a:rPr lang="en-US" sz="2400" dirty="0" err="1" smtClean="0"/>
              <a:t>cos</a:t>
            </a:r>
            <a:r>
              <a:rPr lang="en-US" sz="2400" dirty="0" smtClean="0"/>
              <a:t>(0.75</a:t>
            </a:r>
            <a:r>
              <a:rPr lang="el-GR" sz="2400" dirty="0" smtClean="0"/>
              <a:t>π</a:t>
            </a:r>
            <a:r>
              <a:rPr lang="en-US" sz="2400" dirty="0" smtClean="0"/>
              <a:t>n − 0.3) </a:t>
            </a:r>
          </a:p>
          <a:p>
            <a:r>
              <a:rPr lang="en-US" sz="2400" dirty="0" smtClean="0"/>
              <a:t>This information </a:t>
            </a:r>
            <a:r>
              <a:rPr lang="en-US" sz="2400" dirty="0" err="1" smtClean="0"/>
              <a:t>suﬃces</a:t>
            </a:r>
            <a:r>
              <a:rPr lang="en-US" sz="2400" dirty="0" smtClean="0"/>
              <a:t> to determine x(t), i.e., reconstruct the signal from its samples. First, we note that </a:t>
            </a:r>
          </a:p>
          <a:p>
            <a:pPr algn="ctr">
              <a:buNone/>
            </a:pPr>
            <a:r>
              <a:rPr lang="el-GR" sz="2400" dirty="0" smtClean="0"/>
              <a:t>2π</a:t>
            </a:r>
            <a:r>
              <a:rPr lang="en-US" sz="2400" dirty="0" smtClean="0"/>
              <a:t>f/</a:t>
            </a:r>
            <a:r>
              <a:rPr lang="en-US" sz="2400" dirty="0" err="1" smtClean="0"/>
              <a:t>fs</a:t>
            </a:r>
            <a:r>
              <a:rPr lang="en-US" sz="2400" dirty="0" smtClean="0"/>
              <a:t> </a:t>
            </a:r>
            <a:r>
              <a:rPr lang="el-GR" sz="2400" dirty="0" smtClean="0"/>
              <a:t>=</a:t>
            </a:r>
            <a:r>
              <a:rPr lang="en-US" sz="2400" dirty="0" smtClean="0"/>
              <a:t> </a:t>
            </a:r>
            <a:r>
              <a:rPr lang="el-GR" sz="2400" dirty="0" smtClean="0"/>
              <a:t>0.75π ⇒ </a:t>
            </a:r>
            <a:r>
              <a:rPr lang="en-US" sz="2400" dirty="0" smtClean="0"/>
              <a:t>f = (0.375)(400) = 150 Hz </a:t>
            </a:r>
          </a:p>
          <a:p>
            <a:pPr>
              <a:buNone/>
            </a:pPr>
            <a:endParaRPr lang="en-US" sz="2400" dirty="0" smtClean="0"/>
          </a:p>
          <a:p>
            <a:pPr>
              <a:buNone/>
            </a:pPr>
            <a:r>
              <a:rPr lang="en-US" sz="2400" dirty="0" smtClean="0"/>
              <a:t>	which is outside the given frequency range. From the previous example, the only alias of f in the range [600, 800] Hz is f</a:t>
            </a:r>
            <a:r>
              <a:rPr lang="en-US" sz="2400" dirty="0" smtClean="0">
                <a:sym typeface="Symbol"/>
              </a:rPr>
              <a:t> </a:t>
            </a:r>
            <a:r>
              <a:rPr lang="en-US" sz="2400" baseline="30000" dirty="0" smtClean="0"/>
              <a:t> </a:t>
            </a:r>
            <a:r>
              <a:rPr lang="en-US" sz="2400" dirty="0" smtClean="0"/>
              <a:t>= 650 Hz. This is the correct frequency for x(t), and </a:t>
            </a:r>
          </a:p>
          <a:p>
            <a:pPr algn="ctr">
              <a:buNone/>
            </a:pPr>
            <a:r>
              <a:rPr lang="en-US" sz="2400" dirty="0" smtClean="0"/>
              <a:t>x(t)=4.2 </a:t>
            </a:r>
            <a:r>
              <a:rPr lang="en-US" sz="2400" dirty="0" err="1" smtClean="0"/>
              <a:t>cos</a:t>
            </a:r>
            <a:r>
              <a:rPr lang="en-US" sz="2400" dirty="0" smtClean="0"/>
              <a:t>(1300</a:t>
            </a:r>
            <a:r>
              <a:rPr lang="el-GR" sz="2400" dirty="0" smtClean="0"/>
              <a:t>π</a:t>
            </a:r>
            <a:r>
              <a:rPr lang="en-US" sz="2400" dirty="0" smtClean="0"/>
              <a:t>t +0.3) </a:t>
            </a:r>
          </a:p>
          <a:p>
            <a:r>
              <a:rPr lang="en-US" sz="2400" dirty="0" smtClean="0"/>
              <a:t>Question: Why was the initial phase inverted (between x(t) and x[n])? </a:t>
            </a:r>
          </a:p>
          <a:p>
            <a:endParaRPr lang="en-US" sz="2400" i="1"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Autofit/>
          </a:bodyPr>
          <a:lstStyle/>
          <a:p>
            <a:r>
              <a:rPr lang="en-US" sz="2400" dirty="0" smtClean="0"/>
              <a:t>Analog-to-Digital Conversion</a:t>
            </a:r>
            <a:endParaRPr lang="en-US" sz="2400" dirty="0"/>
          </a:p>
        </p:txBody>
      </p:sp>
      <p:sp>
        <p:nvSpPr>
          <p:cNvPr id="3" name="Content Placeholder 2"/>
          <p:cNvSpPr>
            <a:spLocks noGrp="1"/>
          </p:cNvSpPr>
          <p:nvPr>
            <p:ph idx="1"/>
          </p:nvPr>
        </p:nvSpPr>
        <p:spPr>
          <a:xfrm>
            <a:off x="457200" y="1447800"/>
            <a:ext cx="8229600" cy="5181600"/>
          </a:xfrm>
        </p:spPr>
        <p:txBody>
          <a:bodyPr>
            <a:normAutofit/>
          </a:bodyPr>
          <a:lstStyle/>
          <a:p>
            <a:r>
              <a:rPr lang="en-US" sz="2400" dirty="0" smtClean="0"/>
              <a:t>Analog-to-digital conversion involves sampling a signal x(t) at a rate </a:t>
            </a:r>
            <a:r>
              <a:rPr lang="en-US" sz="2400" dirty="0" err="1" smtClean="0"/>
              <a:t>fs</a:t>
            </a:r>
            <a:r>
              <a:rPr lang="en-US" sz="2400" dirty="0" smtClean="0"/>
              <a:t> and storing the samples in digital form (i.e., using </a:t>
            </a:r>
            <a:r>
              <a:rPr lang="en-US" sz="2400" dirty="0" err="1" smtClean="0"/>
              <a:t>ﬁnite</a:t>
            </a:r>
            <a:r>
              <a:rPr lang="en-US" sz="2400" dirty="0" smtClean="0"/>
              <a:t> precision). Digital-to-analog conversion is the reverse process of reconstructing x(t) from its samples. If x(t) is a sum of many sinusoidal components, then faithful reconstruction is impossible if aliasing has taken place, i.e., if two or more components of x(t) have frequencies which are aliases of each other with respect of </a:t>
            </a:r>
            <a:r>
              <a:rPr lang="en-US" sz="2400" dirty="0" err="1" smtClean="0"/>
              <a:t>fs</a:t>
            </a:r>
            <a:r>
              <a:rPr lang="en-US" sz="2400" dirty="0" smtClean="0"/>
              <a:t>. </a:t>
            </a:r>
          </a:p>
          <a:p>
            <a:endParaRPr lang="en-US" sz="2400" i="1"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Aliasing</a:t>
            </a:r>
            <a:endParaRPr lang="en-US" dirty="0"/>
          </a:p>
        </p:txBody>
      </p:sp>
      <p:sp>
        <p:nvSpPr>
          <p:cNvPr id="3" name="Content Placeholder 2"/>
          <p:cNvSpPr>
            <a:spLocks noGrp="1"/>
          </p:cNvSpPr>
          <p:nvPr>
            <p:ph idx="1"/>
          </p:nvPr>
        </p:nvSpPr>
        <p:spPr>
          <a:xfrm>
            <a:off x="457200" y="1447800"/>
            <a:ext cx="8229600" cy="5126736"/>
          </a:xfrm>
        </p:spPr>
        <p:txBody>
          <a:bodyPr>
            <a:normAutofit lnSpcReduction="10000"/>
          </a:bodyPr>
          <a:lstStyle/>
          <a:p>
            <a:r>
              <a:rPr lang="en-US" sz="1700" i="1" dirty="0" smtClean="0"/>
              <a:t>Most continuous signals can be expressed as a sum of two or more sinusoids of different frequencies</a:t>
            </a:r>
          </a:p>
          <a:p>
            <a:endParaRPr lang="en-US" sz="1700" i="1" dirty="0" smtClean="0"/>
          </a:p>
          <a:p>
            <a:r>
              <a:rPr lang="en-US" sz="1700" i="1" dirty="0" smtClean="0"/>
              <a:t>Aliasing is mostly used in reference to such signals</a:t>
            </a:r>
          </a:p>
          <a:p>
            <a:endParaRPr lang="en-US" sz="1700" i="1" dirty="0" smtClean="0"/>
          </a:p>
          <a:p>
            <a:r>
              <a:rPr lang="en-US" sz="1700" dirty="0" smtClean="0"/>
              <a:t>Aliasing: When </a:t>
            </a:r>
            <a:r>
              <a:rPr lang="en-US" sz="1700" dirty="0"/>
              <a:t>two (or more) sinusoidal components of </a:t>
            </a:r>
            <a:r>
              <a:rPr lang="en-US" sz="1700" dirty="0" smtClean="0"/>
              <a:t>a continuous time signal </a:t>
            </a:r>
            <a:r>
              <a:rPr lang="en-US" sz="1700" i="1" dirty="0" smtClean="0"/>
              <a:t>x</a:t>
            </a:r>
            <a:r>
              <a:rPr lang="en-US" sz="1700" dirty="0" smtClean="0"/>
              <a:t>(</a:t>
            </a:r>
            <a:r>
              <a:rPr lang="en-US" sz="1700" i="1" dirty="0" smtClean="0"/>
              <a:t>t</a:t>
            </a:r>
            <a:r>
              <a:rPr lang="en-US" sz="1700" dirty="0"/>
              <a:t>) are aliases of </a:t>
            </a:r>
            <a:r>
              <a:rPr lang="en-US" sz="1700" dirty="0" smtClean="0"/>
              <a:t>each other in terms of the </a:t>
            </a:r>
            <a:r>
              <a:rPr lang="en-US" sz="1700" dirty="0"/>
              <a:t>sampling rate</a:t>
            </a:r>
            <a:r>
              <a:rPr lang="en-US" sz="1700" dirty="0" smtClean="0"/>
              <a:t>.</a:t>
            </a:r>
          </a:p>
          <a:p>
            <a:endParaRPr lang="en-US" sz="1700" dirty="0"/>
          </a:p>
          <a:p>
            <a:r>
              <a:rPr lang="en-US" sz="1700" dirty="0"/>
              <a:t>For example, </a:t>
            </a:r>
            <a:endParaRPr lang="en-US" sz="1700" dirty="0" smtClean="0"/>
          </a:p>
          <a:p>
            <a:pPr marL="109728" indent="0">
              <a:buNone/>
            </a:pPr>
            <a:r>
              <a:rPr lang="en-US" sz="1700" i="1" dirty="0"/>
              <a:t>	</a:t>
            </a:r>
            <a:r>
              <a:rPr lang="en-US" sz="1700" i="1" dirty="0" smtClean="0"/>
              <a:t>x</a:t>
            </a:r>
            <a:r>
              <a:rPr lang="en-US" sz="1700" dirty="0" smtClean="0"/>
              <a:t>(</a:t>
            </a:r>
            <a:r>
              <a:rPr lang="en-US" sz="1700" i="1" dirty="0" smtClean="0"/>
              <a:t>t</a:t>
            </a:r>
            <a:r>
              <a:rPr lang="en-US" sz="1700" dirty="0"/>
              <a:t>) = </a:t>
            </a:r>
            <a:r>
              <a:rPr lang="en-US" sz="1700" dirty="0" err="1" smtClean="0"/>
              <a:t>cos</a:t>
            </a:r>
            <a:r>
              <a:rPr lang="el-GR" sz="1700" dirty="0" smtClean="0"/>
              <a:t>Ω</a:t>
            </a:r>
            <a:r>
              <a:rPr lang="en-US" sz="1700" dirty="0" smtClean="0"/>
              <a:t>­</a:t>
            </a:r>
            <a:r>
              <a:rPr lang="en-US" sz="1700" i="1" dirty="0" smtClean="0"/>
              <a:t>t </a:t>
            </a:r>
            <a:r>
              <a:rPr lang="en-US" sz="1700" dirty="0"/>
              <a:t>+ 4 </a:t>
            </a:r>
            <a:r>
              <a:rPr lang="en-US" sz="1700" dirty="0" err="1" smtClean="0"/>
              <a:t>cos­</a:t>
            </a:r>
            <a:r>
              <a:rPr lang="el-GR" sz="1700" i="1" dirty="0" smtClean="0"/>
              <a:t>Ω</a:t>
            </a:r>
            <a:r>
              <a:rPr lang="en-US" sz="1700" i="1" dirty="0" smtClean="0"/>
              <a:t>’t</a:t>
            </a:r>
            <a:endParaRPr lang="en-US" sz="1700" i="1" dirty="0"/>
          </a:p>
          <a:p>
            <a:pPr marL="109728" indent="0">
              <a:buNone/>
            </a:pPr>
            <a:r>
              <a:rPr lang="en-US" sz="1700" i="1" dirty="0" smtClean="0"/>
              <a:t>where </a:t>
            </a:r>
            <a:r>
              <a:rPr lang="el-GR" sz="1700" dirty="0" smtClean="0"/>
              <a:t>Ω</a:t>
            </a:r>
            <a:r>
              <a:rPr lang="en-US" sz="1700" dirty="0" smtClean="0"/>
              <a:t> and </a:t>
            </a:r>
            <a:r>
              <a:rPr lang="el-GR" sz="1700" dirty="0" smtClean="0"/>
              <a:t>Ω</a:t>
            </a:r>
            <a:r>
              <a:rPr lang="en-US" sz="1700" dirty="0" smtClean="0"/>
              <a:t>’</a:t>
            </a:r>
            <a:r>
              <a:rPr lang="en-US" sz="1700" i="1" dirty="0" smtClean="0"/>
              <a:t> </a:t>
            </a:r>
            <a:r>
              <a:rPr lang="en-US" sz="1700" dirty="0"/>
              <a:t>are aliases with respect to the sampling rate </a:t>
            </a:r>
            <a:r>
              <a:rPr lang="en-US" sz="1700" i="1" dirty="0" err="1"/>
              <a:t>f</a:t>
            </a:r>
            <a:r>
              <a:rPr lang="en-US" sz="1700" i="1" baseline="-25000" dirty="0" err="1"/>
              <a:t>s</a:t>
            </a:r>
            <a:r>
              <a:rPr lang="en-US" sz="1700" dirty="0"/>
              <a:t>. The </a:t>
            </a:r>
            <a:r>
              <a:rPr lang="en-US" sz="1700" dirty="0" smtClean="0"/>
              <a:t>resulting </a:t>
            </a:r>
            <a:r>
              <a:rPr lang="en-US" sz="1700" dirty="0"/>
              <a:t>sequence of samples can be expressed as</a:t>
            </a:r>
          </a:p>
          <a:p>
            <a:pPr marL="109728" indent="0">
              <a:buNone/>
            </a:pPr>
            <a:r>
              <a:rPr lang="pt-BR" sz="1700" i="1" dirty="0" smtClean="0"/>
              <a:t>		x</a:t>
            </a:r>
            <a:r>
              <a:rPr lang="pt-BR" sz="1700" dirty="0" smtClean="0"/>
              <a:t>[</a:t>
            </a:r>
            <a:r>
              <a:rPr lang="pt-BR" sz="1700" i="1" dirty="0" smtClean="0"/>
              <a:t>n</a:t>
            </a:r>
            <a:r>
              <a:rPr lang="pt-BR" sz="1700" dirty="0"/>
              <a:t>] = cos </a:t>
            </a:r>
            <a:r>
              <a:rPr lang="el-GR" sz="1700" i="1" dirty="0" smtClean="0"/>
              <a:t>ω</a:t>
            </a:r>
            <a:r>
              <a:rPr lang="pt-BR" sz="1700" i="1" dirty="0" smtClean="0"/>
              <a:t>n </a:t>
            </a:r>
            <a:r>
              <a:rPr lang="pt-BR" sz="1700" dirty="0"/>
              <a:t>+ 4 cos </a:t>
            </a:r>
            <a:r>
              <a:rPr lang="el-GR" sz="1700" i="1" dirty="0" smtClean="0"/>
              <a:t>ω</a:t>
            </a:r>
            <a:r>
              <a:rPr lang="en-US" sz="1700" i="1" dirty="0" smtClean="0"/>
              <a:t>’</a:t>
            </a:r>
            <a:r>
              <a:rPr lang="pt-BR" sz="1700" i="1" dirty="0" smtClean="0"/>
              <a:t>n</a:t>
            </a:r>
            <a:endParaRPr lang="pt-BR" sz="1700" i="1" dirty="0"/>
          </a:p>
          <a:p>
            <a:r>
              <a:rPr lang="en-US" sz="1700" dirty="0" smtClean="0"/>
              <a:t>Since </a:t>
            </a:r>
            <a:r>
              <a:rPr lang="el-GR" sz="1700" i="1" dirty="0"/>
              <a:t>ω </a:t>
            </a:r>
            <a:r>
              <a:rPr lang="en-US" sz="1700" dirty="0" smtClean="0"/>
              <a:t>and </a:t>
            </a:r>
            <a:r>
              <a:rPr lang="el-GR" sz="1700" i="1" dirty="0" smtClean="0"/>
              <a:t>ω</a:t>
            </a:r>
            <a:r>
              <a:rPr lang="en-US" sz="1700" i="1" dirty="0" smtClean="0"/>
              <a:t>’ </a:t>
            </a:r>
            <a:r>
              <a:rPr lang="en-US" sz="1700" dirty="0" smtClean="0"/>
              <a:t>are </a:t>
            </a:r>
            <a:r>
              <a:rPr lang="en-US" sz="1700" dirty="0"/>
              <a:t>equivalent frequencies (and no phase shifts are </a:t>
            </a:r>
            <a:r>
              <a:rPr lang="en-US" sz="1700" dirty="0" smtClean="0"/>
              <a:t>involved here</a:t>
            </a:r>
            <a:r>
              <a:rPr lang="en-US" sz="1700" dirty="0"/>
              <a:t>), we can also </a:t>
            </a:r>
            <a:r>
              <a:rPr lang="en-US" sz="1700" dirty="0" smtClean="0"/>
              <a:t>write </a:t>
            </a:r>
          </a:p>
          <a:p>
            <a:pPr marL="109728" indent="0">
              <a:buNone/>
            </a:pPr>
            <a:r>
              <a:rPr lang="en-US" sz="1700" i="1" dirty="0" smtClean="0"/>
              <a:t>x</a:t>
            </a:r>
            <a:r>
              <a:rPr lang="en-US" sz="1700" dirty="0" smtClean="0"/>
              <a:t>[</a:t>
            </a:r>
            <a:r>
              <a:rPr lang="en-US" sz="1700" i="1" dirty="0" smtClean="0"/>
              <a:t>n</a:t>
            </a:r>
            <a:r>
              <a:rPr lang="en-US" sz="1700" dirty="0"/>
              <a:t>] = 5 </a:t>
            </a:r>
            <a:r>
              <a:rPr lang="en-US" sz="1700" dirty="0" err="1" smtClean="0"/>
              <a:t>cos</a:t>
            </a:r>
            <a:r>
              <a:rPr lang="en-US" sz="1700" dirty="0" smtClean="0"/>
              <a:t>(</a:t>
            </a:r>
            <a:r>
              <a:rPr lang="en-US" sz="1700" i="1" dirty="0" err="1" smtClean="0"/>
              <a:t>wn</a:t>
            </a:r>
            <a:r>
              <a:rPr lang="en-US" sz="1700" i="1" dirty="0" smtClean="0"/>
              <a:t>), and if the amplitudes of the two signal components are unknown, they can never be reconstructed, since they may just as well have been:</a:t>
            </a:r>
          </a:p>
          <a:p>
            <a:pPr marL="109728" indent="0">
              <a:buNone/>
            </a:pPr>
            <a:r>
              <a:rPr lang="en-US" sz="1700" i="1" dirty="0"/>
              <a:t>x</a:t>
            </a:r>
            <a:r>
              <a:rPr lang="en-US" sz="1700" dirty="0"/>
              <a:t>(</a:t>
            </a:r>
            <a:r>
              <a:rPr lang="en-US" sz="1700" i="1" dirty="0"/>
              <a:t>t</a:t>
            </a:r>
            <a:r>
              <a:rPr lang="en-US" sz="1700" dirty="0"/>
              <a:t>) = 2</a:t>
            </a:r>
            <a:r>
              <a:rPr lang="en-US" sz="1700" dirty="0" smtClean="0"/>
              <a:t>cos</a:t>
            </a:r>
            <a:r>
              <a:rPr lang="el-GR" sz="1700" dirty="0"/>
              <a:t>Ω</a:t>
            </a:r>
            <a:r>
              <a:rPr lang="en-US" sz="1700" dirty="0"/>
              <a:t>­</a:t>
            </a:r>
            <a:r>
              <a:rPr lang="en-US" sz="1700" i="1" dirty="0"/>
              <a:t>t </a:t>
            </a:r>
            <a:r>
              <a:rPr lang="en-US" sz="1700" dirty="0"/>
              <a:t>+ 3</a:t>
            </a:r>
            <a:r>
              <a:rPr lang="en-US" sz="1700" dirty="0" smtClean="0"/>
              <a:t>cos­</a:t>
            </a:r>
            <a:r>
              <a:rPr lang="el-GR" sz="1700" i="1" dirty="0"/>
              <a:t>Ω</a:t>
            </a:r>
            <a:r>
              <a:rPr lang="en-US" sz="1700" i="1" dirty="0" smtClean="0"/>
              <a:t>’t or </a:t>
            </a:r>
            <a:r>
              <a:rPr lang="en-US" sz="1700" dirty="0" smtClean="0"/>
              <a:t>-3cos</a:t>
            </a:r>
            <a:r>
              <a:rPr lang="el-GR" sz="1700" dirty="0"/>
              <a:t>Ω</a:t>
            </a:r>
            <a:r>
              <a:rPr lang="en-US" sz="1700" dirty="0"/>
              <a:t>­</a:t>
            </a:r>
            <a:r>
              <a:rPr lang="en-US" sz="1700" i="1" dirty="0"/>
              <a:t>t </a:t>
            </a:r>
            <a:r>
              <a:rPr lang="en-US" sz="1700" dirty="0"/>
              <a:t>+ </a:t>
            </a:r>
            <a:r>
              <a:rPr lang="en-US" sz="1700" dirty="0" smtClean="0"/>
              <a:t>9cos­</a:t>
            </a:r>
            <a:r>
              <a:rPr lang="el-GR" sz="1700" i="1" dirty="0"/>
              <a:t>Ω</a:t>
            </a:r>
            <a:r>
              <a:rPr lang="en-US" sz="1700" i="1" dirty="0"/>
              <a:t>’t </a:t>
            </a:r>
            <a:r>
              <a:rPr lang="en-US" sz="1700" i="1" dirty="0" smtClean="0"/>
              <a:t>…..</a:t>
            </a:r>
            <a:endParaRPr lang="en-US" sz="1700" i="1" dirty="0"/>
          </a:p>
          <a:p>
            <a:pPr marL="109728" indent="0">
              <a:buNone/>
            </a:pPr>
            <a:endParaRPr lang="en-US" sz="1700" i="1" dirty="0" smtClean="0"/>
          </a:p>
          <a:p>
            <a:endParaRPr lang="en-US" i="1" dirty="0"/>
          </a:p>
          <a:p>
            <a:endParaRPr lang="en-US" dirty="0"/>
          </a:p>
        </p:txBody>
      </p:sp>
    </p:spTree>
    <p:extLst>
      <p:ext uri="{BB962C8B-B14F-4D97-AF65-F5344CB8AC3E}">
        <p14:creationId xmlns:p14="http://schemas.microsoft.com/office/powerpoint/2010/main" val="2860724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Aliasing</a:t>
            </a:r>
            <a:endParaRPr lang="en-US" dirty="0"/>
          </a:p>
        </p:txBody>
      </p:sp>
      <p:sp>
        <p:nvSpPr>
          <p:cNvPr id="3" name="Content Placeholder 2"/>
          <p:cNvSpPr>
            <a:spLocks noGrp="1"/>
          </p:cNvSpPr>
          <p:nvPr>
            <p:ph idx="1"/>
          </p:nvPr>
        </p:nvSpPr>
        <p:spPr>
          <a:xfrm>
            <a:off x="457200" y="1447800"/>
            <a:ext cx="8229600" cy="5126736"/>
          </a:xfrm>
        </p:spPr>
        <p:txBody>
          <a:bodyPr>
            <a:normAutofit lnSpcReduction="10000"/>
          </a:bodyPr>
          <a:lstStyle/>
          <a:p>
            <a:r>
              <a:rPr lang="en-US" sz="1700" i="1" dirty="0" smtClean="0"/>
              <a:t>Most continuous signals can be expressed as a sum of two or more sinusoids of different frequencies</a:t>
            </a:r>
          </a:p>
          <a:p>
            <a:endParaRPr lang="en-US" sz="1700" i="1" dirty="0" smtClean="0"/>
          </a:p>
          <a:p>
            <a:r>
              <a:rPr lang="en-US" sz="1700" i="1" dirty="0" smtClean="0"/>
              <a:t>Aliasing is mostly used in reference to such signals</a:t>
            </a:r>
          </a:p>
          <a:p>
            <a:endParaRPr lang="en-US" sz="1700" i="1" dirty="0" smtClean="0"/>
          </a:p>
          <a:p>
            <a:r>
              <a:rPr lang="en-US" sz="1700" dirty="0" smtClean="0"/>
              <a:t>Aliasing: When </a:t>
            </a:r>
            <a:r>
              <a:rPr lang="en-US" sz="1700" dirty="0"/>
              <a:t>two (or more) sinusoidal components of </a:t>
            </a:r>
            <a:r>
              <a:rPr lang="en-US" sz="1700" dirty="0" smtClean="0"/>
              <a:t>a continuous time signal </a:t>
            </a:r>
            <a:r>
              <a:rPr lang="en-US" sz="1700" i="1" dirty="0" smtClean="0"/>
              <a:t>x</a:t>
            </a:r>
            <a:r>
              <a:rPr lang="en-US" sz="1700" dirty="0" smtClean="0"/>
              <a:t>(</a:t>
            </a:r>
            <a:r>
              <a:rPr lang="en-US" sz="1700" i="1" dirty="0" smtClean="0"/>
              <a:t>t</a:t>
            </a:r>
            <a:r>
              <a:rPr lang="en-US" sz="1700" dirty="0"/>
              <a:t>) are aliases of </a:t>
            </a:r>
            <a:r>
              <a:rPr lang="en-US" sz="1700" dirty="0" smtClean="0"/>
              <a:t>each other in terms of the </a:t>
            </a:r>
            <a:r>
              <a:rPr lang="en-US" sz="1700" dirty="0"/>
              <a:t>sampling rate</a:t>
            </a:r>
            <a:r>
              <a:rPr lang="en-US" sz="1700" dirty="0" smtClean="0"/>
              <a:t>.</a:t>
            </a:r>
          </a:p>
          <a:p>
            <a:endParaRPr lang="en-US" sz="1700" dirty="0"/>
          </a:p>
          <a:p>
            <a:r>
              <a:rPr lang="en-US" sz="1700" dirty="0"/>
              <a:t>For example, </a:t>
            </a:r>
            <a:endParaRPr lang="en-US" sz="1700" dirty="0" smtClean="0"/>
          </a:p>
          <a:p>
            <a:pPr marL="109728" indent="0">
              <a:buNone/>
            </a:pPr>
            <a:r>
              <a:rPr lang="en-US" sz="1700" i="1" dirty="0"/>
              <a:t>	</a:t>
            </a:r>
            <a:r>
              <a:rPr lang="en-US" sz="1700" i="1" dirty="0" smtClean="0"/>
              <a:t>x</a:t>
            </a:r>
            <a:r>
              <a:rPr lang="en-US" sz="1700" dirty="0" smtClean="0"/>
              <a:t>(</a:t>
            </a:r>
            <a:r>
              <a:rPr lang="en-US" sz="1700" i="1" dirty="0" smtClean="0"/>
              <a:t>t</a:t>
            </a:r>
            <a:r>
              <a:rPr lang="en-US" sz="1700" dirty="0"/>
              <a:t>) = </a:t>
            </a:r>
            <a:r>
              <a:rPr lang="en-US" sz="1700" dirty="0" err="1" smtClean="0"/>
              <a:t>cos</a:t>
            </a:r>
            <a:r>
              <a:rPr lang="el-GR" sz="1700" dirty="0" smtClean="0"/>
              <a:t>Ω</a:t>
            </a:r>
            <a:r>
              <a:rPr lang="en-US" sz="1700" dirty="0" smtClean="0"/>
              <a:t>­</a:t>
            </a:r>
            <a:r>
              <a:rPr lang="en-US" sz="1700" i="1" dirty="0" smtClean="0"/>
              <a:t>t </a:t>
            </a:r>
            <a:r>
              <a:rPr lang="en-US" sz="1700" dirty="0"/>
              <a:t>+ 4 </a:t>
            </a:r>
            <a:r>
              <a:rPr lang="en-US" sz="1700" dirty="0" err="1" smtClean="0"/>
              <a:t>cos­</a:t>
            </a:r>
            <a:r>
              <a:rPr lang="el-GR" sz="1700" i="1" dirty="0" smtClean="0"/>
              <a:t>Ω</a:t>
            </a:r>
            <a:r>
              <a:rPr lang="en-US" sz="1700" i="1" dirty="0" smtClean="0"/>
              <a:t>’t</a:t>
            </a:r>
            <a:endParaRPr lang="en-US" sz="1700" i="1" dirty="0"/>
          </a:p>
          <a:p>
            <a:pPr marL="109728" indent="0">
              <a:buNone/>
            </a:pPr>
            <a:r>
              <a:rPr lang="en-US" sz="1700" i="1" dirty="0" smtClean="0"/>
              <a:t>where </a:t>
            </a:r>
            <a:r>
              <a:rPr lang="el-GR" sz="1700" dirty="0" smtClean="0"/>
              <a:t>Ω</a:t>
            </a:r>
            <a:r>
              <a:rPr lang="en-US" sz="1700" dirty="0" smtClean="0"/>
              <a:t> and </a:t>
            </a:r>
            <a:r>
              <a:rPr lang="el-GR" sz="1700" dirty="0" smtClean="0"/>
              <a:t>Ω</a:t>
            </a:r>
            <a:r>
              <a:rPr lang="en-US" sz="1700" dirty="0" smtClean="0"/>
              <a:t>’</a:t>
            </a:r>
            <a:r>
              <a:rPr lang="en-US" sz="1700" i="1" dirty="0" smtClean="0"/>
              <a:t> </a:t>
            </a:r>
            <a:r>
              <a:rPr lang="en-US" sz="1700" dirty="0"/>
              <a:t>are aliases with respect to the sampling rate </a:t>
            </a:r>
            <a:r>
              <a:rPr lang="en-US" sz="1700" i="1" dirty="0" err="1"/>
              <a:t>f</a:t>
            </a:r>
            <a:r>
              <a:rPr lang="en-US" sz="1700" i="1" baseline="-25000" dirty="0" err="1"/>
              <a:t>s</a:t>
            </a:r>
            <a:r>
              <a:rPr lang="en-US" sz="1700" dirty="0"/>
              <a:t>. The </a:t>
            </a:r>
            <a:r>
              <a:rPr lang="en-US" sz="1700" dirty="0" smtClean="0"/>
              <a:t>resulting </a:t>
            </a:r>
            <a:r>
              <a:rPr lang="en-US" sz="1700" dirty="0"/>
              <a:t>sequence of samples can be expressed as</a:t>
            </a:r>
          </a:p>
          <a:p>
            <a:pPr marL="109728" indent="0">
              <a:buNone/>
            </a:pPr>
            <a:r>
              <a:rPr lang="pt-BR" sz="1700" i="1" dirty="0" smtClean="0"/>
              <a:t>		x</a:t>
            </a:r>
            <a:r>
              <a:rPr lang="pt-BR" sz="1700" dirty="0" smtClean="0"/>
              <a:t>[</a:t>
            </a:r>
            <a:r>
              <a:rPr lang="pt-BR" sz="1700" i="1" dirty="0" smtClean="0"/>
              <a:t>n</a:t>
            </a:r>
            <a:r>
              <a:rPr lang="pt-BR" sz="1700" dirty="0"/>
              <a:t>] = cos </a:t>
            </a:r>
            <a:r>
              <a:rPr lang="el-GR" sz="1700" i="1" dirty="0" smtClean="0"/>
              <a:t>ω</a:t>
            </a:r>
            <a:r>
              <a:rPr lang="pt-BR" sz="1700" i="1" dirty="0" smtClean="0"/>
              <a:t>n </a:t>
            </a:r>
            <a:r>
              <a:rPr lang="pt-BR" sz="1700" dirty="0"/>
              <a:t>+ 4 cos </a:t>
            </a:r>
            <a:r>
              <a:rPr lang="el-GR" sz="1700" i="1" dirty="0" smtClean="0"/>
              <a:t>ω</a:t>
            </a:r>
            <a:r>
              <a:rPr lang="en-US" sz="1700" i="1" dirty="0" smtClean="0"/>
              <a:t>’</a:t>
            </a:r>
            <a:r>
              <a:rPr lang="pt-BR" sz="1700" i="1" dirty="0" smtClean="0"/>
              <a:t>n</a:t>
            </a:r>
            <a:endParaRPr lang="pt-BR" sz="1700" i="1" dirty="0"/>
          </a:p>
          <a:p>
            <a:r>
              <a:rPr lang="en-US" sz="1700" dirty="0" smtClean="0"/>
              <a:t>Since </a:t>
            </a:r>
            <a:r>
              <a:rPr lang="el-GR" sz="1700" i="1" dirty="0"/>
              <a:t>ω </a:t>
            </a:r>
            <a:r>
              <a:rPr lang="en-US" sz="1700" dirty="0" smtClean="0"/>
              <a:t>and </a:t>
            </a:r>
            <a:r>
              <a:rPr lang="el-GR" sz="1700" i="1" dirty="0" smtClean="0"/>
              <a:t>ω</a:t>
            </a:r>
            <a:r>
              <a:rPr lang="en-US" sz="1700" i="1" dirty="0" smtClean="0"/>
              <a:t>’ </a:t>
            </a:r>
            <a:r>
              <a:rPr lang="en-US" sz="1700" dirty="0" smtClean="0"/>
              <a:t>are </a:t>
            </a:r>
            <a:r>
              <a:rPr lang="en-US" sz="1700" dirty="0"/>
              <a:t>equivalent frequencies (and no phase shifts are </a:t>
            </a:r>
            <a:r>
              <a:rPr lang="en-US" sz="1700" dirty="0" smtClean="0"/>
              <a:t>involved here</a:t>
            </a:r>
            <a:r>
              <a:rPr lang="en-US" sz="1700" dirty="0"/>
              <a:t>), we can also </a:t>
            </a:r>
            <a:r>
              <a:rPr lang="en-US" sz="1700" dirty="0" smtClean="0"/>
              <a:t>write </a:t>
            </a:r>
          </a:p>
          <a:p>
            <a:pPr marL="109728" indent="0">
              <a:buNone/>
            </a:pPr>
            <a:r>
              <a:rPr lang="en-US" sz="1700" i="1" dirty="0" smtClean="0"/>
              <a:t>x</a:t>
            </a:r>
            <a:r>
              <a:rPr lang="en-US" sz="1700" dirty="0" smtClean="0"/>
              <a:t>[</a:t>
            </a:r>
            <a:r>
              <a:rPr lang="en-US" sz="1700" i="1" dirty="0" smtClean="0"/>
              <a:t>n</a:t>
            </a:r>
            <a:r>
              <a:rPr lang="en-US" sz="1700" dirty="0"/>
              <a:t>] = 5 </a:t>
            </a:r>
            <a:r>
              <a:rPr lang="en-US" sz="1700" dirty="0" err="1" smtClean="0"/>
              <a:t>cos</a:t>
            </a:r>
            <a:r>
              <a:rPr lang="en-US" sz="1700" dirty="0" smtClean="0"/>
              <a:t>(</a:t>
            </a:r>
            <a:r>
              <a:rPr lang="en-US" sz="1700" i="1" dirty="0" err="1" smtClean="0"/>
              <a:t>wn</a:t>
            </a:r>
            <a:r>
              <a:rPr lang="en-US" sz="1700" i="1" dirty="0" smtClean="0"/>
              <a:t>), and if the amplitudes of the two signal components are unknown, they can never be reconstructed, since they may just as well have been:</a:t>
            </a:r>
          </a:p>
          <a:p>
            <a:pPr marL="109728" indent="0">
              <a:buNone/>
            </a:pPr>
            <a:r>
              <a:rPr lang="en-US" sz="1700" i="1" dirty="0"/>
              <a:t>x</a:t>
            </a:r>
            <a:r>
              <a:rPr lang="en-US" sz="1700" dirty="0"/>
              <a:t>(</a:t>
            </a:r>
            <a:r>
              <a:rPr lang="en-US" sz="1700" i="1" dirty="0"/>
              <a:t>t</a:t>
            </a:r>
            <a:r>
              <a:rPr lang="en-US" sz="1700" dirty="0"/>
              <a:t>) = 2</a:t>
            </a:r>
            <a:r>
              <a:rPr lang="en-US" sz="1700" dirty="0" smtClean="0"/>
              <a:t>cos</a:t>
            </a:r>
            <a:r>
              <a:rPr lang="el-GR" sz="1700" dirty="0"/>
              <a:t>Ω</a:t>
            </a:r>
            <a:r>
              <a:rPr lang="en-US" sz="1700" dirty="0"/>
              <a:t>­</a:t>
            </a:r>
            <a:r>
              <a:rPr lang="en-US" sz="1700" i="1" dirty="0"/>
              <a:t>t </a:t>
            </a:r>
            <a:r>
              <a:rPr lang="en-US" sz="1700" dirty="0"/>
              <a:t>+ 3</a:t>
            </a:r>
            <a:r>
              <a:rPr lang="en-US" sz="1700" dirty="0" smtClean="0"/>
              <a:t>cos­</a:t>
            </a:r>
            <a:r>
              <a:rPr lang="el-GR" sz="1700" i="1" dirty="0"/>
              <a:t>Ω</a:t>
            </a:r>
            <a:r>
              <a:rPr lang="en-US" sz="1700" i="1" dirty="0" smtClean="0"/>
              <a:t>’t or </a:t>
            </a:r>
            <a:r>
              <a:rPr lang="en-US" sz="1700" dirty="0" smtClean="0"/>
              <a:t>-3cos</a:t>
            </a:r>
            <a:r>
              <a:rPr lang="el-GR" sz="1700" dirty="0"/>
              <a:t>Ω</a:t>
            </a:r>
            <a:r>
              <a:rPr lang="en-US" sz="1700" dirty="0"/>
              <a:t>­</a:t>
            </a:r>
            <a:r>
              <a:rPr lang="en-US" sz="1700" i="1" dirty="0"/>
              <a:t>t </a:t>
            </a:r>
            <a:r>
              <a:rPr lang="en-US" sz="1700"/>
              <a:t>+ </a:t>
            </a:r>
            <a:r>
              <a:rPr lang="en-US" sz="1700" smtClean="0"/>
              <a:t>8cos­</a:t>
            </a:r>
            <a:r>
              <a:rPr lang="el-GR" sz="1700" i="1" dirty="0"/>
              <a:t>Ω</a:t>
            </a:r>
            <a:r>
              <a:rPr lang="en-US" sz="1700" i="1" dirty="0"/>
              <a:t>’t </a:t>
            </a:r>
            <a:r>
              <a:rPr lang="en-US" sz="1700" i="1" dirty="0" smtClean="0"/>
              <a:t>…..</a:t>
            </a:r>
            <a:endParaRPr lang="en-US" sz="1700" i="1" dirty="0"/>
          </a:p>
          <a:p>
            <a:pPr marL="109728" indent="0">
              <a:buNone/>
            </a:pPr>
            <a:endParaRPr lang="en-US" sz="1700" i="1" dirty="0" smtClean="0"/>
          </a:p>
          <a:p>
            <a:endParaRPr lang="en-US" i="1" dirty="0"/>
          </a:p>
          <a:p>
            <a:endParaRPr lang="en-US" dirty="0"/>
          </a:p>
        </p:txBody>
      </p:sp>
    </p:spTree>
    <p:extLst>
      <p:ext uri="{BB962C8B-B14F-4D97-AF65-F5344CB8AC3E}">
        <p14:creationId xmlns:p14="http://schemas.microsoft.com/office/powerpoint/2010/main" val="2768799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9095</TotalTime>
  <Words>690</Words>
  <Application>Microsoft Office PowerPoint</Application>
  <PresentationFormat>On-screen Show (4:3)</PresentationFormat>
  <Paragraphs>139</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Symbol</vt:lpstr>
      <vt:lpstr>Times New Roman</vt:lpstr>
      <vt:lpstr>Trebuchet MS</vt:lpstr>
      <vt:lpstr>Wingdings 2</vt:lpstr>
      <vt:lpstr>Urban</vt:lpstr>
      <vt:lpstr>  Lecture 6: Aliasing Sections 1.6 </vt:lpstr>
      <vt:lpstr>Key Points</vt:lpstr>
      <vt:lpstr>Review</vt:lpstr>
      <vt:lpstr>Aliasing</vt:lpstr>
      <vt:lpstr>Example</vt:lpstr>
      <vt:lpstr>Example</vt:lpstr>
      <vt:lpstr>Analog-to-Digital Conversion</vt:lpstr>
      <vt:lpstr>Aliasing</vt:lpstr>
      <vt:lpstr>Aliasing</vt:lpstr>
      <vt:lpstr>Avoiding Aliasing</vt:lpstr>
      <vt:lpstr>Avoiding Aliasing</vt:lpstr>
      <vt:lpstr>Avoiding Aliasing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JCA3</dc:creator>
  <cp:lastModifiedBy>rvuser</cp:lastModifiedBy>
  <cp:revision>208</cp:revision>
  <dcterms:created xsi:type="dcterms:W3CDTF">2004-05-21T21:05:05Z</dcterms:created>
  <dcterms:modified xsi:type="dcterms:W3CDTF">2016-02-22T14:30:23Z</dcterms:modified>
</cp:coreProperties>
</file>