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60" r:id="rId3"/>
    <p:sldId id="259" r:id="rId4"/>
    <p:sldId id="262" r:id="rId5"/>
    <p:sldId id="261" r:id="rId6"/>
    <p:sldId id="263" r:id="rId7"/>
    <p:sldId id="264" r:id="rId8"/>
    <p:sldId id="265" r:id="rId9"/>
    <p:sldId id="266" r:id="rId10"/>
    <p:sldId id="267" r:id="rId11"/>
    <p:sldId id="268" r:id="rId12"/>
    <p:sldId id="270"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9" autoAdjust="0"/>
    <p:restoredTop sz="94660"/>
  </p:normalViewPr>
  <p:slideViewPr>
    <p:cSldViewPr>
      <p:cViewPr>
        <p:scale>
          <a:sx n="75" d="100"/>
          <a:sy n="75" d="100"/>
        </p:scale>
        <p:origin x="-924" y="-3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0E74D8-0E2E-4A32-B93D-0FF7E90C1F2A}" type="datetimeFigureOut">
              <a:rPr lang="en-US" smtClean="0"/>
              <a:pPr/>
              <a:t>10/28/2013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0C273-807E-4E80-BE6A-B7046436F762}" type="slidenum">
              <a:rPr lang="en-US" smtClean="0"/>
              <a:pPr/>
              <a:t>‹#›</a:t>
            </a:fld>
            <a:endParaRPr lang="en-US"/>
          </a:p>
        </p:txBody>
      </p:sp>
    </p:spTree>
    <p:extLst>
      <p:ext uri="{BB962C8B-B14F-4D97-AF65-F5344CB8AC3E}">
        <p14:creationId xmlns:p14="http://schemas.microsoft.com/office/powerpoint/2010/main" val="3521112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566525-174D-4DC0-A39E-1C718142F0E0}" type="slidenum">
              <a:rPr lang="en-US"/>
              <a:pPr/>
              <a:t>1</a:t>
            </a:fld>
            <a:endParaRPr lang="en-US"/>
          </a:p>
        </p:txBody>
      </p:sp>
      <p:sp>
        <p:nvSpPr>
          <p:cNvPr id="1490946" name="Rectangle 2"/>
          <p:cNvSpPr>
            <a:spLocks noGrp="1" noRot="1" noChangeAspect="1" noChangeArrowheads="1" noTextEdit="1"/>
          </p:cNvSpPr>
          <p:nvPr>
            <p:ph type="sldImg"/>
          </p:nvPr>
        </p:nvSpPr>
        <p:spPr>
          <a:ln/>
        </p:spPr>
      </p:sp>
      <p:sp>
        <p:nvSpPr>
          <p:cNvPr id="1490947" name="Rectangle 3"/>
          <p:cNvSpPr>
            <a:spLocks noGrp="1" noChangeArrowheads="1"/>
          </p:cNvSpPr>
          <p:nvPr>
            <p:ph type="body" idx="1"/>
          </p:nvPr>
        </p:nvSpPr>
        <p:spPr/>
        <p:txBody>
          <a:bodyPr/>
          <a:lstStyle/>
          <a:p>
            <a:pPr marL="228600" indent="-228600"/>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90DA7D1-DD1B-4083-9D80-97ED816B9251}" type="datetimeFigureOut">
              <a:rPr lang="en-US" smtClean="0"/>
              <a:pPr/>
              <a:t>10/28/2013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B8CE85F-7BC8-45AC-97E6-8D4DCDBD0D8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DA7D1-DD1B-4083-9D80-97ED816B9251}"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DA7D1-DD1B-4083-9D80-97ED816B9251}"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marL="365760" marR="0" indent="-256032" algn="l" defTabSz="914400" rtl="0" eaLnBrk="1" fontAlgn="auto" latinLnBrk="0" hangingPunct="1">
              <a:lnSpc>
                <a:spcPct val="100000"/>
              </a:lnSpc>
              <a:spcBef>
                <a:spcPts val="300"/>
              </a:spcBef>
              <a:spcAft>
                <a:spcPts val="0"/>
              </a:spcAft>
              <a:buClr>
                <a:srgbClr val="A04DA3"/>
              </a:buClr>
              <a:buSzTx/>
              <a:buFont typeface="Georgia"/>
              <a:buChar char="•"/>
              <a:tabLst/>
              <a:defRPr/>
            </a:lvl1pPr>
            <a:lvl5pPr marL="1389888" marR="0" indent="-182880" algn="l" defTabSz="914400" rtl="0" eaLnBrk="1" fontAlgn="auto" latinLnBrk="0" hangingPunct="1">
              <a:lnSpc>
                <a:spcPct val="100000"/>
              </a:lnSpc>
              <a:spcBef>
                <a:spcPts val="300"/>
              </a:spcBef>
              <a:spcAft>
                <a:spcPts val="0"/>
              </a:spcAft>
              <a:buClr>
                <a:schemeClr val="accent3"/>
              </a:buClr>
              <a:buSzTx/>
              <a:buFont typeface="Georgia"/>
              <a:buChar char="▫"/>
              <a:tabLs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Char char="•"/>
              <a:tabLst/>
              <a:defRPr/>
            </a:pPr>
            <a:r>
              <a:rPr kumimoji="0" lang="en-US" sz="2800" b="0"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lvl="4" eaLnBrk="1" latinLnBrk="0" hangingPunct="1"/>
            <a:endParaRPr kumimoji="0" lang="en-US" dirty="0"/>
          </a:p>
        </p:txBody>
      </p:sp>
      <p:sp>
        <p:nvSpPr>
          <p:cNvPr id="4" name="Date Placeholder 3"/>
          <p:cNvSpPr>
            <a:spLocks noGrp="1"/>
          </p:cNvSpPr>
          <p:nvPr>
            <p:ph type="dt" sz="half" idx="10"/>
          </p:nvPr>
        </p:nvSpPr>
        <p:spPr/>
        <p:txBody>
          <a:bodyPr/>
          <a:lstStyle/>
          <a:p>
            <a:fld id="{790DA7D1-DD1B-4083-9D80-97ED816B9251}"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0DA7D1-DD1B-4083-9D80-97ED816B9251}" type="datetimeFigureOut">
              <a:rPr lang="en-US" smtClean="0"/>
              <a:pPr/>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DA7D1-DD1B-4083-9D80-97ED816B9251}"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90DA7D1-DD1B-4083-9D80-97ED816B9251}" type="datetimeFigureOut">
              <a:rPr lang="en-US" smtClean="0"/>
              <a:pPr/>
              <a:t>10/28/2013</a:t>
            </a:fld>
            <a:endParaRPr lang="en-US"/>
          </a:p>
        </p:txBody>
      </p:sp>
      <p:sp>
        <p:nvSpPr>
          <p:cNvPr id="27" name="Slide Number Placeholder 26"/>
          <p:cNvSpPr>
            <a:spLocks noGrp="1"/>
          </p:cNvSpPr>
          <p:nvPr>
            <p:ph type="sldNum" sz="quarter" idx="11"/>
          </p:nvPr>
        </p:nvSpPr>
        <p:spPr/>
        <p:txBody>
          <a:bodyPr rtlCol="0"/>
          <a:lstStyle/>
          <a:p>
            <a:fld id="{9B8CE85F-7BC8-45AC-97E6-8D4DCDBD0D8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90DA7D1-DD1B-4083-9D80-97ED816B9251}" type="datetimeFigureOut">
              <a:rPr lang="en-US" smtClean="0"/>
              <a:pPr/>
              <a:t>10/28/2013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B8CE85F-7BC8-45AC-97E6-8D4DCDBD0D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DA7D1-DD1B-4083-9D80-97ED816B9251}" type="datetimeFigureOut">
              <a:rPr lang="en-US" smtClean="0"/>
              <a:pPr/>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DA7D1-DD1B-4083-9D80-97ED816B9251}"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0DA7D1-DD1B-4083-9D80-97ED816B9251}" type="datetimeFigureOut">
              <a:rPr lang="en-US" smtClean="0"/>
              <a:pPr/>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90DA7D1-DD1B-4083-9D80-97ED816B9251}" type="datetimeFigureOut">
              <a:rPr lang="en-US" smtClean="0"/>
              <a:pPr/>
              <a:t>10/28/2013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B8CE85F-7BC8-45AC-97E6-8D4DCDBD0D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2" name="Text Box 2"/>
          <p:cNvSpPr txBox="1">
            <a:spLocks noChangeArrowheads="1"/>
          </p:cNvSpPr>
          <p:nvPr/>
        </p:nvSpPr>
        <p:spPr bwMode="auto">
          <a:xfrm>
            <a:off x="228600" y="2133600"/>
            <a:ext cx="1600200" cy="304800"/>
          </a:xfrm>
          <a:prstGeom prst="rect">
            <a:avLst/>
          </a:prstGeom>
          <a:noFill/>
          <a:ln w="9525">
            <a:noFill/>
            <a:miter lim="800000"/>
            <a:headEnd/>
            <a:tailEnd/>
          </a:ln>
          <a:effectLst/>
        </p:spPr>
        <p:txBody>
          <a:bodyPr>
            <a:spAutoFit/>
          </a:bodyPr>
          <a:lstStyle/>
          <a:p>
            <a:pPr algn="l">
              <a:spcBef>
                <a:spcPct val="50000"/>
              </a:spcBef>
            </a:pPr>
            <a:endParaRPr lang="en-US" sz="1400">
              <a:effectLst>
                <a:outerShdw blurRad="38100" dist="38100" dir="2700000" algn="tl">
                  <a:srgbClr val="C0C0C0"/>
                </a:outerShdw>
              </a:effectLst>
              <a:latin typeface="Times New Roman" pitchFamily="18" charset="0"/>
            </a:endParaRPr>
          </a:p>
        </p:txBody>
      </p:sp>
      <p:sp>
        <p:nvSpPr>
          <p:cNvPr id="1489923" name="Rectangle 3"/>
          <p:cNvSpPr>
            <a:spLocks noGrp="1" noChangeArrowheads="1"/>
          </p:cNvSpPr>
          <p:nvPr>
            <p:ph type="ctrTitle"/>
          </p:nvPr>
        </p:nvSpPr>
        <p:spPr>
          <a:xfrm>
            <a:off x="762000" y="3581400"/>
            <a:ext cx="8382000" cy="1371600"/>
          </a:xfrm>
        </p:spPr>
        <p:txBody>
          <a:bodyPr>
            <a:normAutofit fontScale="90000"/>
          </a:bodyPr>
          <a:lstStyle/>
          <a:p>
            <a:r>
              <a:rPr lang="en-US" sz="2400" dirty="0" smtClean="0">
                <a:effectLst/>
              </a:rPr>
              <a:t> </a:t>
            </a:r>
            <a:br>
              <a:rPr lang="en-US" sz="2400" dirty="0" smtClean="0">
                <a:effectLst/>
              </a:rPr>
            </a:br>
            <a:r>
              <a:rPr lang="en-US" sz="2400" dirty="0" smtClean="0">
                <a:effectLst/>
              </a:rPr>
              <a:t>Lecture 12:</a:t>
            </a:r>
            <a:br>
              <a:rPr lang="en-US" sz="2400" dirty="0" smtClean="0">
                <a:effectLst/>
              </a:rPr>
            </a:br>
            <a:r>
              <a:rPr lang="en-US" sz="2400" dirty="0" smtClean="0">
                <a:effectLst/>
              </a:rPr>
              <a:t>Introduction to Discrete Fourier Transform</a:t>
            </a:r>
            <a:br>
              <a:rPr lang="en-US" sz="2400" dirty="0" smtClean="0">
                <a:effectLst/>
              </a:rPr>
            </a:br>
            <a:r>
              <a:rPr lang="en-US" sz="2400" dirty="0" smtClean="0">
                <a:effectLst/>
              </a:rPr>
              <a:t/>
            </a:r>
            <a:br>
              <a:rPr lang="en-US" sz="2400" dirty="0" smtClean="0">
                <a:effectLst/>
              </a:rPr>
            </a:br>
            <a:r>
              <a:rPr lang="en-US" sz="2400" dirty="0" smtClean="0"/>
              <a:t/>
            </a:r>
            <a:br>
              <a:rPr lang="en-US" sz="2400" dirty="0" smtClean="0"/>
            </a:br>
            <a:r>
              <a:rPr lang="en-US" sz="2400" dirty="0" smtClean="0">
                <a:effectLst/>
              </a:rPr>
              <a:t/>
            </a:r>
            <a:br>
              <a:rPr lang="en-US" sz="2400" dirty="0" smtClean="0">
                <a:effectLst/>
              </a:rPr>
            </a:br>
            <a:r>
              <a:rPr lang="en-US" sz="2400" dirty="0" smtClean="0"/>
              <a:t>Sections 2.2.3, 2.3</a:t>
            </a:r>
            <a:r>
              <a:rPr lang="en-US" sz="2400" dirty="0">
                <a:effectLst/>
              </a:rPr>
              <a:t/>
            </a:r>
            <a:br>
              <a:rPr lang="en-US" sz="2400" dirty="0">
                <a:effectLst/>
              </a:rPr>
            </a:br>
            <a:endParaRPr lang="en-US" sz="2400" dirty="0">
              <a:effectLst/>
            </a:endParaRPr>
          </a:p>
        </p:txBody>
      </p:sp>
      <p:sp>
        <p:nvSpPr>
          <p:cNvPr id="1489926" name="Rectangle 6"/>
          <p:cNvSpPr>
            <a:spLocks noChangeArrowheads="1"/>
          </p:cNvSpPr>
          <p:nvPr/>
        </p:nvSpPr>
        <p:spPr bwMode="auto">
          <a:xfrm>
            <a:off x="2743200" y="1066800"/>
            <a:ext cx="6324600" cy="609600"/>
          </a:xfrm>
          <a:prstGeom prst="rect">
            <a:avLst/>
          </a:prstGeom>
          <a:no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0" y="838200"/>
            <a:ext cx="9144000" cy="6400800"/>
          </a:xfrm>
        </p:spPr>
        <p:txBody>
          <a:bodyPr>
            <a:noAutofit/>
          </a:bodyPr>
          <a:lstStyle/>
          <a:p>
            <a:r>
              <a:rPr lang="en-US" sz="2000" dirty="0" smtClean="0"/>
              <a:t>To understand the meaning of the DFT (or spectrum), suppose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Both </a:t>
            </a:r>
            <a:r>
              <a:rPr lang="en-US" sz="2000" b="1" dirty="0" smtClean="0"/>
              <a:t>s</a:t>
            </a:r>
            <a:r>
              <a:rPr lang="en-US" sz="2000" dirty="0" smtClean="0"/>
              <a:t> and </a:t>
            </a:r>
            <a:r>
              <a:rPr lang="en-US" sz="2000" b="1" dirty="0" smtClean="0"/>
              <a:t>S</a:t>
            </a:r>
            <a:r>
              <a:rPr lang="en-US" sz="2000" dirty="0" smtClean="0"/>
              <a:t> are of size N = 8. Since </a:t>
            </a:r>
            <a:r>
              <a:rPr lang="en-US" sz="2000" b="1" dirty="0" smtClean="0"/>
              <a:t>S</a:t>
            </a:r>
            <a:r>
              <a:rPr lang="en-US" sz="2000" dirty="0" smtClean="0"/>
              <a:t> has only one nonzero entry, </a:t>
            </a:r>
            <a:r>
              <a:rPr lang="en-US" sz="2000" b="1" dirty="0" smtClean="0"/>
              <a:t>s</a:t>
            </a:r>
            <a:r>
              <a:rPr lang="en-US" sz="2000" dirty="0" smtClean="0"/>
              <a:t> can be formed using one column of </a:t>
            </a:r>
            <a:r>
              <a:rPr lang="en-US" sz="2000" b="1" dirty="0" smtClean="0"/>
              <a:t>V</a:t>
            </a:r>
            <a:r>
              <a:rPr lang="en-US" sz="2000" dirty="0" smtClean="0"/>
              <a:t> only, namely the k = 0</a:t>
            </a:r>
            <a:r>
              <a:rPr lang="en-US" sz="2000" baseline="30000" dirty="0" smtClean="0"/>
              <a:t>th</a:t>
            </a:r>
            <a:r>
              <a:rPr lang="en-US" sz="2000" dirty="0" smtClean="0"/>
              <a:t> column (= v</a:t>
            </a:r>
            <a:r>
              <a:rPr lang="en-US" sz="2000" baseline="30000" dirty="0" smtClean="0"/>
              <a:t>(0)</a:t>
            </a:r>
            <a:r>
              <a:rPr lang="en-US" sz="2000" dirty="0" smtClean="0"/>
              <a:t>). This means that </a:t>
            </a:r>
            <a:r>
              <a:rPr lang="en-US" sz="2000" b="1" dirty="0" smtClean="0"/>
              <a:t>s</a:t>
            </a:r>
            <a:r>
              <a:rPr lang="en-US" sz="2000" dirty="0" smtClean="0"/>
              <a:t> consists of a single sinusoidal component at frequency ω =0 · (2π/8) = 0; that sinusoid is, of course, constant in time.</a:t>
            </a:r>
            <a:br>
              <a:rPr lang="en-US" sz="2000" dirty="0" smtClean="0"/>
            </a:br>
            <a:r>
              <a:rPr lang="en-US" sz="2000" dirty="0" smtClean="0"/>
              <a:t/>
            </a:r>
            <a:br>
              <a:rPr lang="en-US" sz="2000" dirty="0" smtClean="0"/>
            </a:br>
            <a:r>
              <a:rPr lang="en-US" sz="2000" dirty="0" smtClean="0"/>
              <a:t>Thus </a:t>
            </a:r>
            <a:r>
              <a:rPr lang="en-US" sz="2000" b="1" dirty="0" smtClean="0"/>
              <a:t>s</a:t>
            </a:r>
            <a:r>
              <a:rPr lang="en-US" sz="2000" dirty="0" smtClean="0"/>
              <a:t> is a constant vector, and its value can be found from the synthesis equation: </a:t>
            </a:r>
            <a:br>
              <a:rPr lang="en-US" sz="2000" dirty="0" smtClean="0"/>
            </a:br>
            <a:r>
              <a:rPr lang="en-US" sz="2000" dirty="0" smtClean="0"/>
              <a:t/>
            </a:r>
            <a:br>
              <a:rPr lang="en-US" sz="2000" dirty="0" smtClean="0"/>
            </a:br>
            <a:r>
              <a:rPr lang="en-US" sz="2000" dirty="0" smtClean="0"/>
              <a:t>   s = (1/8)</a:t>
            </a:r>
            <a:r>
              <a:rPr lang="en-US" sz="2000" b="1" dirty="0" smtClean="0"/>
              <a:t>VS</a:t>
            </a:r>
            <a:r>
              <a:rPr lang="en-US" sz="2000" dirty="0" smtClean="0"/>
              <a:t> = (1/8)v</a:t>
            </a:r>
            <a:r>
              <a:rPr lang="en-US" sz="2000" baseline="30000" dirty="0" smtClean="0"/>
              <a:t>(0)</a:t>
            </a:r>
            <a:br>
              <a:rPr lang="en-US" sz="2000" baseline="30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Your task: Verify this result using the IFFT command in MATLAB. </a:t>
            </a:r>
            <a:br>
              <a:rPr lang="en-US" sz="2000" dirty="0" smtClean="0"/>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1400" dirty="0" smtClean="0"/>
              <a:t/>
            </a:r>
            <a:br>
              <a:rPr lang="en-US" sz="1400" dirty="0" smtClean="0"/>
            </a:br>
            <a:endParaRPr lang="en-US" sz="1400" dirty="0"/>
          </a:p>
        </p:txBody>
      </p:sp>
      <p:graphicFrame>
        <p:nvGraphicFramePr>
          <p:cNvPr id="168962" name="Object 2"/>
          <p:cNvGraphicFramePr>
            <a:graphicFrameLocks noChangeAspect="1"/>
          </p:cNvGraphicFramePr>
          <p:nvPr/>
        </p:nvGraphicFramePr>
        <p:xfrm>
          <a:off x="1143000" y="1219200"/>
          <a:ext cx="4240980" cy="409575"/>
        </p:xfrm>
        <a:graphic>
          <a:graphicData uri="http://schemas.openxmlformats.org/presentationml/2006/ole">
            <mc:AlternateContent xmlns:mc="http://schemas.openxmlformats.org/markup-compatibility/2006">
              <mc:Choice xmlns:v="urn:schemas-microsoft-com:vml" Requires="v">
                <p:oleObj spid="_x0000_s173062" name="Equation" r:id="rId3" imgW="2361960" imgH="228600" progId="Equation.3">
                  <p:embed/>
                </p:oleObj>
              </mc:Choice>
              <mc:Fallback>
                <p:oleObj name="Equation" r:id="rId3" imgW="236196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219200"/>
                        <a:ext cx="4240980"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p:cNvSpPr txBox="1">
            <a:spLocks noChangeArrowheads="1"/>
          </p:cNvSpPr>
          <p:nvPr/>
        </p:nvSpPr>
        <p:spPr>
          <a:xfrm>
            <a:off x="0" y="-304800"/>
            <a:ext cx="8382000" cy="609600"/>
          </a:xfrm>
          <a:prstGeom prst="rect">
            <a:avLst/>
          </a:prstGeom>
        </p:spPr>
        <p:txBody>
          <a:bodyPr vert="horz" anchor="ctr">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olidFill>
                <a:effectLst/>
                <a:uLnTx/>
                <a:uFillTx/>
                <a:latin typeface="+mj-lt"/>
                <a:ea typeface="+mj-ea"/>
                <a:cs typeface="+mj-cs"/>
              </a:rPr>
              <a:t/>
            </a:r>
            <a:br>
              <a:rPr kumimoji="0" lang="en-US" sz="2400" b="0" i="0" u="none" strike="noStrike" kern="1200" cap="none" spc="0" normalizeH="0" baseline="0" noProof="0" dirty="0" smtClean="0">
                <a:ln>
                  <a:noFill/>
                </a:ln>
                <a:solidFill>
                  <a:schemeClr val="tx2"/>
                </a:solidFill>
                <a:effectLst/>
                <a:uLnTx/>
                <a:uFillTx/>
                <a:latin typeface="+mj-lt"/>
                <a:ea typeface="+mj-ea"/>
                <a:cs typeface="+mj-cs"/>
              </a:rPr>
            </a:br>
            <a:r>
              <a:rPr kumimoji="0" lang="en-US" sz="2400" b="0" i="0" u="none" strike="noStrike" kern="1200" cap="none" spc="0" normalizeH="0" baseline="0" noProof="0" dirty="0" smtClean="0">
                <a:ln>
                  <a:noFill/>
                </a:ln>
                <a:solidFill>
                  <a:schemeClr val="bg1"/>
                </a:solidFill>
                <a:effectLst/>
                <a:uLnTx/>
                <a:uFillTx/>
                <a:latin typeface="+mj-lt"/>
                <a:ea typeface="+mj-ea"/>
                <a:cs typeface="+mj-cs"/>
              </a:rPr>
              <a:t>EXAMPLE</a:t>
            </a:r>
            <a:endParaRPr kumimoji="0" lang="en-US" sz="24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173059" name="Object 3"/>
          <p:cNvGraphicFramePr>
            <a:graphicFrameLocks noChangeAspect="1"/>
          </p:cNvGraphicFramePr>
          <p:nvPr/>
        </p:nvGraphicFramePr>
        <p:xfrm>
          <a:off x="152400" y="4648200"/>
          <a:ext cx="3465513" cy="704850"/>
        </p:xfrm>
        <a:graphic>
          <a:graphicData uri="http://schemas.openxmlformats.org/presentationml/2006/ole">
            <mc:AlternateContent xmlns:mc="http://schemas.openxmlformats.org/markup-compatibility/2006">
              <mc:Choice xmlns:v="urn:schemas-microsoft-com:vml" Requires="v">
                <p:oleObj spid="_x0000_s173063" name="Equation" r:id="rId5" imgW="1930320" imgH="393480" progId="Equation.3">
                  <p:embed/>
                </p:oleObj>
              </mc:Choice>
              <mc:Fallback>
                <p:oleObj name="Equation" r:id="rId5" imgW="19303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4648200"/>
                        <a:ext cx="3465513"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0" y="838200"/>
            <a:ext cx="9144000" cy="6400800"/>
          </a:xfrm>
        </p:spPr>
        <p:txBody>
          <a:bodyPr>
            <a:noAutofit/>
          </a:bodyPr>
          <a:lstStyle/>
          <a:p>
            <a:r>
              <a:rPr lang="en-US" sz="2000" dirty="0" smtClean="0"/>
              <a:t>Like any DFT pair, the pair </a:t>
            </a:r>
            <a:r>
              <a:rPr lang="en-US" sz="2000" b="1" dirty="0" smtClean="0"/>
              <a:t>s</a:t>
            </a:r>
            <a:r>
              <a:rPr lang="en-US" sz="2000" dirty="0" smtClean="0"/>
              <a:t> ←→ </a:t>
            </a:r>
            <a:r>
              <a:rPr lang="en-US" sz="2000" b="1" dirty="0" smtClean="0"/>
              <a:t>S</a:t>
            </a:r>
            <a:r>
              <a:rPr lang="en-US" sz="2000" dirty="0" smtClean="0"/>
              <a:t> in the above example can be also obtained in the reverse direction, i.e., starting from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and using the analysis equation</a:t>
            </a:r>
            <a:br>
              <a:rPr lang="en-US" sz="2000" dirty="0" smtClean="0"/>
            </a:br>
            <a:r>
              <a:rPr lang="en-US" sz="2000" b="1" dirty="0" smtClean="0"/>
              <a:t> S = V</a:t>
            </a:r>
            <a:r>
              <a:rPr lang="en-US" sz="2000" b="1" baseline="30000" dirty="0" smtClean="0"/>
              <a:t>H </a:t>
            </a:r>
            <a:r>
              <a:rPr lang="en-US" sz="2000" b="1" dirty="0" smtClean="0"/>
              <a:t>s </a:t>
            </a:r>
            <a:br>
              <a:rPr lang="en-US" sz="2000" b="1" dirty="0" smtClean="0"/>
            </a:br>
            <a:r>
              <a:rPr lang="en-US" sz="2000" dirty="0" smtClean="0"/>
              <a:t/>
            </a:r>
            <a:br>
              <a:rPr lang="en-US" sz="2000" dirty="0" smtClean="0"/>
            </a:br>
            <a:r>
              <a:rPr lang="en-US" sz="2000" dirty="0" smtClean="0"/>
              <a:t>The right-hand side computes the inner product of each column of </a:t>
            </a:r>
            <a:r>
              <a:rPr lang="en-US" sz="2000" b="1" dirty="0" smtClean="0"/>
              <a:t>V</a:t>
            </a:r>
            <a:r>
              <a:rPr lang="en-US" sz="2000" dirty="0" smtClean="0"/>
              <a:t> with </a:t>
            </a:r>
            <a:r>
              <a:rPr lang="en-US" sz="2000" b="1" dirty="0" smtClean="0"/>
              <a:t>s</a:t>
            </a:r>
            <a:r>
              <a:rPr lang="en-US" sz="2000" dirty="0" smtClean="0"/>
              <a:t>. Since </a:t>
            </a:r>
            <a:r>
              <a:rPr lang="en-US" sz="2000" b="1" dirty="0" smtClean="0"/>
              <a:t>s</a:t>
            </a:r>
            <a:r>
              <a:rPr lang="en-US" sz="2000" dirty="0" smtClean="0"/>
              <a:t> is a scaling of the </a:t>
            </a:r>
            <a:r>
              <a:rPr lang="en-US" sz="2000" dirty="0" err="1" smtClean="0"/>
              <a:t>zeroth</a:t>
            </a:r>
            <a:r>
              <a:rPr lang="en-US" sz="2000" dirty="0" smtClean="0"/>
              <a:t> column of </a:t>
            </a:r>
            <a:r>
              <a:rPr lang="en-US" sz="2000" b="1" dirty="0" smtClean="0"/>
              <a:t>V</a:t>
            </a:r>
            <a:r>
              <a:rPr lang="en-US" sz="2000" dirty="0" smtClean="0"/>
              <a:t>, and since the columns of </a:t>
            </a:r>
            <a:r>
              <a:rPr lang="en-US" sz="2000" b="1" dirty="0" smtClean="0"/>
              <a:t>V</a:t>
            </a:r>
            <a:r>
              <a:rPr lang="en-US" sz="2000" dirty="0" smtClean="0"/>
              <a:t> are orthogonal, the result is </a:t>
            </a:r>
            <a:br>
              <a:rPr lang="en-US" sz="2000" dirty="0" smtClean="0"/>
            </a:br>
            <a:r>
              <a:rPr lang="en-US" sz="2000" dirty="0" smtClean="0"/>
              <a:t/>
            </a:r>
            <a:br>
              <a:rPr lang="en-US" sz="2000" dirty="0" smtClean="0"/>
            </a:br>
            <a:r>
              <a:rPr lang="en-US" sz="2000" dirty="0" smtClean="0"/>
              <a:t/>
            </a:r>
            <a:br>
              <a:rPr lang="en-US" sz="2000" dirty="0" smtClean="0"/>
            </a:br>
            <a:r>
              <a:rPr lang="en-US" sz="2000" baseline="30000" dirty="0" smtClean="0"/>
              <a:t/>
            </a:r>
            <a:br>
              <a:rPr lang="en-US" sz="2000" baseline="30000" dirty="0" smtClean="0"/>
            </a:br>
            <a:r>
              <a:rPr lang="en-US" sz="2000" baseline="30000" dirty="0" smtClean="0"/>
              <a:t/>
            </a:r>
            <a:br>
              <a:rPr lang="en-US" sz="2000" baseline="30000" dirty="0" smtClean="0"/>
            </a:br>
            <a:r>
              <a:rPr lang="en-US" sz="2000" dirty="0" smtClean="0"/>
              <a:t>Your task: Verify this calculation using the FFT command in MATLAB. This example can be generalized to any DFT that has a single nonzero entry. </a:t>
            </a:r>
            <a:endParaRPr lang="en-US" sz="2000" dirty="0"/>
          </a:p>
        </p:txBody>
      </p:sp>
      <p:graphicFrame>
        <p:nvGraphicFramePr>
          <p:cNvPr id="173059" name="Object 3"/>
          <p:cNvGraphicFramePr>
            <a:graphicFrameLocks noChangeAspect="1"/>
          </p:cNvGraphicFramePr>
          <p:nvPr/>
        </p:nvGraphicFramePr>
        <p:xfrm>
          <a:off x="304800" y="2209800"/>
          <a:ext cx="4264025" cy="704850"/>
        </p:xfrm>
        <a:graphic>
          <a:graphicData uri="http://schemas.openxmlformats.org/presentationml/2006/ole">
            <mc:AlternateContent xmlns:mc="http://schemas.openxmlformats.org/markup-compatibility/2006">
              <mc:Choice xmlns:v="urn:schemas-microsoft-com:vml" Requires="v">
                <p:oleObj spid="_x0000_s174087" name="Equation" r:id="rId3" imgW="2374560" imgH="393480" progId="Equation.3">
                  <p:embed/>
                </p:oleObj>
              </mc:Choice>
              <mc:Fallback>
                <p:oleObj name="Equation" r:id="rId3" imgW="2374560" imgH="3934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09800"/>
                        <a:ext cx="4264025"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084" name="Object 4"/>
          <p:cNvGraphicFramePr>
            <a:graphicFrameLocks noChangeAspect="1"/>
          </p:cNvGraphicFramePr>
          <p:nvPr/>
        </p:nvGraphicFramePr>
        <p:xfrm>
          <a:off x="381000" y="5029200"/>
          <a:ext cx="7251701" cy="704850"/>
        </p:xfrm>
        <a:graphic>
          <a:graphicData uri="http://schemas.openxmlformats.org/presentationml/2006/ole">
            <mc:AlternateContent xmlns:mc="http://schemas.openxmlformats.org/markup-compatibility/2006">
              <mc:Choice xmlns:v="urn:schemas-microsoft-com:vml" Requires="v">
                <p:oleObj spid="_x0000_s174088" name="Equation" r:id="rId5" imgW="4038480" imgH="393480" progId="Equation.3">
                  <p:embed/>
                </p:oleObj>
              </mc:Choice>
              <mc:Fallback>
                <p:oleObj name="Equation" r:id="rId5" imgW="4038480" imgH="39348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5029200"/>
                        <a:ext cx="7251701"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0" y="838200"/>
            <a:ext cx="9144000" cy="6400800"/>
          </a:xfrm>
        </p:spPr>
        <p:txBody>
          <a:bodyPr>
            <a:noAutofit/>
          </a:bodyPr>
          <a:lstStyle/>
          <a:p>
            <a:r>
              <a:rPr lang="en-US" sz="2000" dirty="0" smtClean="0">
                <a:latin typeface="Times New Roman" pitchFamily="18" charset="0"/>
                <a:cs typeface="Times New Roman" pitchFamily="18" charset="0"/>
              </a:rPr>
              <a:t>1)The least-squares approximation of any real or complex-values signal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based on any subset of the N complex Fourier sinusoids is given by the sum of the projections of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onto each of the sinusoid;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the projection of </a:t>
            </a:r>
            <a:r>
              <a:rPr lang="en-US" sz="2000" b="1" dirty="0" smtClean="0">
                <a:latin typeface="Times New Roman" pitchFamily="18" charset="0"/>
                <a:cs typeface="Times New Roman" pitchFamily="18" charset="0"/>
              </a:rPr>
              <a:t>s </a:t>
            </a:r>
            <a:r>
              <a:rPr lang="en-US" sz="2000" dirty="0" smtClean="0">
                <a:latin typeface="Times New Roman" pitchFamily="18" charset="0"/>
                <a:cs typeface="Times New Roman" pitchFamily="18" charset="0"/>
              </a:rPr>
              <a:t>onto </a:t>
            </a:r>
            <a:r>
              <a:rPr lang="en-US" sz="2000" b="1" dirty="0" smtClean="0">
                <a:latin typeface="Times New Roman" pitchFamily="18" charset="0"/>
                <a:cs typeface="Times New Roman" pitchFamily="18" charset="0"/>
              </a:rPr>
              <a:t>v</a:t>
            </a:r>
            <a:r>
              <a:rPr lang="en-US" sz="2000" baseline="30000"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is given by: </a:t>
            </a:r>
            <a:r>
              <a:rPr lang="en-US" sz="2000" i="1" dirty="0" smtClean="0">
                <a:solidFill>
                  <a:srgbClr val="FF0000"/>
                </a:solidFill>
                <a:latin typeface="Times New Roman" pitchFamily="18" charset="0"/>
                <a:cs typeface="Times New Roman" pitchFamily="18" charset="0"/>
              </a:rPr>
              <a:t>c</a:t>
            </a:r>
            <a:r>
              <a:rPr lang="en-US" sz="2000" i="1" baseline="-25000" dirty="0" smtClean="0">
                <a:solidFill>
                  <a:srgbClr val="FF0000"/>
                </a:solidFill>
                <a:latin typeface="Times New Roman" pitchFamily="18" charset="0"/>
                <a:cs typeface="Times New Roman" pitchFamily="18" charset="0"/>
              </a:rPr>
              <a:t>k</a:t>
            </a:r>
            <a:r>
              <a:rPr lang="en-US" sz="2000" dirty="0" smtClean="0">
                <a:solidFill>
                  <a:srgbClr val="FF0000"/>
                </a:solidFill>
                <a:latin typeface="Times New Roman" pitchFamily="18" charset="0"/>
                <a:cs typeface="Times New Roman" pitchFamily="18" charset="0"/>
              </a:rPr>
              <a:t> v</a:t>
            </a:r>
            <a:r>
              <a:rPr lang="en-US" sz="2000" baseline="30000" dirty="0" smtClean="0">
                <a:solidFill>
                  <a:srgbClr val="FF0000"/>
                </a:solidFill>
                <a:latin typeface="Times New Roman" pitchFamily="18" charset="0"/>
                <a:cs typeface="Times New Roman" pitchFamily="18" charset="0"/>
              </a:rPr>
              <a:t>(k)</a:t>
            </a:r>
            <a:r>
              <a:rPr lang="en-US" sz="2000" dirty="0" smtClean="0">
                <a:solidFill>
                  <a:srgbClr val="00206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where </a:t>
            </a:r>
            <a:r>
              <a:rPr lang="en-US" sz="2000" i="1" dirty="0" smtClean="0">
                <a:solidFill>
                  <a:srgbClr val="FF0000"/>
                </a:solidFill>
                <a:latin typeface="Times New Roman" pitchFamily="18" charset="0"/>
                <a:cs typeface="Times New Roman" pitchFamily="18" charset="0"/>
              </a:rPr>
              <a:t>c</a:t>
            </a:r>
            <a:r>
              <a:rPr lang="en-US" sz="2000" i="1" baseline="-25000" dirty="0" smtClean="0">
                <a:solidFill>
                  <a:srgbClr val="FF0000"/>
                </a:solidFill>
                <a:latin typeface="Times New Roman" pitchFamily="18" charset="0"/>
                <a:cs typeface="Times New Roman" pitchFamily="18" charset="0"/>
              </a:rPr>
              <a:t>k</a:t>
            </a:r>
            <a:r>
              <a:rPr lang="en-US" sz="2000" dirty="0" smtClean="0">
                <a:solidFill>
                  <a:srgbClr val="FF0000"/>
                </a:solidFill>
                <a:latin typeface="Times New Roman" pitchFamily="18" charset="0"/>
                <a:cs typeface="Times New Roman" pitchFamily="18" charset="0"/>
              </a:rPr>
              <a:t> = </a:t>
            </a:r>
            <a:r>
              <a:rPr lang="en-US" sz="2000" dirty="0" smtClean="0">
                <a:solidFill>
                  <a:srgbClr val="FF0000"/>
                </a:solidFill>
                <a:latin typeface="Times New Roman" pitchFamily="18" charset="0"/>
                <a:cs typeface="Times New Roman" pitchFamily="18" charset="0"/>
              </a:rPr>
              <a:t>&lt;</a:t>
            </a:r>
            <a:r>
              <a:rPr lang="en-US" sz="2000" dirty="0" smtClean="0">
                <a:solidFill>
                  <a:srgbClr val="FF0000"/>
                </a:solidFill>
                <a:latin typeface="Times New Roman" pitchFamily="18" charset="0"/>
                <a:cs typeface="Times New Roman" pitchFamily="18" charset="0"/>
              </a:rPr>
              <a:t>v</a:t>
            </a:r>
            <a:r>
              <a:rPr lang="en-US" sz="2000" baseline="30000" dirty="0" smtClean="0">
                <a:solidFill>
                  <a:srgbClr val="FF0000"/>
                </a:solidFill>
                <a:latin typeface="Times New Roman" pitchFamily="18" charset="0"/>
                <a:cs typeface="Times New Roman" pitchFamily="18" charset="0"/>
              </a:rPr>
              <a:t>(k)</a:t>
            </a:r>
            <a:r>
              <a:rPr lang="en-US" sz="2000" dirty="0" smtClean="0">
                <a:solidFill>
                  <a:srgbClr val="FF0000"/>
                </a:solidFill>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s&gt;/</a:t>
            </a:r>
            <a:r>
              <a:rPr lang="en-US" sz="2000" dirty="0" smtClean="0">
                <a:solidFill>
                  <a:srgbClr val="FF0000"/>
                </a:solidFill>
                <a:latin typeface="Times New Roman" pitchFamily="18" charset="0"/>
                <a:cs typeface="Times New Roman" pitchFamily="18" charset="0"/>
              </a:rPr>
              <a:t>N</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2) The least-squares approximation of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based on all N complex Fourier sinusoids is an exact representation of s and is given by </a:t>
            </a:r>
            <a:r>
              <a:rPr lang="en-US" sz="2000" b="1" dirty="0" smtClean="0">
                <a:latin typeface="Times New Roman" pitchFamily="18" charset="0"/>
                <a:cs typeface="Times New Roman" pitchFamily="18" charset="0"/>
              </a:rPr>
              <a:t>s = </a:t>
            </a:r>
            <a:r>
              <a:rPr lang="en-US" sz="2000" b="1" dirty="0" err="1" smtClean="0">
                <a:latin typeface="Times New Roman" pitchFamily="18" charset="0"/>
                <a:cs typeface="Times New Roman" pitchFamily="18" charset="0"/>
              </a:rPr>
              <a:t>Vc</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1400" dirty="0" smtClean="0"/>
              <a:t/>
            </a:r>
            <a:br>
              <a:rPr lang="en-US" sz="1400" dirty="0" smtClean="0"/>
            </a:br>
            <a:endParaRPr lang="en-US" sz="1400" dirty="0"/>
          </a:p>
        </p:txBody>
      </p:sp>
      <p:sp>
        <p:nvSpPr>
          <p:cNvPr id="4" name="Rectangle 3"/>
          <p:cNvSpPr txBox="1">
            <a:spLocks noChangeArrowheads="1"/>
          </p:cNvSpPr>
          <p:nvPr/>
        </p:nvSpPr>
        <p:spPr>
          <a:xfrm>
            <a:off x="0" y="-304800"/>
            <a:ext cx="8382000" cy="609600"/>
          </a:xfrm>
          <a:prstGeom prst="rect">
            <a:avLst/>
          </a:prstGeom>
        </p:spPr>
        <p:txBody>
          <a:bodyPr vert="horz" anchor="ctr">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olidFill>
                <a:effectLst/>
                <a:uLnTx/>
                <a:uFillTx/>
                <a:latin typeface="+mj-lt"/>
                <a:ea typeface="+mj-ea"/>
                <a:cs typeface="+mj-cs"/>
              </a:rPr>
              <a:t/>
            </a:r>
            <a:br>
              <a:rPr kumimoji="0" lang="en-US" sz="2400" b="0" i="0" u="none" strike="noStrike" kern="1200" cap="none" spc="0" normalizeH="0" baseline="0" noProof="0" dirty="0" smtClean="0">
                <a:ln>
                  <a:noFill/>
                </a:ln>
                <a:solidFill>
                  <a:schemeClr val="tx2"/>
                </a:solidFill>
                <a:effectLst/>
                <a:uLnTx/>
                <a:uFillTx/>
                <a:latin typeface="+mj-lt"/>
                <a:ea typeface="+mj-ea"/>
                <a:cs typeface="+mj-cs"/>
              </a:rPr>
            </a:br>
            <a:r>
              <a:rPr kumimoji="0" lang="en-US" sz="2400" b="0" i="0" u="none" strike="noStrike" kern="1200" cap="none" spc="0" normalizeH="0" baseline="0" noProof="0" dirty="0" smtClean="0">
                <a:ln>
                  <a:noFill/>
                </a:ln>
                <a:solidFill>
                  <a:schemeClr val="bg1"/>
                </a:solidFill>
                <a:effectLst/>
                <a:uLnTx/>
                <a:uFillTx/>
                <a:latin typeface="+mj-lt"/>
                <a:ea typeface="+mj-ea"/>
                <a:cs typeface="+mj-cs"/>
              </a:rPr>
              <a:t>Signal Representation</a:t>
            </a:r>
            <a:endParaRPr kumimoji="0" lang="en-US" sz="2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0" y="838200"/>
            <a:ext cx="9144000" cy="6400800"/>
          </a:xfrm>
        </p:spPr>
        <p:txBody>
          <a:bodyPr>
            <a:noAutofit/>
          </a:bodyPr>
          <a:lstStyle/>
          <a:p>
            <a:r>
              <a:rPr lang="en-US" sz="2000" dirty="0" smtClean="0"/>
              <a:t>. Problems: 3.2, 3.4</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0" y="838200"/>
            <a:ext cx="9144000" cy="6248400"/>
          </a:xfrm>
        </p:spPr>
        <p:txBody>
          <a:bodyPr>
            <a:noAutofit/>
          </a:bodyPr>
          <a:lstStyle/>
          <a:p>
            <a:pPr marL="342900" indent="-342900">
              <a:buFont typeface="Arial" pitchFamily="34" charset="0"/>
              <a:buChar char="•"/>
            </a:pPr>
            <a:r>
              <a:rPr lang="en-US" sz="1800" dirty="0" smtClean="0">
                <a:latin typeface="Times New Roman" pitchFamily="18" charset="0"/>
                <a:cs typeface="Times New Roman" pitchFamily="18" charset="0"/>
              </a:rPr>
              <a:t>The discrete Fourier transform (DFT) is a powerful computational tool. It allows us to resolve </a:t>
            </a:r>
            <a:r>
              <a:rPr lang="en-US" sz="1800" dirty="0" err="1" smtClean="0">
                <a:latin typeface="Times New Roman" pitchFamily="18" charset="0"/>
                <a:cs typeface="Times New Roman" pitchFamily="18" charset="0"/>
              </a:rPr>
              <a:t>ﬁnite</a:t>
            </a:r>
            <a:r>
              <a:rPr lang="en-US" sz="1800" dirty="0" smtClean="0">
                <a:latin typeface="Times New Roman" pitchFamily="18" charset="0"/>
                <a:cs typeface="Times New Roman" pitchFamily="18" charset="0"/>
              </a:rPr>
              <a:t>-dimensional signal vectors into sinusoids of </a:t>
            </a:r>
            <a:r>
              <a:rPr lang="en-US" sz="1800" dirty="0" err="1" smtClean="0">
                <a:latin typeface="Times New Roman" pitchFamily="18" charset="0"/>
                <a:cs typeface="Times New Roman" pitchFamily="18" charset="0"/>
              </a:rPr>
              <a:t>diﬀerent</a:t>
            </a:r>
            <a:r>
              <a:rPr lang="en-US" sz="1800" dirty="0" smtClean="0">
                <a:latin typeface="Times New Roman" pitchFamily="18" charset="0"/>
                <a:cs typeface="Times New Roman" pitchFamily="18" charset="0"/>
              </a:rPr>
              <a:t> frequencies, some of which may be more prominent than others. For example, the 200-point signal vector </a:t>
            </a:r>
            <a:r>
              <a:rPr lang="en-US" sz="1800" b="1" dirty="0" smtClean="0">
                <a:latin typeface="Times New Roman" pitchFamily="18" charset="0"/>
                <a:cs typeface="Times New Roman" pitchFamily="18" charset="0"/>
              </a:rPr>
              <a:t>s</a:t>
            </a:r>
            <a:r>
              <a:rPr lang="en-US" sz="1800" dirty="0" smtClean="0">
                <a:latin typeface="Times New Roman" pitchFamily="18" charset="0"/>
                <a:cs typeface="Times New Roman" pitchFamily="18" charset="0"/>
              </a:rPr>
              <a:t> constructed in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n 	= (0:199).’;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s = 	4.7*</a:t>
            </a:r>
            <a:r>
              <a:rPr lang="en-US" sz="1600" dirty="0" err="1" smtClean="0">
                <a:latin typeface="Times New Roman" pitchFamily="18" charset="0"/>
                <a:cs typeface="Times New Roman" pitchFamily="18" charset="0"/>
              </a:rPr>
              <a:t>cos</a:t>
            </a:r>
            <a:r>
              <a:rPr lang="en-US" sz="1600" dirty="0" smtClean="0">
                <a:latin typeface="Times New Roman" pitchFamily="18" charset="0"/>
                <a:cs typeface="Times New Roman" pitchFamily="18" charset="0"/>
              </a:rPr>
              <a:t>(0.12*pi*n-1.3) +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3.8*</a:t>
            </a:r>
            <a:r>
              <a:rPr lang="en-US" sz="1600" dirty="0" err="1" smtClean="0">
                <a:latin typeface="Times New Roman" pitchFamily="18" charset="0"/>
                <a:cs typeface="Times New Roman" pitchFamily="18" charset="0"/>
              </a:rPr>
              <a:t>cos</a:t>
            </a:r>
            <a:r>
              <a:rPr lang="en-US" sz="1600" dirty="0" smtClean="0">
                <a:latin typeface="Times New Roman" pitchFamily="18" charset="0"/>
                <a:cs typeface="Times New Roman" pitchFamily="18" charset="0"/>
              </a:rPr>
              <a:t>(0.19*pi*n+0.8) + ...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5.1*</a:t>
            </a:r>
            <a:r>
              <a:rPr lang="en-US" sz="1600" dirty="0" err="1" smtClean="0">
                <a:latin typeface="Times New Roman" pitchFamily="18" charset="0"/>
                <a:cs typeface="Times New Roman" pitchFamily="18" charset="0"/>
              </a:rPr>
              <a:t>cos</a:t>
            </a:r>
            <a:r>
              <a:rPr lang="en-US" sz="1600" dirty="0" smtClean="0">
                <a:latin typeface="Times New Roman" pitchFamily="18" charset="0"/>
                <a:cs typeface="Times New Roman" pitchFamily="18" charset="0"/>
              </a:rPr>
              <a:t>(0.23*pi*n+2.4) + ...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2.0*</a:t>
            </a:r>
            <a:r>
              <a:rPr lang="en-US" sz="1600" dirty="0" err="1" smtClean="0">
                <a:latin typeface="Times New Roman" pitchFamily="18" charset="0"/>
                <a:cs typeface="Times New Roman" pitchFamily="18" charset="0"/>
              </a:rPr>
              <a:t>randn</a:t>
            </a:r>
            <a:r>
              <a:rPr lang="en-US" sz="1600" dirty="0" smtClean="0">
                <a:latin typeface="Times New Roman" pitchFamily="18" charset="0"/>
                <a:cs typeface="Times New Roman" pitchFamily="18" charset="0"/>
              </a:rPr>
              <a:t>(size(n));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plot(</a:t>
            </a:r>
            <a:r>
              <a:rPr lang="en-US" sz="1600" dirty="0" err="1" smtClean="0">
                <a:latin typeface="Times New Roman" pitchFamily="18" charset="0"/>
                <a:cs typeface="Times New Roman" pitchFamily="18" charset="0"/>
              </a:rPr>
              <a:t>n,s</a:t>
            </a:r>
            <a:r>
              <a:rPr lang="en-US" sz="16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is the sum of three real-valued sinusoids plus noise. This is not at all that obvious from a plot of the signal. If, however, we compute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S = </a:t>
            </a:r>
            <a:r>
              <a:rPr lang="en-US" sz="1800" dirty="0" err="1" smtClean="0">
                <a:latin typeface="Times New Roman" pitchFamily="18" charset="0"/>
                <a:cs typeface="Times New Roman" pitchFamily="18" charset="0"/>
              </a:rPr>
              <a:t>fft</a:t>
            </a:r>
            <a:r>
              <a:rPr lang="en-US" sz="1800" dirty="0" smtClean="0">
                <a:latin typeface="Times New Roman" pitchFamily="18" charset="0"/>
                <a:cs typeface="Times New Roman" pitchFamily="18" charset="0"/>
              </a:rPr>
              <a:t>(s);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bar(abs(S))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then we obtain a symmetric graph with three clear peaks on either half. These peaks corre­spond to the main frequency components at ω = (0.12)π, (0.19)π and (0.23)π. Based on this information, we can characterize the signal s as a sum of three sinusoids plus noise. </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0" y="533400"/>
            <a:ext cx="9144000" cy="6172200"/>
          </a:xfrm>
        </p:spPr>
        <p:txBody>
          <a:bodyPr>
            <a:noAutofit/>
          </a:bodyPr>
          <a:lstStyle/>
          <a:p>
            <a:r>
              <a:rPr lang="en-US" sz="2000" dirty="0" smtClean="0">
                <a:latin typeface="Times New Roman" pitchFamily="18" charset="0"/>
                <a:cs typeface="Times New Roman" pitchFamily="18" charset="0"/>
              </a:rPr>
              <a:t>The MATLAB command FFT computes the DFT S of a signal vector s. S is a complex-valued vector of the same size as s, whose entries </a:t>
            </a:r>
            <a:r>
              <a:rPr lang="en-US" sz="2000" dirty="0" err="1" smtClean="0">
                <a:latin typeface="Times New Roman" pitchFamily="18" charset="0"/>
                <a:cs typeface="Times New Roman" pitchFamily="18" charset="0"/>
              </a:rPr>
              <a:t>reﬂect</a:t>
            </a:r>
            <a:r>
              <a:rPr lang="en-US" sz="2000" dirty="0" smtClean="0">
                <a:latin typeface="Times New Roman" pitchFamily="18" charset="0"/>
                <a:cs typeface="Times New Roman" pitchFamily="18" charset="0"/>
              </a:rPr>
              <a:t> the relative amounts of the sinusoidal components of s. The number of frequencies involved is the same as the size of s, and as we will soon see, these frequencies are uniformly spaced in [0, 2π).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principle behind the DFT is already familiar to us: a vector s of size N is expressed as a linear combination of the columns of a N × N matrix </a:t>
            </a:r>
            <a:r>
              <a:rPr lang="en-US" sz="2000" b="1" dirty="0" smtClean="0">
                <a:latin typeface="Times New Roman" pitchFamily="18" charset="0"/>
                <a:cs typeface="Times New Roman" pitchFamily="18" charset="0"/>
              </a:rPr>
              <a:t>V</a:t>
            </a:r>
            <a:r>
              <a:rPr lang="en-US" sz="2000" dirty="0" smtClean="0">
                <a:latin typeface="Times New Roman" pitchFamily="18" charset="0"/>
                <a:cs typeface="Times New Roman" pitchFamily="18" charset="0"/>
              </a:rPr>
              <a:t>, i.e., </a:t>
            </a:r>
            <a:r>
              <a:rPr lang="en-US" sz="2000" b="1" dirty="0" smtClean="0">
                <a:latin typeface="Times New Roman" pitchFamily="18" charset="0"/>
                <a:cs typeface="Times New Roman" pitchFamily="18" charset="0"/>
              </a:rPr>
              <a:t>s = </a:t>
            </a:r>
            <a:r>
              <a:rPr lang="en-US" sz="2000" b="1" dirty="0" err="1" smtClean="0">
                <a:latin typeface="Times New Roman" pitchFamily="18" charset="0"/>
                <a:cs typeface="Times New Roman" pitchFamily="18" charset="0"/>
              </a:rPr>
              <a:t>Vc</a:t>
            </a:r>
            <a:r>
              <a:rPr lang="en-US" sz="2000" b="1" dirty="0" smtClean="0">
                <a:latin typeface="Times New Roman" pitchFamily="18" charset="0"/>
                <a:cs typeface="Times New Roman" pitchFamily="18" charset="0"/>
              </a:rPr>
              <a:t> </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Each column of </a:t>
            </a:r>
            <a:r>
              <a:rPr lang="en-US" sz="2000" b="1" dirty="0" smtClean="0">
                <a:latin typeface="Times New Roman" pitchFamily="18" charset="0"/>
                <a:cs typeface="Times New Roman" pitchFamily="18" charset="0"/>
              </a:rPr>
              <a:t>V</a:t>
            </a:r>
            <a:r>
              <a:rPr lang="en-US" sz="2000" dirty="0" smtClean="0">
                <a:latin typeface="Times New Roman" pitchFamily="18" charset="0"/>
                <a:cs typeface="Times New Roman" pitchFamily="18" charset="0"/>
              </a:rPr>
              <a:t> is a complex-valued sinusoid, i.e., it is given by the formula </a:t>
            </a:r>
            <a:r>
              <a:rPr lang="en-US" sz="2000" dirty="0" err="1" smtClean="0">
                <a:latin typeface="Times New Roman" pitchFamily="18" charset="0"/>
                <a:cs typeface="Times New Roman" pitchFamily="18" charset="0"/>
              </a:rPr>
              <a:t>e</a:t>
            </a:r>
            <a:r>
              <a:rPr lang="en-US" sz="2000" baseline="30000" dirty="0" err="1" smtClean="0">
                <a:latin typeface="Times New Roman" pitchFamily="18" charset="0"/>
                <a:cs typeface="Times New Roman" pitchFamily="18" charset="0"/>
              </a:rPr>
              <a:t>jωn</a:t>
            </a:r>
            <a:r>
              <a:rPr lang="en-US" sz="2000" dirty="0" smtClean="0">
                <a:latin typeface="Times New Roman" pitchFamily="18" charset="0"/>
                <a:cs typeface="Times New Roman" pitchFamily="18" charset="0"/>
              </a:rPr>
              <a:t>, where n is the row index representing time. No two columns use the same frequency ω; moreover, the N frequencies are chosen such that the columns of V are orthogonal: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V</a:t>
            </a:r>
            <a:r>
              <a:rPr lang="en-US" sz="2000" baseline="30000" dirty="0" smtClean="0">
                <a:latin typeface="Times New Roman" pitchFamily="18" charset="0"/>
                <a:cs typeface="Times New Roman" pitchFamily="18" charset="0"/>
              </a:rPr>
              <a:t>H </a:t>
            </a:r>
            <a:r>
              <a:rPr lang="en-US" sz="2000" dirty="0" smtClean="0">
                <a:latin typeface="Times New Roman" pitchFamily="18" charset="0"/>
                <a:cs typeface="Times New Roman" pitchFamily="18" charset="0"/>
              </a:rPr>
              <a:t>V = diagonal matrix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This simpliﬁes the computation of the coeﬃcients c, since (</a:t>
            </a:r>
            <a:r>
              <a:rPr lang="en-US" sz="2000" b="1" dirty="0" smtClean="0">
                <a:latin typeface="Times New Roman" pitchFamily="18" charset="0"/>
                <a:cs typeface="Times New Roman" pitchFamily="18" charset="0"/>
              </a:rPr>
              <a:t>V</a:t>
            </a:r>
            <a:r>
              <a:rPr lang="en-US" sz="2000" b="1" baseline="30000" dirty="0" smtClean="0">
                <a:latin typeface="Times New Roman" pitchFamily="18" charset="0"/>
                <a:cs typeface="Times New Roman" pitchFamily="18" charset="0"/>
              </a:rPr>
              <a:t>H </a:t>
            </a:r>
            <a:r>
              <a:rPr lang="en-US" sz="2000" b="1" dirty="0" smtClean="0">
                <a:latin typeface="Times New Roman" pitchFamily="18" charset="0"/>
                <a:cs typeface="Times New Roman" pitchFamily="18" charset="0"/>
              </a:rPr>
              <a:t>V</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 = </a:t>
            </a:r>
            <a:r>
              <a:rPr lang="en-US" sz="2000" b="1" dirty="0" smtClean="0">
                <a:latin typeface="Times New Roman" pitchFamily="18" charset="0"/>
                <a:cs typeface="Times New Roman" pitchFamily="18" charset="0"/>
              </a:rPr>
              <a:t>V</a:t>
            </a:r>
            <a:r>
              <a:rPr lang="en-US" sz="2000" baseline="30000" dirty="0" smtClean="0">
                <a:latin typeface="Times New Roman" pitchFamily="18" charset="0"/>
                <a:cs typeface="Times New Roman" pitchFamily="18" charset="0"/>
              </a:rPr>
              <a:t>H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reduces to a diagonal system of equations. (The DFT</a:t>
            </a:r>
            <a:r>
              <a:rPr lang="en-US" sz="2000" b="1" dirty="0" smtClean="0">
                <a:latin typeface="Times New Roman" pitchFamily="18" charset="0"/>
                <a:cs typeface="Times New Roman" pitchFamily="18" charset="0"/>
              </a:rPr>
              <a:t> S </a:t>
            </a:r>
            <a:r>
              <a:rPr lang="en-US" sz="2000" dirty="0" smtClean="0">
                <a:latin typeface="Times New Roman" pitchFamily="18" charset="0"/>
                <a:cs typeface="Times New Roman" pitchFamily="18" charset="0"/>
              </a:rPr>
              <a:t>is deﬁned simply as </a:t>
            </a:r>
            <a:r>
              <a:rPr lang="en-US" sz="2000" dirty="0" err="1" smtClean="0">
                <a:latin typeface="Times New Roman" pitchFamily="18" charset="0"/>
                <a:cs typeface="Times New Roman" pitchFamily="18" charset="0"/>
              </a:rPr>
              <a:t>N</a:t>
            </a:r>
            <a:r>
              <a:rPr lang="en-US" sz="2000" b="1" dirty="0" err="1"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0" y="533400"/>
            <a:ext cx="9144000" cy="6172200"/>
          </a:xfrm>
        </p:spPr>
        <p:txBody>
          <a:bodyPr>
            <a:noAutofit/>
          </a:bodyPr>
          <a:lstStyle/>
          <a:p>
            <a:r>
              <a:rPr lang="en-US" sz="2000" dirty="0" smtClean="0"/>
              <a:t>We have already encountered the matrix V in the case N = 4: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V </a:t>
            </a:r>
            <a:r>
              <a:rPr lang="en-US" sz="2000" dirty="0" smtClean="0"/>
              <a:t>=[</a:t>
            </a:r>
            <a:r>
              <a:rPr lang="en-US" sz="2000" dirty="0" smtClean="0"/>
              <a:t>v</a:t>
            </a:r>
            <a:r>
              <a:rPr lang="en-US" sz="2000" baseline="30000" dirty="0" smtClean="0"/>
              <a:t>(0) </a:t>
            </a:r>
            <a:r>
              <a:rPr lang="en-US" sz="2000" dirty="0" smtClean="0"/>
              <a:t>v</a:t>
            </a:r>
            <a:r>
              <a:rPr lang="en-US" sz="2000" baseline="30000" dirty="0" smtClean="0"/>
              <a:t>(1) </a:t>
            </a:r>
            <a:r>
              <a:rPr lang="en-US" sz="2000" dirty="0" smtClean="0"/>
              <a:t>v</a:t>
            </a:r>
            <a:r>
              <a:rPr lang="en-US" sz="2000" baseline="30000" dirty="0" smtClean="0"/>
              <a:t>(2) </a:t>
            </a:r>
            <a:r>
              <a:rPr lang="en-US" sz="2000" dirty="0" smtClean="0"/>
              <a:t>v</a:t>
            </a:r>
            <a:r>
              <a:rPr lang="en-US" sz="2000" baseline="30000" dirty="0" smtClean="0"/>
              <a:t>(3)</a:t>
            </a:r>
            <a:r>
              <a:rPr lang="en-US" sz="2000" dirty="0" smtClean="0"/>
              <a:t>] </a:t>
            </a:r>
            <a:r>
              <a:rPr lang="en-US" sz="2000" dirty="0" smtClean="0"/>
              <a:t>=</a:t>
            </a: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Each column (from left to right) is a complex-valued sinusoid of frequency </a:t>
            </a:r>
            <a:br>
              <a:rPr lang="en-US" sz="2000" dirty="0" smtClean="0"/>
            </a:br>
            <a:r>
              <a:rPr lang="en-US" sz="2000" dirty="0" smtClean="0"/>
              <a:t>ω =0, π/2,π and 3π/2 </a:t>
            </a:r>
            <a:br>
              <a:rPr lang="en-US" sz="2000" dirty="0" smtClean="0"/>
            </a:br>
            <a:r>
              <a:rPr lang="en-US" sz="2000" dirty="0" smtClean="0"/>
              <a:t/>
            </a:r>
            <a:br>
              <a:rPr lang="en-US" sz="2000" dirty="0" smtClean="0"/>
            </a:br>
            <a:r>
              <a:rPr lang="en-US" sz="2000" dirty="0" smtClean="0"/>
              <a:t>Note that the four frequencies are uniformly spaced over [0, 2π) (or the unit circle). </a:t>
            </a:r>
            <a:br>
              <a:rPr lang="en-US" sz="2000" dirty="0" smtClean="0"/>
            </a:br>
            <a:r>
              <a:rPr lang="en-US" sz="1400" dirty="0" smtClean="0"/>
              <a:t/>
            </a:r>
            <a:br>
              <a:rPr lang="en-US" sz="1400" dirty="0" smtClean="0"/>
            </a:br>
            <a:endParaRPr lang="en-US" sz="1400" dirty="0"/>
          </a:p>
        </p:txBody>
      </p:sp>
      <p:graphicFrame>
        <p:nvGraphicFramePr>
          <p:cNvPr id="168962" name="Object 2"/>
          <p:cNvGraphicFramePr>
            <a:graphicFrameLocks noChangeAspect="1"/>
          </p:cNvGraphicFramePr>
          <p:nvPr/>
        </p:nvGraphicFramePr>
        <p:xfrm>
          <a:off x="2855913" y="2057400"/>
          <a:ext cx="1868487" cy="1431253"/>
        </p:xfrm>
        <a:graphic>
          <a:graphicData uri="http://schemas.openxmlformats.org/presentationml/2006/ole">
            <mc:AlternateContent xmlns:mc="http://schemas.openxmlformats.org/markup-compatibility/2006">
              <mc:Choice xmlns:v="urn:schemas-microsoft-com:vml" Requires="v">
                <p:oleObj spid="_x0000_s169988" name="Equation" r:id="rId3" imgW="1193760" imgH="914400" progId="Equation.3">
                  <p:embed/>
                </p:oleObj>
              </mc:Choice>
              <mc:Fallback>
                <p:oleObj name="Equation" r:id="rId3" imgW="1193760" imgH="914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5913" y="2057400"/>
                        <a:ext cx="1868487" cy="14312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0" y="533400"/>
            <a:ext cx="9144000" cy="6172200"/>
          </a:xfrm>
        </p:spPr>
        <p:txBody>
          <a:bodyPr>
            <a:noAutofit/>
          </a:bodyPr>
          <a:lstStyle/>
          <a:p>
            <a:r>
              <a:rPr lang="en-US" sz="2000" dirty="0" smtClean="0">
                <a:latin typeface="Times New Roman" pitchFamily="18" charset="0"/>
                <a:cs typeface="Times New Roman" pitchFamily="18" charset="0"/>
              </a:rPr>
              <a:t>In the general case (i.e., for arbitrary N), the frequencies of the N sinusoids are also uniformly spaced over [0, 2π). </a:t>
            </a:r>
            <a:r>
              <a:rPr lang="en-US" sz="2000" dirty="0" err="1" smtClean="0">
                <a:latin typeface="Times New Roman" pitchFamily="18" charset="0"/>
                <a:cs typeface="Times New Roman" pitchFamily="18" charset="0"/>
              </a:rPr>
              <a:t>Speciﬁcally</a:t>
            </a:r>
            <a:r>
              <a:rPr lang="en-US" sz="2000" dirty="0" smtClean="0">
                <a:latin typeface="Times New Roman" pitchFamily="18" charset="0"/>
                <a:cs typeface="Times New Roman" pitchFamily="18" charset="0"/>
              </a:rPr>
              <a:t>, the </a:t>
            </a:r>
            <a:r>
              <a:rPr lang="en-US" sz="2000" dirty="0" err="1" smtClean="0">
                <a:latin typeface="Times New Roman" pitchFamily="18" charset="0"/>
                <a:cs typeface="Times New Roman" pitchFamily="18" charset="0"/>
              </a:rPr>
              <a:t>k</a:t>
            </a:r>
            <a:r>
              <a:rPr lang="en-US" sz="2000" baseline="30000" dirty="0" err="1" smtClean="0">
                <a:latin typeface="Times New Roman" pitchFamily="18" charset="0"/>
                <a:cs typeface="Times New Roman" pitchFamily="18" charset="0"/>
              </a:rPr>
              <a:t>th</a:t>
            </a:r>
            <a:r>
              <a:rPr lang="en-US" sz="2000" baseline="30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column of V (starting with k = 0) is a complex-valued sinusoid of frequency    </a:t>
            </a:r>
            <a:r>
              <a:rPr lang="en-US" sz="2000" dirty="0" smtClean="0">
                <a:solidFill>
                  <a:srgbClr val="FF0000"/>
                </a:solidFill>
                <a:latin typeface="Times New Roman" pitchFamily="18" charset="0"/>
                <a:cs typeface="Times New Roman" pitchFamily="18" charset="0"/>
              </a:rPr>
              <a:t>ω = 2π k /N </a:t>
            </a:r>
            <a:br>
              <a:rPr lang="en-US" sz="2000" dirty="0" smtClean="0">
                <a:solidFill>
                  <a:srgbClr val="FF0000"/>
                </a:solidFill>
                <a:latin typeface="Times New Roman" pitchFamily="18" charset="0"/>
                <a:cs typeface="Times New Roman" pitchFamily="18" charset="0"/>
              </a:rPr>
            </a:br>
            <a:r>
              <a:rPr lang="en-US" sz="2000" dirty="0" smtClean="0">
                <a:solidFill>
                  <a:srgbClr val="FF0000"/>
                </a:solidFill>
                <a:latin typeface="Times New Roman" pitchFamily="18" charset="0"/>
                <a:cs typeface="Times New Roman" pitchFamily="18" charset="0"/>
              </a:rPr>
              <a:t/>
            </a:r>
            <a:br>
              <a:rPr lang="en-US" sz="2000" dirty="0" smtClean="0">
                <a:solidFill>
                  <a:srgbClr val="FF0000"/>
                </a:solidFill>
                <a:latin typeface="Times New Roman" pitchFamily="18" charset="0"/>
                <a:cs typeface="Times New Roman" pitchFamily="18" charset="0"/>
              </a:rPr>
            </a:br>
            <a:r>
              <a:rPr lang="en-US" sz="2000" dirty="0" smtClean="0">
                <a:latin typeface="Times New Roman" pitchFamily="18" charset="0"/>
                <a:cs typeface="Times New Roman" pitchFamily="18" charset="0"/>
              </a:rPr>
              <a:t>This choice of ω makes the sinusoid </a:t>
            </a:r>
            <a:r>
              <a:rPr lang="en-US" sz="2000" dirty="0" err="1" smtClean="0">
                <a:latin typeface="Times New Roman" pitchFamily="18" charset="0"/>
                <a:cs typeface="Times New Roman" pitchFamily="18" charset="0"/>
              </a:rPr>
              <a:t>e</a:t>
            </a:r>
            <a:r>
              <a:rPr lang="en-US" sz="2000" baseline="30000" dirty="0" err="1" smtClean="0">
                <a:latin typeface="Times New Roman" pitchFamily="18" charset="0"/>
                <a:cs typeface="Times New Roman" pitchFamily="18" charset="0"/>
              </a:rPr>
              <a:t>jωn</a:t>
            </a:r>
            <a:r>
              <a:rPr lang="en-US" sz="2000" baseline="30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periodic with period equal to N or a </a:t>
            </a:r>
            <a:r>
              <a:rPr lang="en-US" sz="2000" dirty="0" err="1" smtClean="0">
                <a:latin typeface="Times New Roman" pitchFamily="18" charset="0"/>
                <a:cs typeface="Times New Roman" pitchFamily="18" charset="0"/>
              </a:rPr>
              <a:t>submultiple</a:t>
            </a:r>
            <a:r>
              <a:rPr lang="en-US" sz="2000" dirty="0" smtClean="0">
                <a:latin typeface="Times New Roman" pitchFamily="18" charset="0"/>
                <a:cs typeface="Times New Roman" pitchFamily="18" charset="0"/>
              </a:rPr>
              <a:t> thereof.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No other values of ω result in this property. If we set v = </a:t>
            </a:r>
            <a:r>
              <a:rPr lang="en-US" sz="2000" dirty="0" err="1" smtClean="0">
                <a:latin typeface="Times New Roman" pitchFamily="18" charset="0"/>
                <a:cs typeface="Times New Roman" pitchFamily="18" charset="0"/>
              </a:rPr>
              <a:t>e</a:t>
            </a:r>
            <a:r>
              <a:rPr lang="en-US" sz="2000" baseline="30000" dirty="0" err="1" smtClean="0">
                <a:latin typeface="Times New Roman" pitchFamily="18" charset="0"/>
                <a:cs typeface="Times New Roman" pitchFamily="18" charset="0"/>
              </a:rPr>
              <a:t>j</a:t>
            </a:r>
            <a:r>
              <a:rPr lang="en-US" sz="2000" baseline="30000" dirty="0" smtClean="0">
                <a:latin typeface="Times New Roman" pitchFamily="18" charset="0"/>
                <a:cs typeface="Times New Roman" pitchFamily="18" charset="0"/>
              </a:rPr>
              <a:t>(2π/N)</a:t>
            </a:r>
            <a:r>
              <a:rPr lang="en-US" sz="2000" dirty="0" smtClean="0">
                <a:latin typeface="Times New Roman" pitchFamily="18" charset="0"/>
                <a:cs typeface="Times New Roman" pitchFamily="18" charset="0"/>
              </a:rPr>
              <a:t>, then the columns of V are formed by raising the complex constants  </a:t>
            </a:r>
            <a:r>
              <a:rPr lang="en-US" sz="2000" i="1" dirty="0" smtClean="0">
                <a:solidFill>
                  <a:srgbClr val="FF0000"/>
                </a:solidFill>
                <a:latin typeface="Times New Roman" pitchFamily="18" charset="0"/>
                <a:cs typeface="Times New Roman" pitchFamily="18" charset="0"/>
              </a:rPr>
              <a:t>v</a:t>
            </a:r>
            <a:r>
              <a:rPr lang="en-US" sz="2000" i="1" baseline="30000" dirty="0" smtClean="0">
                <a:solidFill>
                  <a:srgbClr val="FF0000"/>
                </a:solidFill>
                <a:latin typeface="Times New Roman" pitchFamily="18" charset="0"/>
                <a:cs typeface="Times New Roman" pitchFamily="18" charset="0"/>
              </a:rPr>
              <a:t>0 </a:t>
            </a:r>
            <a:r>
              <a:rPr lang="en-US" sz="2000" i="1" dirty="0" smtClean="0">
                <a:solidFill>
                  <a:srgbClr val="FF0000"/>
                </a:solidFill>
                <a:latin typeface="Times New Roman" pitchFamily="18" charset="0"/>
                <a:cs typeface="Times New Roman" pitchFamily="18" charset="0"/>
              </a:rPr>
              <a:t>=1, v, v</a:t>
            </a:r>
            <a:r>
              <a:rPr lang="en-US" sz="2000" i="1" baseline="30000" dirty="0" smtClean="0">
                <a:solidFill>
                  <a:srgbClr val="FF0000"/>
                </a:solidFill>
                <a:latin typeface="Times New Roman" pitchFamily="18" charset="0"/>
                <a:cs typeface="Times New Roman" pitchFamily="18" charset="0"/>
              </a:rPr>
              <a:t>2</a:t>
            </a:r>
            <a:r>
              <a:rPr lang="en-US" sz="2000" i="1" dirty="0" smtClean="0">
                <a:solidFill>
                  <a:srgbClr val="FF0000"/>
                </a:solidFill>
                <a:latin typeface="Times New Roman" pitchFamily="18" charset="0"/>
                <a:cs typeface="Times New Roman" pitchFamily="18" charset="0"/>
              </a:rPr>
              <a:t>, ..., v</a:t>
            </a:r>
            <a:r>
              <a:rPr lang="en-US" sz="2000" i="1" baseline="30000" dirty="0" smtClean="0">
                <a:solidFill>
                  <a:srgbClr val="FF0000"/>
                </a:solidFill>
                <a:latin typeface="Times New Roman" pitchFamily="18" charset="0"/>
                <a:cs typeface="Times New Roman" pitchFamily="18" charset="0"/>
              </a:rPr>
              <a:t>N-1</a:t>
            </a:r>
            <a:r>
              <a:rPr lang="en-US" sz="2000" i="1"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to powers n =0: N − 1.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These N complex numbers are precisely the roots of </a:t>
            </a:r>
            <a:r>
              <a:rPr lang="en-US" sz="2000" dirty="0" err="1" smtClean="0">
                <a:latin typeface="Times New Roman" pitchFamily="18" charset="0"/>
                <a:cs typeface="Times New Roman" pitchFamily="18" charset="0"/>
              </a:rPr>
              <a:t>z</a:t>
            </a:r>
            <a:r>
              <a:rPr lang="en-US" sz="2000" baseline="30000" dirty="0" err="1" smtClean="0">
                <a:latin typeface="Times New Roman" pitchFamily="18" charset="0"/>
                <a:cs typeface="Times New Roman" pitchFamily="18" charset="0"/>
              </a:rPr>
              <a:t>N</a:t>
            </a:r>
            <a:r>
              <a:rPr lang="en-US" sz="2000" baseline="30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1. </a:t>
            </a:r>
            <a:br>
              <a:rPr lang="en-US" sz="2000" dirty="0" smtClean="0">
                <a:latin typeface="Times New Roman" pitchFamily="18" charset="0"/>
                <a:cs typeface="Times New Roman" pitchFamily="18" charset="0"/>
              </a:rPr>
            </a:b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914400" y="1600200"/>
            <a:ext cx="6781800" cy="5257800"/>
          </a:xfrm>
        </p:spPr>
        <p:txBody>
          <a:bodyPr>
            <a:noAutofit/>
          </a:bodyPr>
          <a:lstStyle/>
          <a:p>
            <a:r>
              <a:rPr lang="en-US" sz="2000" dirty="0" smtClean="0"/>
              <a:t/>
            </a:r>
            <a:br>
              <a:rPr lang="en-US" sz="2000" dirty="0" smtClean="0"/>
            </a:br>
            <a:r>
              <a:rPr lang="en-US" sz="2000" dirty="0" smtClean="0"/>
              <a:t/>
            </a:r>
            <a:br>
              <a:rPr lang="en-US" sz="2000" dirty="0" smtClean="0"/>
            </a:br>
            <a:r>
              <a:rPr lang="en-US" sz="2000" dirty="0" smtClean="0"/>
              <a:t>The </a:t>
            </a:r>
            <a:r>
              <a:rPr lang="en-US" sz="2000" dirty="0" err="1" smtClean="0"/>
              <a:t>orthogonality</a:t>
            </a:r>
            <a:r>
              <a:rPr lang="en-US" sz="2000" dirty="0" smtClean="0"/>
              <a:t> of the columns of</a:t>
            </a:r>
            <a:r>
              <a:rPr lang="en-US" sz="2000" b="1" dirty="0" smtClean="0"/>
              <a:t> V </a:t>
            </a:r>
            <a:r>
              <a:rPr lang="en-US" sz="2000" dirty="0" smtClean="0"/>
              <a:t>can be shown using the geometric sum formula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If </a:t>
            </a:r>
            <a:r>
              <a:rPr lang="en-US" sz="2000" b="1" dirty="0" smtClean="0"/>
              <a:t>v</a:t>
            </a:r>
            <a:r>
              <a:rPr lang="en-US" sz="2000" baseline="30000" dirty="0" smtClean="0"/>
              <a:t>(k) </a:t>
            </a:r>
            <a:r>
              <a:rPr lang="en-US" sz="2000" dirty="0" smtClean="0"/>
              <a:t>and </a:t>
            </a:r>
            <a:r>
              <a:rPr lang="en-US" sz="2000" b="1" dirty="0" smtClean="0"/>
              <a:t>v</a:t>
            </a:r>
            <a:r>
              <a:rPr lang="en-US" sz="2000" baseline="30000" dirty="0" smtClean="0"/>
              <a:t>(l) </a:t>
            </a:r>
            <a:r>
              <a:rPr lang="en-US" sz="2000" dirty="0" smtClean="0"/>
              <a:t>are two diﬀerent columns of </a:t>
            </a:r>
            <a:r>
              <a:rPr lang="en-US" sz="2000" b="1" dirty="0" smtClean="0"/>
              <a:t>V</a:t>
            </a:r>
            <a:r>
              <a:rPr lang="en-US" sz="2000" dirty="0" smtClean="0"/>
              <a:t>,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(since </a:t>
            </a:r>
            <a:r>
              <a:rPr lang="en-US" sz="2000" b="1" dirty="0" smtClean="0"/>
              <a:t>v</a:t>
            </a:r>
            <a:r>
              <a:rPr lang="en-US" sz="2000" baseline="30000" dirty="0" smtClean="0"/>
              <a:t>(l−</a:t>
            </a:r>
            <a:r>
              <a:rPr lang="en-US" sz="2000" baseline="30000" dirty="0" smtClean="0"/>
              <a:t>k)N </a:t>
            </a:r>
            <a:r>
              <a:rPr lang="en-US" sz="2000" dirty="0" smtClean="0"/>
              <a:t>= 1). On the other hand,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This establishes the general result </a:t>
            </a:r>
            <a:r>
              <a:rPr lang="en-US" sz="2000" b="1" dirty="0" smtClean="0"/>
              <a:t>V</a:t>
            </a:r>
            <a:r>
              <a:rPr lang="en-US" sz="2000" b="1" baseline="30000" dirty="0" smtClean="0"/>
              <a:t>H </a:t>
            </a:r>
            <a:r>
              <a:rPr lang="en-US" sz="2000" b="1" dirty="0" smtClean="0"/>
              <a:t>V </a:t>
            </a:r>
            <a:r>
              <a:rPr lang="en-US" sz="2000" dirty="0" smtClean="0"/>
              <a:t>= N</a:t>
            </a:r>
            <a:r>
              <a:rPr lang="en-US" sz="2000" b="1" dirty="0" smtClean="0"/>
              <a:t>I</a:t>
            </a:r>
            <a:r>
              <a:rPr lang="en-US" sz="2000" dirty="0" smtClean="0"/>
              <a:t>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1400" dirty="0"/>
          </a:p>
        </p:txBody>
      </p:sp>
      <p:graphicFrame>
        <p:nvGraphicFramePr>
          <p:cNvPr id="171011" name="Object 3"/>
          <p:cNvGraphicFramePr>
            <a:graphicFrameLocks noChangeAspect="1"/>
          </p:cNvGraphicFramePr>
          <p:nvPr/>
        </p:nvGraphicFramePr>
        <p:xfrm>
          <a:off x="1143000" y="1371600"/>
          <a:ext cx="4154488" cy="755650"/>
        </p:xfrm>
        <a:graphic>
          <a:graphicData uri="http://schemas.openxmlformats.org/presentationml/2006/ole">
            <mc:AlternateContent xmlns:mc="http://schemas.openxmlformats.org/markup-compatibility/2006">
              <mc:Choice xmlns:v="urn:schemas-microsoft-com:vml" Requires="v">
                <p:oleObj spid="_x0000_s171017" name="Equation" r:id="rId3" imgW="2654280" imgH="482400" progId="Equation.3">
                  <p:embed/>
                </p:oleObj>
              </mc:Choice>
              <mc:Fallback>
                <p:oleObj name="Equation" r:id="rId3" imgW="2654280" imgH="4824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371600"/>
                        <a:ext cx="4154488"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1012" name="Object 4"/>
          <p:cNvGraphicFramePr>
            <a:graphicFrameLocks noChangeAspect="1"/>
          </p:cNvGraphicFramePr>
          <p:nvPr/>
        </p:nvGraphicFramePr>
        <p:xfrm>
          <a:off x="1752600" y="3124200"/>
          <a:ext cx="2381250" cy="674687"/>
        </p:xfrm>
        <a:graphic>
          <a:graphicData uri="http://schemas.openxmlformats.org/presentationml/2006/ole">
            <mc:AlternateContent xmlns:mc="http://schemas.openxmlformats.org/markup-compatibility/2006">
              <mc:Choice xmlns:v="urn:schemas-microsoft-com:vml" Requires="v">
                <p:oleObj spid="_x0000_s171018" name="Equation" r:id="rId5" imgW="1523880" imgH="431640" progId="Equation.3">
                  <p:embed/>
                </p:oleObj>
              </mc:Choice>
              <mc:Fallback>
                <p:oleObj name="Equation" r:id="rId5" imgW="1523880" imgH="4316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3124200"/>
                        <a:ext cx="2381250" cy="674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1013" name="Object 5"/>
          <p:cNvGraphicFramePr>
            <a:graphicFrameLocks noChangeAspect="1"/>
          </p:cNvGraphicFramePr>
          <p:nvPr/>
        </p:nvGraphicFramePr>
        <p:xfrm>
          <a:off x="1752600" y="4648200"/>
          <a:ext cx="2163763" cy="674688"/>
        </p:xfrm>
        <a:graphic>
          <a:graphicData uri="http://schemas.openxmlformats.org/presentationml/2006/ole">
            <mc:AlternateContent xmlns:mc="http://schemas.openxmlformats.org/markup-compatibility/2006">
              <mc:Choice xmlns:v="urn:schemas-microsoft-com:vml" Requires="v">
                <p:oleObj spid="_x0000_s171019" name="Equation" r:id="rId7" imgW="1384200" imgH="431640" progId="Equation.3">
                  <p:embed/>
                </p:oleObj>
              </mc:Choice>
              <mc:Fallback>
                <p:oleObj name="Equation" r:id="rId7" imgW="1384200" imgH="4316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4648200"/>
                        <a:ext cx="2163763" cy="674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0" y="838200"/>
            <a:ext cx="9144000" cy="6400800"/>
          </a:xfrm>
        </p:spPr>
        <p:txBody>
          <a:bodyPr>
            <a:noAutofit/>
          </a:bodyPr>
          <a:lstStyle/>
          <a:p>
            <a:r>
              <a:rPr lang="en-US" sz="2000" dirty="0" smtClean="0">
                <a:latin typeface="Times New Roman" pitchFamily="18" charset="0"/>
                <a:cs typeface="Times New Roman" pitchFamily="18" charset="0"/>
              </a:rPr>
              <a:t>In the case N = 6, the Fourier frequencies are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ω =0, π/3, 2π/3 ,π, 4π/3, 5π/3</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and the columns of V are sinusoids at these frequencies: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In this case, </a:t>
            </a:r>
            <a:r>
              <a:rPr lang="en-US" sz="2000" b="1" dirty="0" smtClean="0">
                <a:latin typeface="Times New Roman" pitchFamily="18" charset="0"/>
                <a:cs typeface="Times New Roman" pitchFamily="18" charset="0"/>
              </a:rPr>
              <a:t>v</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e</a:t>
            </a:r>
            <a:r>
              <a:rPr lang="en-US" sz="2000" baseline="30000" dirty="0" err="1" smtClean="0">
                <a:latin typeface="Times New Roman" pitchFamily="18" charset="0"/>
                <a:cs typeface="Times New Roman" pitchFamily="18" charset="0"/>
              </a:rPr>
              <a:t>j</a:t>
            </a:r>
            <a:r>
              <a:rPr lang="en-US" sz="2000" baseline="30000" dirty="0" smtClean="0">
                <a:latin typeface="Times New Roman" pitchFamily="18" charset="0"/>
                <a:cs typeface="Times New Roman" pitchFamily="18" charset="0"/>
              </a:rPr>
              <a:t>(2π/6)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a:t>
            </a:r>
            <a:r>
              <a:rPr lang="en-US" sz="2000" baseline="30000" dirty="0" err="1" smtClean="0">
                <a:latin typeface="Times New Roman" pitchFamily="18" charset="0"/>
                <a:cs typeface="Times New Roman" pitchFamily="18" charset="0"/>
              </a:rPr>
              <a:t>j</a:t>
            </a:r>
            <a:r>
              <a:rPr lang="en-US" sz="2000" baseline="30000" dirty="0" smtClean="0">
                <a:latin typeface="Times New Roman" pitchFamily="18" charset="0"/>
                <a:cs typeface="Times New Roman" pitchFamily="18" charset="0"/>
              </a:rPr>
              <a:t>π/3) </a:t>
            </a:r>
            <a:r>
              <a:rPr lang="en-US" sz="2000" dirty="0" smtClean="0">
                <a:latin typeface="Times New Roman" pitchFamily="18" charset="0"/>
                <a:cs typeface="Times New Roman" pitchFamily="18" charset="0"/>
              </a:rPr>
              <a:t>and </a:t>
            </a:r>
            <a:r>
              <a:rPr lang="en-US" sz="2000" b="1" dirty="0" smtClean="0">
                <a:latin typeface="Times New Roman" pitchFamily="18" charset="0"/>
                <a:cs typeface="Times New Roman" pitchFamily="18" charset="0"/>
              </a:rPr>
              <a:t>v</a:t>
            </a:r>
            <a:r>
              <a:rPr lang="en-US" sz="2000" i="1" baseline="-25000" dirty="0" smtClean="0">
                <a:latin typeface="Times New Roman" pitchFamily="18" charset="0"/>
                <a:cs typeface="Times New Roman" pitchFamily="18" charset="0"/>
              </a:rPr>
              <a:t>nk </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v</a:t>
            </a:r>
            <a:r>
              <a:rPr lang="en-US" sz="2000" baseline="30000" dirty="0" smtClean="0">
                <a:latin typeface="Times New Roman" pitchFamily="18" charset="0"/>
                <a:cs typeface="Times New Roman" pitchFamily="18" charset="0"/>
              </a:rPr>
              <a:t>nk </a:t>
            </a:r>
            <a:r>
              <a:rPr lang="en-US" sz="2000" dirty="0" smtClean="0">
                <a:latin typeface="Times New Roman" pitchFamily="18" charset="0"/>
                <a:cs typeface="Times New Roman" pitchFamily="18" charset="0"/>
              </a:rPr>
              <a:t>= e</a:t>
            </a:r>
            <a:r>
              <a:rPr lang="en-US" sz="2000" baseline="30000" dirty="0" smtClean="0">
                <a:latin typeface="Times New Roman" pitchFamily="18" charset="0"/>
                <a:cs typeface="Times New Roman" pitchFamily="18" charset="0"/>
              </a:rPr>
              <a:t>j(π/3) </a:t>
            </a:r>
            <a:r>
              <a:rPr lang="en-US" sz="2000" i="1" baseline="30000" dirty="0" smtClean="0">
                <a:latin typeface="Times New Roman" pitchFamily="18" charset="0"/>
                <a:cs typeface="Times New Roman" pitchFamily="18" charset="0"/>
              </a:rPr>
              <a:t>nk</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If s =[1 2 3 6 5 4]</a:t>
            </a:r>
            <a:r>
              <a:rPr lang="en-US" sz="2000" baseline="30000" dirty="0" smtClean="0">
                <a:latin typeface="Times New Roman" pitchFamily="18" charset="0"/>
                <a:cs typeface="Times New Roman" pitchFamily="18" charset="0"/>
              </a:rPr>
              <a:t>T </a:t>
            </a:r>
            <a:r>
              <a:rPr lang="en-US" sz="2000" dirty="0" smtClean="0">
                <a:latin typeface="Times New Roman" pitchFamily="18" charset="0"/>
                <a:cs typeface="Times New Roman" pitchFamily="18" charset="0"/>
              </a:rPr>
              <a:t>, then the coeﬃcients </a:t>
            </a:r>
            <a:r>
              <a:rPr lang="en-US" sz="2000" b="1"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 in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 </a:t>
            </a:r>
            <a:r>
              <a:rPr lang="en-US" sz="2000" b="1" dirty="0" smtClean="0">
                <a:latin typeface="Times New Roman" pitchFamily="18" charset="0"/>
                <a:cs typeface="Times New Roman" pitchFamily="18" charset="0"/>
              </a:rPr>
              <a:t>Vc</a:t>
            </a:r>
            <a:r>
              <a:rPr lang="en-US" sz="2000" dirty="0" smtClean="0">
                <a:latin typeface="Times New Roman" pitchFamily="18" charset="0"/>
                <a:cs typeface="Times New Roman" pitchFamily="18" charset="0"/>
              </a:rPr>
              <a:t> are quickly found using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c = fft([1 2 3 6 5 4].’)/6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By hand, we have </a:t>
            </a:r>
            <a:r>
              <a:rPr lang="en-US" sz="2000" i="1" dirty="0" smtClean="0">
                <a:latin typeface="Times New Roman" pitchFamily="18" charset="0"/>
                <a:cs typeface="Times New Roman" pitchFamily="18" charset="0"/>
              </a:rPr>
              <a:t>c</a:t>
            </a:r>
            <a:r>
              <a:rPr lang="en-US" sz="2000" i="1" baseline="-25000"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&lt;</a:t>
            </a:r>
            <a:r>
              <a:rPr lang="en-US" sz="2000" dirty="0" smtClean="0">
                <a:latin typeface="Times New Roman" pitchFamily="18" charset="0"/>
                <a:cs typeface="Times New Roman" pitchFamily="18" charset="0"/>
              </a:rPr>
              <a:t>v</a:t>
            </a:r>
            <a:r>
              <a:rPr lang="en-US" sz="2000" baseline="30000"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s&gt;/</a:t>
            </a:r>
            <a:r>
              <a:rPr lang="en-US" sz="2000" dirty="0" smtClean="0">
                <a:latin typeface="Times New Roman" pitchFamily="18" charset="0"/>
                <a:cs typeface="Times New Roman" pitchFamily="18" charset="0"/>
              </a:rPr>
              <a:t>6. Thus for example (note the complex conjugation!),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c</a:t>
            </a:r>
            <a:r>
              <a:rPr lang="en-US" sz="2000" baseline="-25000" dirty="0" smtClean="0">
                <a:latin typeface="Times New Roman" pitchFamily="18" charset="0"/>
                <a:cs typeface="Times New Roman" pitchFamily="18" charset="0"/>
              </a:rPr>
              <a:t>0</a:t>
            </a:r>
            <a:r>
              <a:rPr lang="en-US" sz="2000" dirty="0" smtClean="0">
                <a:latin typeface="Times New Roman" pitchFamily="18" charset="0"/>
                <a:cs typeface="Times New Roman" pitchFamily="18" charset="0"/>
              </a:rPr>
              <a:t> = (1+2+3+4+5+6)= 7/2</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c1 = 1+(1 − j</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3)+ (−1 − j</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3) − 6+ (5/2)(−1+ j</a:t>
            </a:r>
            <a:r>
              <a:rPr lang="en-US" sz="2000" dirty="0" smtClean="0">
                <a:latin typeface="Times New Roman" pitchFamily="18" charset="0"/>
                <a:cs typeface="Times New Roman" pitchFamily="18" charset="0"/>
                <a:sym typeface="Symbol"/>
              </a:rPr>
              <a:t>3</a:t>
            </a:r>
            <a:r>
              <a:rPr lang="en-US" sz="2000" dirty="0" smtClean="0">
                <a:latin typeface="Times New Roman" pitchFamily="18" charset="0"/>
                <a:cs typeface="Times New Roman" pitchFamily="18" charset="0"/>
              </a:rPr>
              <a:t>) + 2(1 + j</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3)= −1+ j</a:t>
            </a:r>
            <a:r>
              <a:rPr lang="en-US" sz="2000" dirty="0" smtClean="0">
                <a:latin typeface="Times New Roman" pitchFamily="18" charset="0"/>
                <a:cs typeface="Times New Roman" pitchFamily="18" charset="0"/>
                <a:sym typeface="Symbol"/>
              </a:rPr>
              <a:t>3/3</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c5 = 1+(1+ j</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3)+ (3/2)(−1+ j</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3) − 6+(5/2) (−1 − j</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3) + 2(1 − j</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3)= −1 − j</a:t>
            </a:r>
            <a:r>
              <a:rPr lang="en-US" sz="2000" dirty="0" smtClean="0">
                <a:latin typeface="Times New Roman" pitchFamily="18" charset="0"/>
                <a:cs typeface="Times New Roman" pitchFamily="18" charset="0"/>
                <a:sym typeface="Symbol"/>
              </a:rPr>
              <a:t> 3/3</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1400" dirty="0" smtClean="0"/>
              <a:t/>
            </a:r>
            <a:br>
              <a:rPr lang="en-US" sz="1400" dirty="0" smtClean="0"/>
            </a:br>
            <a:endParaRPr lang="en-US" sz="1400" dirty="0"/>
          </a:p>
        </p:txBody>
      </p:sp>
      <p:graphicFrame>
        <p:nvGraphicFramePr>
          <p:cNvPr id="168962" name="Object 2"/>
          <p:cNvGraphicFramePr>
            <a:graphicFrameLocks noChangeAspect="1"/>
          </p:cNvGraphicFramePr>
          <p:nvPr/>
        </p:nvGraphicFramePr>
        <p:xfrm>
          <a:off x="838200" y="1600200"/>
          <a:ext cx="3862386" cy="1845108"/>
        </p:xfrm>
        <a:graphic>
          <a:graphicData uri="http://schemas.openxmlformats.org/presentationml/2006/ole">
            <mc:AlternateContent xmlns:mc="http://schemas.openxmlformats.org/markup-compatibility/2006">
              <mc:Choice xmlns:v="urn:schemas-microsoft-com:vml" Requires="v">
                <p:oleObj spid="_x0000_s172036" name="Equation" r:id="rId3" imgW="3936960" imgH="1879560" progId="Equation.3">
                  <p:embed/>
                </p:oleObj>
              </mc:Choice>
              <mc:Fallback>
                <p:oleObj name="Equation" r:id="rId3" imgW="3936960" imgH="1879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600200"/>
                        <a:ext cx="3862386" cy="18451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p:cNvSpPr txBox="1">
            <a:spLocks noChangeArrowheads="1"/>
          </p:cNvSpPr>
          <p:nvPr/>
        </p:nvSpPr>
        <p:spPr>
          <a:xfrm>
            <a:off x="0" y="-304800"/>
            <a:ext cx="8382000" cy="609600"/>
          </a:xfrm>
          <a:prstGeom prst="rect">
            <a:avLst/>
          </a:prstGeom>
        </p:spPr>
        <p:txBody>
          <a:bodyPr vert="horz" anchor="ctr">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olidFill>
                <a:effectLst/>
                <a:uLnTx/>
                <a:uFillTx/>
                <a:latin typeface="+mj-lt"/>
                <a:ea typeface="+mj-ea"/>
                <a:cs typeface="+mj-cs"/>
              </a:rPr>
              <a:t/>
            </a:r>
            <a:br>
              <a:rPr kumimoji="0" lang="en-US" sz="2400" b="0" i="0" u="none" strike="noStrike" kern="1200" cap="none" spc="0" normalizeH="0" baseline="0" noProof="0" dirty="0" smtClean="0">
                <a:ln>
                  <a:noFill/>
                </a:ln>
                <a:solidFill>
                  <a:schemeClr val="tx2"/>
                </a:solidFill>
                <a:effectLst/>
                <a:uLnTx/>
                <a:uFillTx/>
                <a:latin typeface="+mj-lt"/>
                <a:ea typeface="+mj-ea"/>
                <a:cs typeface="+mj-cs"/>
              </a:rPr>
            </a:br>
            <a:r>
              <a:rPr kumimoji="0" lang="en-US" sz="2400" b="0" i="0" u="none" strike="noStrike" kern="1200" cap="none" spc="0" normalizeH="0" baseline="0" noProof="0" dirty="0" smtClean="0">
                <a:ln>
                  <a:noFill/>
                </a:ln>
                <a:solidFill>
                  <a:schemeClr val="bg1"/>
                </a:solidFill>
                <a:effectLst/>
                <a:uLnTx/>
                <a:uFillTx/>
                <a:latin typeface="+mj-lt"/>
                <a:ea typeface="+mj-ea"/>
                <a:cs typeface="+mj-cs"/>
              </a:rPr>
              <a:t>EXAMPLE</a:t>
            </a:r>
            <a:endParaRPr kumimoji="0" lang="en-US" sz="2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0" y="533400"/>
            <a:ext cx="9144000" cy="6172200"/>
          </a:xfrm>
        </p:spPr>
        <p:txBody>
          <a:bodyPr>
            <a:noAutofit/>
          </a:bodyPr>
          <a:lstStyle/>
          <a:p>
            <a:r>
              <a:rPr lang="en-US" sz="2000" dirty="0" smtClean="0">
                <a:latin typeface="Times New Roman" pitchFamily="18" charset="0"/>
                <a:cs typeface="Times New Roman" pitchFamily="18" charset="0"/>
              </a:rPr>
              <a:t>An alternative—and equivalent—notation for the projection of s onto the columns of </a:t>
            </a:r>
            <a:r>
              <a:rPr lang="en-US" sz="2000" b="1" dirty="0" smtClean="0">
                <a:latin typeface="Times New Roman" pitchFamily="18" charset="0"/>
                <a:cs typeface="Times New Roman" pitchFamily="18" charset="0"/>
              </a:rPr>
              <a:t>V</a:t>
            </a:r>
            <a:r>
              <a:rPr lang="en-US" sz="2000" dirty="0" smtClean="0">
                <a:latin typeface="Times New Roman" pitchFamily="18" charset="0"/>
                <a:cs typeface="Times New Roman" pitchFamily="18" charset="0"/>
              </a:rPr>
              <a:t> involves the discrete Fourier transform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deﬁned by </a:t>
            </a:r>
            <a:br>
              <a:rPr lang="en-US" sz="2000" dirty="0" smtClean="0">
                <a:latin typeface="Times New Roman" pitchFamily="18" charset="0"/>
                <a:cs typeface="Times New Roman" pitchFamily="18" charset="0"/>
              </a:rPr>
            </a:br>
            <a:r>
              <a:rPr lang="en-US" sz="2000" baseline="-25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 = </a:t>
            </a:r>
            <a:r>
              <a:rPr lang="en-US" sz="2000" b="1" dirty="0" smtClean="0">
                <a:latin typeface="Times New Roman" pitchFamily="18" charset="0"/>
                <a:cs typeface="Times New Roman" pitchFamily="18" charset="0"/>
              </a:rPr>
              <a:t>V</a:t>
            </a:r>
            <a:r>
              <a:rPr lang="en-US" sz="2000" baseline="30000" dirty="0" smtClean="0">
                <a:latin typeface="Times New Roman" pitchFamily="18" charset="0"/>
                <a:cs typeface="Times New Roman" pitchFamily="18" charset="0"/>
              </a:rPr>
              <a:t>H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This vector consists of the N inner products </a:t>
            </a:r>
            <a:r>
              <a:rPr lang="en-US" sz="2000" dirty="0" smtClean="0">
                <a:latin typeface="Times New Roman" pitchFamily="18" charset="0"/>
                <a:cs typeface="Times New Roman" pitchFamily="18" charset="0"/>
              </a:rPr>
              <a:t>&lt;</a:t>
            </a:r>
            <a:r>
              <a:rPr lang="en-US" sz="2000" b="1" dirty="0" smtClean="0">
                <a:latin typeface="Times New Roman" pitchFamily="18" charset="0"/>
                <a:cs typeface="Times New Roman" pitchFamily="18" charset="0"/>
              </a:rPr>
              <a:t>v</a:t>
            </a:r>
            <a:r>
              <a:rPr lang="en-US" sz="2000" baseline="30000"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&gt;, </a:t>
            </a:r>
            <a:r>
              <a:rPr lang="en-US" sz="2000" dirty="0" smtClean="0">
                <a:latin typeface="Times New Roman" pitchFamily="18" charset="0"/>
                <a:cs typeface="Times New Roman" pitchFamily="18" charset="0"/>
              </a:rPr>
              <a:t>where </a:t>
            </a:r>
            <a:r>
              <a:rPr lang="en-US" sz="2000" i="1" dirty="0" smtClean="0">
                <a:latin typeface="Times New Roman" pitchFamily="18" charset="0"/>
                <a:cs typeface="Times New Roman" pitchFamily="18" charset="0"/>
              </a:rPr>
              <a:t>k </a:t>
            </a:r>
            <a:r>
              <a:rPr lang="en-US" sz="2000" dirty="0" smtClean="0">
                <a:latin typeface="Times New Roman" pitchFamily="18" charset="0"/>
                <a:cs typeface="Times New Roman" pitchFamily="18" charset="0"/>
              </a:rPr>
              <a:t>=0: N − 1.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Since the index </a:t>
            </a:r>
            <a:r>
              <a:rPr lang="en-US" sz="2000" i="1"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represents frequency (the frequency </a:t>
            </a:r>
            <a:r>
              <a:rPr lang="en-US" sz="2000" dirty="0" err="1" smtClean="0">
                <a:latin typeface="Times New Roman" pitchFamily="18" charset="0"/>
                <a:cs typeface="Times New Roman" pitchFamily="18" charset="0"/>
              </a:rPr>
              <a:t>ω</a:t>
            </a:r>
            <a:r>
              <a:rPr lang="en-US" sz="2000" baseline="-25000" dirty="0" err="1"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k</a:t>
            </a:r>
            <a:r>
              <a:rPr lang="en-US" sz="2000" dirty="0" smtClean="0">
                <a:latin typeface="Times New Roman" pitchFamily="18" charset="0"/>
                <a:cs typeface="Times New Roman" pitchFamily="18" charset="0"/>
              </a:rPr>
              <a:t>(2π/N)), the DFT vector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is a signal in the so-called frequency domain. It is also known as the </a:t>
            </a:r>
            <a:r>
              <a:rPr lang="en-US" sz="2000" i="1" dirty="0" smtClean="0">
                <a:latin typeface="Times New Roman" pitchFamily="18" charset="0"/>
                <a:cs typeface="Times New Roman" pitchFamily="18" charset="0"/>
              </a:rPr>
              <a:t>spectrum</a:t>
            </a:r>
            <a:r>
              <a:rPr lang="en-US" sz="2000" dirty="0" smtClean="0">
                <a:latin typeface="Times New Roman" pitchFamily="18" charset="0"/>
                <a:cs typeface="Times New Roman" pitchFamily="18" charset="0"/>
              </a:rPr>
              <a:t> of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a:t>
            </a:r>
            <a:r>
              <a:rPr lang="en-US" sz="2000" dirty="0" smtClean="0"/>
              <a:t/>
            </a:r>
            <a:br>
              <a:rPr lang="en-US" sz="2000" dirty="0" smtClean="0"/>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Grp="1" noChangeArrowheads="1"/>
          </p:cNvSpPr>
          <p:nvPr>
            <p:ph type="title"/>
          </p:nvPr>
        </p:nvSpPr>
        <p:spPr>
          <a:xfrm>
            <a:off x="0" y="533400"/>
            <a:ext cx="9144000" cy="6172200"/>
          </a:xfrm>
        </p:spPr>
        <p:txBody>
          <a:bodyPr>
            <a:noAutofit/>
          </a:bodyPr>
          <a:lstStyle/>
          <a:p>
            <a:r>
              <a:rPr lang="en-US" sz="2000" dirty="0" smtClean="0">
                <a:latin typeface="Times New Roman" pitchFamily="18" charset="0"/>
                <a:cs typeface="Times New Roman" pitchFamily="18" charset="0"/>
              </a:rPr>
              <a:t>The projection </a:t>
            </a:r>
            <a:r>
              <a:rPr lang="en-US" sz="2000" dirty="0" err="1" smtClean="0">
                <a:latin typeface="Times New Roman" pitchFamily="18" charset="0"/>
                <a:cs typeface="Times New Roman" pitchFamily="18" charset="0"/>
              </a:rPr>
              <a:t>coeﬃcients</a:t>
            </a:r>
            <a:r>
              <a:rPr lang="en-US" sz="2000" dirty="0" smtClean="0">
                <a:latin typeface="Times New Roman" pitchFamily="18" charset="0"/>
                <a:cs typeface="Times New Roman" pitchFamily="18" charset="0"/>
              </a:rPr>
              <a:t> (in the previous notation) are given by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 = (1/N)</a:t>
            </a:r>
            <a:r>
              <a:rPr lang="en-US" sz="2000" b="1" dirty="0" smtClean="0">
                <a:latin typeface="Times New Roman" pitchFamily="18" charset="0"/>
                <a:cs typeface="Times New Roman" pitchFamily="18" charset="0"/>
              </a:rPr>
              <a:t>V</a:t>
            </a:r>
            <a:r>
              <a:rPr lang="en-US" sz="2000" baseline="30000" dirty="0" smtClean="0">
                <a:latin typeface="Times New Roman" pitchFamily="18" charset="0"/>
                <a:cs typeface="Times New Roman" pitchFamily="18" charset="0"/>
              </a:rPr>
              <a:t>H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=(1/N)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Thus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 </a:t>
            </a:r>
            <a:r>
              <a:rPr lang="en-US" sz="2000" b="1" dirty="0" err="1" smtClean="0">
                <a:latin typeface="Times New Roman" pitchFamily="18" charset="0"/>
                <a:cs typeface="Times New Roman" pitchFamily="18" charset="0"/>
              </a:rPr>
              <a:t>Vc</a:t>
            </a:r>
            <a:r>
              <a:rPr lang="en-US" sz="2000" dirty="0" smtClean="0">
                <a:latin typeface="Times New Roman" pitchFamily="18" charset="0"/>
                <a:cs typeface="Times New Roman" pitchFamily="18" charset="0"/>
              </a:rPr>
              <a:t> = (1/N)</a:t>
            </a:r>
            <a:r>
              <a:rPr lang="en-US" sz="2000" b="1" dirty="0" smtClean="0">
                <a:latin typeface="Times New Roman" pitchFamily="18" charset="0"/>
                <a:cs typeface="Times New Roman" pitchFamily="18" charset="0"/>
              </a:rPr>
              <a:t>VS</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signal s is also referred to as the inverse DFT of its spectrum </a:t>
            </a:r>
            <a:r>
              <a:rPr lang="en-US" sz="2000" b="1" dirty="0"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matrix </a:t>
            </a:r>
            <a:r>
              <a:rPr lang="en-US" sz="2000" b="1" dirty="0" smtClean="0">
                <a:latin typeface="Times New Roman" pitchFamily="18" charset="0"/>
                <a:cs typeface="Times New Roman" pitchFamily="18" charset="0"/>
              </a:rPr>
              <a:t>V</a:t>
            </a:r>
            <a:r>
              <a:rPr lang="en-US" sz="2000" dirty="0" smtClean="0">
                <a:latin typeface="Times New Roman" pitchFamily="18" charset="0"/>
                <a:cs typeface="Times New Roman" pitchFamily="18" charset="0"/>
              </a:rPr>
              <a:t> is symmetric, since </a:t>
            </a:r>
            <a:r>
              <a:rPr lang="en-US" sz="2000" dirty="0" err="1" smtClean="0">
                <a:latin typeface="Times New Roman" pitchFamily="18" charset="0"/>
                <a:cs typeface="Times New Roman" pitchFamily="18" charset="0"/>
              </a:rPr>
              <a:t>V</a:t>
            </a:r>
            <a:r>
              <a:rPr lang="en-US" sz="2000" i="1" baseline="-25000" dirty="0" err="1" smtClean="0">
                <a:latin typeface="Times New Roman" pitchFamily="18" charset="0"/>
                <a:cs typeface="Times New Roman" pitchFamily="18" charset="0"/>
              </a:rPr>
              <a:t>nk</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e</a:t>
            </a:r>
            <a:r>
              <a:rPr lang="en-US" sz="2000" baseline="30000" dirty="0" err="1" smtClean="0">
                <a:latin typeface="Times New Roman" pitchFamily="18" charset="0"/>
                <a:cs typeface="Times New Roman" pitchFamily="18" charset="0"/>
              </a:rPr>
              <a:t>j</a:t>
            </a:r>
            <a:r>
              <a:rPr lang="en-US" sz="2000" baseline="30000" dirty="0" smtClean="0">
                <a:latin typeface="Times New Roman" pitchFamily="18" charset="0"/>
                <a:cs typeface="Times New Roman" pitchFamily="18" charset="0"/>
              </a:rPr>
              <a:t>(2π/N)</a:t>
            </a:r>
            <a:r>
              <a:rPr lang="en-US" sz="2000" i="1" baseline="30000" dirty="0" err="1" smtClean="0">
                <a:latin typeface="Times New Roman" pitchFamily="18" charset="0"/>
                <a:cs typeface="Times New Roman" pitchFamily="18" charset="0"/>
              </a:rPr>
              <a:t>kn</a:t>
            </a:r>
            <a:r>
              <a:rPr lang="en-US" sz="2000" baseline="30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t>
            </a:r>
            <a:r>
              <a:rPr lang="en-US" sz="2000" i="1" baseline="-25000" dirty="0" err="1" smtClean="0">
                <a:latin typeface="Times New Roman" pitchFamily="18" charset="0"/>
                <a:cs typeface="Times New Roman" pitchFamily="18" charset="0"/>
              </a:rPr>
              <a:t>kn</a:t>
            </a:r>
            <a:r>
              <a:rPr lang="en-US" sz="2000" dirty="0" smtClean="0">
                <a:latin typeface="Times New Roman" pitchFamily="18" charset="0"/>
                <a:cs typeface="Times New Roman" pitchFamily="18" charset="0"/>
              </a:rPr>
              <a:t>. Therefore by definition: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V</a:t>
            </a:r>
            <a:r>
              <a:rPr lang="en-US" sz="2000" baseline="30000" dirty="0" smtClean="0">
                <a:latin typeface="Times New Roman" pitchFamily="18" charset="0"/>
                <a:cs typeface="Times New Roman" pitchFamily="18" charset="0"/>
              </a:rPr>
              <a:t>H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V</a:t>
            </a:r>
            <a:r>
              <a:rPr lang="en-US" sz="2000" baseline="30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W</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58344</TotalTime>
  <Words>313</Words>
  <Application>Microsoft Office PowerPoint</Application>
  <PresentationFormat>On-screen Show (4:3)</PresentationFormat>
  <Paragraphs>17</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Urban</vt:lpstr>
      <vt:lpstr>Equation</vt:lpstr>
      <vt:lpstr>  Lecture 12: Introduction to Discrete Fourier Transform    Sections 2.2.3, 2.3 </vt:lpstr>
      <vt:lpstr>The discrete Fourier transform (DFT) is a powerful computational tool. It allows us to resolve ﬁnite-dimensional signal vectors into sinusoids of diﬀerent frequencies, some of which may be more prominent than others. For example, the 200-point signal vector s constructed in   n  = (0:199).’;  s =  4.7*cos(0.12*pi*n-1.3) + ... 3.8*cos(0.19*pi*n+0.8) + ...  5.1*cos(0.23*pi*n+2.4) + ...  2.0*randn(size(n));  plot(n,s)   is the sum of three real-valued sinusoids plus noise. This is not at all that obvious from a plot of the signal. If, however, we compute   S = fft(s);  bar(abs(S))  then we obtain a symmetric graph with three clear peaks on either half. These peaks corre­spond to the main frequency components at ω = (0.12)π, (0.19)π and (0.23)π. Based on this information, we can characterize the signal s as a sum of three sinusoids plus noise.      </vt:lpstr>
      <vt:lpstr>The MATLAB command FFT computes the DFT S of a signal vector s. S is a complex-valued vector of the same size as s, whose entries reﬂect the relative amounts of the sinusoidal components of s. The number of frequencies involved is the same as the size of s, and as we will soon see, these frequencies are uniformly spaced in [0, 2π).   The principle behind the DFT is already familiar to us: a vector s of size N is expressed as a linear combination of the columns of a N × N matrix V, i.e., s = Vc   Each column of V is a complex-valued sinusoid, i.e., it is given by the formula ejωn, where n is the row index representing time. No two columns use the same frequency ω; moreover, the N frequencies are chosen such that the columns of V are orthogonal:  VH V = diagonal matrix   This simpliﬁes the computation of the coeﬃcients c, since (VH V)c = VH s reduces to a diagonal system of equations. (The DFT S is deﬁned simply as Nc.)      </vt:lpstr>
      <vt:lpstr>We have already encountered the matrix V in the case N = 4:    V =[v(0) v(1) v(2) v(3)] =     Each column (from left to right) is a complex-valued sinusoid of frequency  ω =0, π/2,π and 3π/2   Note that the four frequencies are uniformly spaced over [0, 2π) (or the unit circle).   </vt:lpstr>
      <vt:lpstr>In the general case (i.e., for arbitrary N), the frequencies of the N sinusoids are also uniformly spaced over [0, 2π). Speciﬁcally, the kth column of V (starting with k = 0) is a complex-valued sinusoid of frequency    ω = 2π k /N   This choice of ω makes the sinusoid ejωn periodic with period equal to N or a submultiple thereof.   No other values of ω result in this property. If we set v = ej(2π/N), then the columns of V are formed by raising the complex constants  v0 =1, v, v2, ..., vN-1  to powers n =0: N − 1.   These N complex numbers are precisely the roots of zN = 1.  </vt:lpstr>
      <vt:lpstr>  The orthogonality of the columns of V can be shown using the geometric sum formula      If v(k) and v(l) are two diﬀerent columns of V,       (since v(l−k)N = 1). On the other hand,     This establishes the general result VH V = NI          </vt:lpstr>
      <vt:lpstr>In the case N = 6, the Fourier frequencies are  ω =0, π/3, 2π/3 ,π, 4π/3, 5π/3  and the columns of V are sinusoids at these frequencies:         In this case, v = ej(2π/6) = ejπ/3) and vnk = vnk = ej(π/3) nk  If s =[1 2 3 6 5 4]T , then the coeﬃcients c in s = Vc are quickly found using  c = fft([1 2 3 6 5 4].’)/6   By hand, we have ck = &lt;v(k), s&gt;/6. Thus for example (note the complex conjugation!),  c0 = (1+2+3+4+5+6)= 7/2 c1 = 1+(1 − j3)+ (−1 − j3) − 6+ (5/2)(−1+ j3) + 2(1 + j3)= −1+ j3/3  c5 = 1+(1+ j3)+ (3/2)(−1+ j3) − 6+(5/2) (−1 − j3) + 2(1 − j3)= −1 − j 3/3     </vt:lpstr>
      <vt:lpstr>An alternative—and equivalent—notation for the projection of s onto the columns of V involves the discrete Fourier transform S, deﬁned by   S = VH s   This vector consists of the N inner products &lt;v(k), s&gt;, where k =0: N − 1.   Since the index k represents frequency (the frequency ωk = k(2π/N)), the DFT vector S is a signal in the so-called frequency domain. It is also known as the spectrum of s.   </vt:lpstr>
      <vt:lpstr>The projection coeﬃcients (in the previous notation) are given by   c = (1/N)VH s =(1/N) S    Thus   s = Vc = (1/N)VS    The signal s is also referred to as the inverse DFT of its spectrum S.   The matrix V is symmetric, since Vnk = ej(2π/N)kn = Vkn. Therefore by definition:  VH = V∗ = W    </vt:lpstr>
      <vt:lpstr>To understand the meaning of the DFT (or spectrum), suppose    Both s and S are of size N = 8. Since S has only one nonzero entry, s can be formed using one column of V only, namely the k = 0th column (= v(0)). This means that s consists of a single sinusoidal component at frequency ω =0 · (2π/8) = 0; that sinusoid is, of course, constant in time.  Thus s is a constant vector, and its value can be found from the synthesis equation:      s = (1/8)VS = (1/8)v(0)     Your task: Verify this result using the IFFT command in MATLAB.      </vt:lpstr>
      <vt:lpstr>Like any DFT pair, the pair s ←→ S in the above example can be also obtained in the reverse direction, i.e., starting from     and using the analysis equation  S = VH s   The right-hand side computes the inner product of each column of V with s. Since s is a scaling of the zeroth column of V, and since the columns of V are orthogonal, the result is      Your task: Verify this calculation using the FFT command in MATLAB. This example can be generalized to any DFT that has a single nonzero entry. </vt:lpstr>
      <vt:lpstr>1)The least-squares approximation of any real or complex-values signal s based on any subset of the N complex Fourier sinusoids is given by the sum of the projections of s onto each of the sinusoid;      the projection of s onto v(k), is given by: ck v(k), where ck = &lt;v(k), s&gt;/N   2) The least-squares approximation of s based on all N complex Fourier sinusoids is an exact representation of s and is given by s = Vc    </vt:lpstr>
      <vt:lpstr>. Problems: 3.2, 3.4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JCA3</dc:creator>
  <cp:lastModifiedBy>Windows User</cp:lastModifiedBy>
  <cp:revision>531</cp:revision>
  <dcterms:created xsi:type="dcterms:W3CDTF">2004-05-21T21:05:05Z</dcterms:created>
  <dcterms:modified xsi:type="dcterms:W3CDTF">2013-10-28T21:14:39Z</dcterms:modified>
</cp:coreProperties>
</file>