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317" r:id="rId3"/>
    <p:sldId id="326" r:id="rId4"/>
    <p:sldId id="318" r:id="rId5"/>
    <p:sldId id="319" r:id="rId6"/>
    <p:sldId id="327" r:id="rId7"/>
    <p:sldId id="321" r:id="rId8"/>
    <p:sldId id="322" r:id="rId9"/>
    <p:sldId id="323" r:id="rId10"/>
    <p:sldId id="324" r:id="rId11"/>
    <p:sldId id="325" r:id="rId12"/>
    <p:sldId id="32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9" autoAdjust="0"/>
    <p:restoredTop sz="94660"/>
  </p:normalViewPr>
  <p:slideViewPr>
    <p:cSldViewPr>
      <p:cViewPr varScale="1">
        <p:scale>
          <a:sx n="74" d="100"/>
          <a:sy n="74" d="100"/>
        </p:scale>
        <p:origin x="6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E74D8-0E2E-4A32-B93D-0FF7E90C1F2A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0C273-807E-4E80-BE6A-B7046436F7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07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66525-174D-4DC0-A39E-1C718142F0E0}" type="slidenum">
              <a:rPr lang="en-US"/>
              <a:pPr/>
              <a:t>1</a:t>
            </a:fld>
            <a:endParaRPr lang="en-US"/>
          </a:p>
        </p:txBody>
      </p:sp>
      <p:sp>
        <p:nvSpPr>
          <p:cNvPr id="149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41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lvl1pPr>
            <a:lvl5pPr marL="1389888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▫"/>
              <a:tabLst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lvl="4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0DA7D1-DD1B-4083-9D80-97ED816B925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90DA7D1-DD1B-4083-9D80-97ED816B925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8.png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1.png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2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581400"/>
            <a:ext cx="8382000" cy="1371600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effectLst/>
              </a:rPr>
              <a:t> 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Lecture 10: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Inner Products</a:t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>Norms and angles</a:t>
            </a:r>
            <a:br>
              <a:rPr lang="en-US" sz="2400" dirty="0" smtClean="0"/>
            </a:br>
            <a:r>
              <a:rPr lang="en-US" sz="2400" dirty="0" smtClean="0"/>
              <a:t>Projection</a:t>
            </a:r>
            <a:br>
              <a:rPr lang="en-US" sz="2400" dirty="0" smtClean="0"/>
            </a:br>
            <a:r>
              <a:rPr lang="en-US" sz="2400" dirty="0" smtClean="0"/>
              <a:t>Sections 2.10.(1-4), 2.12.1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>Sections 2.2.3, 2.3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endParaRPr lang="en-US" sz="2400" dirty="0">
              <a:effectLst/>
            </a:endParaRPr>
          </a:p>
        </p:txBody>
      </p:sp>
      <p:sp>
        <p:nvSpPr>
          <p:cNvPr id="1489926" name="Rectangle 6"/>
          <p:cNvSpPr>
            <a:spLocks noChangeArrowheads="1"/>
          </p:cNvSpPr>
          <p:nvPr/>
        </p:nvSpPr>
        <p:spPr bwMode="auto">
          <a:xfrm>
            <a:off x="2743200" y="10668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51888" cy="384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Signal Representation Problem</a:t>
            </a:r>
            <a:endParaRPr lang="en-US" i="0" dirty="0"/>
          </a:p>
        </p:txBody>
      </p:sp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6868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err="1" smtClean="0"/>
              <a:t>coeﬃcients</a:t>
            </a: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,...,</a:t>
            </a:r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j</a:t>
            </a:r>
            <a:r>
              <a:rPr lang="en-US" sz="2400" i="1" baseline="-25000" dirty="0" smtClean="0"/>
              <a:t>  </a:t>
            </a:r>
            <a:r>
              <a:rPr lang="en-US" sz="2400" dirty="0" smtClean="0"/>
              <a:t>are the same as those used for projecting </a:t>
            </a:r>
            <a:r>
              <a:rPr lang="en-US" sz="2400" b="1" dirty="0" smtClean="0"/>
              <a:t>s</a:t>
            </a:r>
            <a:r>
              <a:rPr lang="en-US" sz="2400" dirty="0" smtClean="0"/>
              <a:t> onto </a:t>
            </a:r>
            <a:r>
              <a:rPr lang="en-US" sz="2400" b="1" dirty="0" smtClean="0"/>
              <a:t>v</a:t>
            </a:r>
            <a:r>
              <a:rPr lang="en-US" sz="2400" baseline="30000" dirty="0" smtClean="0"/>
              <a:t>(1),..., </a:t>
            </a:r>
            <a:r>
              <a:rPr lang="en-US" sz="2400" dirty="0" smtClean="0"/>
              <a:t>v</a:t>
            </a:r>
            <a:r>
              <a:rPr lang="en-US" sz="2400" baseline="30000" dirty="0" smtClean="0"/>
              <a:t>(n)</a:t>
            </a:r>
            <a:r>
              <a:rPr lang="en-US" sz="2400" dirty="0" smtClean="0"/>
              <a:t>,respectively. Thus </a:t>
            </a:r>
          </a:p>
          <a:p>
            <a:endParaRPr lang="en-US" sz="2400" baseline="30000" dirty="0" smtClean="0"/>
          </a:p>
          <a:p>
            <a:endParaRPr lang="en-US" sz="2400" baseline="30000" dirty="0" smtClean="0"/>
          </a:p>
          <a:p>
            <a:endParaRPr lang="en-US" sz="2400" baseline="30000" dirty="0" smtClean="0"/>
          </a:p>
          <a:p>
            <a:endParaRPr lang="en-US" sz="2400" baseline="30000" dirty="0" smtClean="0"/>
          </a:p>
          <a:p>
            <a:pPr>
              <a:buNone/>
            </a:pPr>
            <a:r>
              <a:rPr lang="en-US" sz="2400" dirty="0" smtClean="0"/>
              <a:t>	is the sum of the projections of </a:t>
            </a:r>
            <a:r>
              <a:rPr lang="en-US" sz="2400" b="1" dirty="0" smtClean="0"/>
              <a:t>s</a:t>
            </a:r>
            <a:r>
              <a:rPr lang="en-US" sz="2400" dirty="0" smtClean="0"/>
              <a:t> onto each one of the columns of </a:t>
            </a:r>
            <a:r>
              <a:rPr lang="en-US" sz="2400" b="1" dirty="0" smtClean="0"/>
              <a:t>V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diﬀerence</a:t>
            </a:r>
            <a:r>
              <a:rPr lang="en-US" sz="2400" dirty="0" smtClean="0"/>
              <a:t> </a:t>
            </a:r>
            <a:r>
              <a:rPr lang="en-US" sz="2400" b="1" dirty="0" smtClean="0"/>
              <a:t>s</a:t>
            </a:r>
            <a:r>
              <a:rPr lang="en-US" sz="2400" dirty="0" smtClean="0"/>
              <a:t> − </a:t>
            </a:r>
            <a:r>
              <a:rPr lang="en-US" sz="2400" b="1" dirty="0" smtClean="0"/>
              <a:t>s</a:t>
            </a:r>
            <a:r>
              <a:rPr lang="en-US" sz="2400" dirty="0" smtClean="0"/>
              <a:t>*, known as the error vector, is orthogonal to each of the columns of V. </a:t>
            </a:r>
          </a:p>
        </p:txBody>
      </p:sp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3733800" y="2057400"/>
          <a:ext cx="23241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2" name="Equation" r:id="rId3" imgW="1180800" imgH="444240" progId="Equation.3">
                  <p:embed/>
                </p:oleObj>
              </mc:Choice>
              <mc:Fallback>
                <p:oleObj name="Equation" r:id="rId3" imgW="118080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057400"/>
                        <a:ext cx="2324100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9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9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51888" cy="384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i="0" dirty="0"/>
          </a:p>
        </p:txBody>
      </p:sp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773738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 The columns of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800" dirty="0" smtClean="0"/>
          </a:p>
          <a:p>
            <a:pPr>
              <a:buNone/>
            </a:pPr>
            <a:r>
              <a:rPr lang="en-US" sz="2400" dirty="0" smtClean="0"/>
              <a:t>	are orthogonal and such that </a:t>
            </a:r>
            <a:r>
              <a:rPr lang="en-US" sz="2400" i="1" dirty="0" smtClean="0"/>
              <a:t>||v</a:t>
            </a:r>
            <a:r>
              <a:rPr lang="en-US" sz="2400" i="1" baseline="30000" dirty="0" smtClean="0"/>
              <a:t>(1)</a:t>
            </a:r>
            <a:r>
              <a:rPr lang="en-US" sz="2400" i="1" dirty="0" smtClean="0"/>
              <a:t>||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= 6 and ||v</a:t>
            </a:r>
            <a:r>
              <a:rPr lang="en-US" sz="2400" i="1" baseline="30000" dirty="0" smtClean="0"/>
              <a:t>(2)</a:t>
            </a:r>
            <a:r>
              <a:rPr lang="en-US" sz="2400" i="1" dirty="0" smtClean="0"/>
              <a:t>||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= 50. The projection of </a:t>
            </a:r>
            <a:r>
              <a:rPr lang="en-US" sz="2400" b="1" i="1" dirty="0" smtClean="0"/>
              <a:t>s </a:t>
            </a:r>
            <a:r>
              <a:rPr lang="en-US" sz="2400" i="1" dirty="0" smtClean="0"/>
              <a:t>= [ -6 2 7 ]</a:t>
            </a:r>
            <a:r>
              <a:rPr lang="en-US" sz="2400" i="1" baseline="30000" dirty="0" smtClean="0"/>
              <a:t>T</a:t>
            </a:r>
            <a:r>
              <a:rPr lang="en-US" sz="2400" i="1" dirty="0" smtClean="0"/>
              <a:t> </a:t>
            </a:r>
            <a:r>
              <a:rPr lang="en-US" sz="2400" dirty="0" smtClean="0"/>
              <a:t>onto </a:t>
            </a:r>
            <a:r>
              <a:rPr lang="en-US" sz="2400" i="1" dirty="0" smtClean="0">
                <a:sym typeface="Symbol"/>
              </a:rPr>
              <a:t></a:t>
            </a:r>
            <a:r>
              <a:rPr lang="en-US" sz="2400" i="1" dirty="0" smtClean="0"/>
              <a:t>(V) is given by</a:t>
            </a:r>
          </a:p>
          <a:p>
            <a:pPr algn="ctr">
              <a:buNone/>
            </a:pPr>
            <a:r>
              <a:rPr lang="en-US" sz="2400" b="1" dirty="0" smtClean="0"/>
              <a:t>S</a:t>
            </a:r>
            <a:r>
              <a:rPr lang="en-US" sz="2400" dirty="0" smtClean="0"/>
              <a:t>* = </a:t>
            </a:r>
            <a:r>
              <a:rPr lang="en-US" sz="2400" i="1" dirty="0" smtClean="0"/>
              <a:t>c</a:t>
            </a:r>
            <a:r>
              <a:rPr lang="en-US" sz="2400" i="1" baseline="-25000" dirty="0" smtClean="0"/>
              <a:t>1</a:t>
            </a:r>
            <a:r>
              <a:rPr lang="en-US" sz="2400" b="1" i="1" dirty="0" smtClean="0"/>
              <a:t>v</a:t>
            </a:r>
            <a:r>
              <a:rPr lang="en-US" sz="2400" i="1" baseline="30000" dirty="0" smtClean="0"/>
              <a:t>(1) </a:t>
            </a:r>
            <a:r>
              <a:rPr lang="en-US" sz="2400" i="1" dirty="0" smtClean="0"/>
              <a:t>+ c</a:t>
            </a:r>
            <a:r>
              <a:rPr lang="en-US" sz="2400" i="1" baseline="-25000" dirty="0" smtClean="0"/>
              <a:t>2</a:t>
            </a:r>
            <a:r>
              <a:rPr lang="en-US" sz="2400" b="1" i="1" dirty="0" smtClean="0"/>
              <a:t>v</a:t>
            </a:r>
            <a:r>
              <a:rPr lang="en-US" sz="2400" i="1" baseline="30000" dirty="0" smtClean="0"/>
              <a:t>(2) </a:t>
            </a:r>
            <a:r>
              <a:rPr lang="en-US" sz="2400" i="1" dirty="0" smtClean="0"/>
              <a:t>;</a:t>
            </a:r>
          </a:p>
          <a:p>
            <a:pPr algn="ctr">
              <a:buNone/>
            </a:pPr>
            <a:endParaRPr lang="en-US" sz="2400" i="1" dirty="0" smtClean="0"/>
          </a:p>
          <a:p>
            <a:pPr algn="ctr">
              <a:buNone/>
            </a:pPr>
            <a:endParaRPr lang="en-US" sz="2400" i="1" dirty="0" smtClean="0"/>
          </a:p>
          <a:p>
            <a:pPr algn="ctr">
              <a:buNone/>
            </a:pPr>
            <a:endParaRPr lang="en-US" sz="2400" i="1" dirty="0" smtClean="0"/>
          </a:p>
          <a:p>
            <a:pPr algn="ctr">
              <a:buNone/>
            </a:pPr>
            <a:endParaRPr lang="en-US" sz="2400" i="1" dirty="0" smtClean="0"/>
          </a:p>
          <a:p>
            <a:pPr algn="ctr"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sz="2400" dirty="0" smtClean="0"/>
              <a:t>	where 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(-6-4+7)/6 = -1/2, and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(-18+8+35)/50 = ½</a:t>
            </a:r>
          </a:p>
          <a:p>
            <a:pPr>
              <a:buNone/>
            </a:pPr>
            <a:r>
              <a:rPr lang="en-US" sz="2400" i="1" dirty="0" smtClean="0"/>
              <a:t>	</a:t>
            </a:r>
            <a:r>
              <a:rPr lang="en-US" sz="2400" dirty="0" smtClean="0"/>
              <a:t>Thus </a:t>
            </a:r>
            <a:r>
              <a:rPr lang="en-US" sz="2400" b="1" dirty="0" smtClean="0"/>
              <a:t>s</a:t>
            </a:r>
            <a:r>
              <a:rPr lang="en-US" sz="2400" dirty="0" smtClean="0"/>
              <a:t>*=[1 3 2]</a:t>
            </a:r>
            <a:r>
              <a:rPr lang="en-US" sz="2400" baseline="30000" dirty="0" smtClean="0"/>
              <a:t>T</a:t>
            </a:r>
            <a:r>
              <a:rPr lang="en-US" sz="2400" dirty="0" smtClean="0"/>
              <a:t>. The error vector is given by </a:t>
            </a:r>
            <a:r>
              <a:rPr lang="en-US" sz="2400" b="1" dirty="0" smtClean="0"/>
              <a:t>s</a:t>
            </a:r>
            <a:r>
              <a:rPr lang="en-US" sz="2400" dirty="0" smtClean="0"/>
              <a:t> – </a:t>
            </a:r>
            <a:r>
              <a:rPr lang="en-US" sz="2400" b="1" dirty="0" smtClean="0"/>
              <a:t>s</a:t>
            </a:r>
            <a:r>
              <a:rPr lang="en-US" sz="2400" dirty="0" smtClean="0"/>
              <a:t>*=[-7 -1 5]</a:t>
            </a:r>
            <a:r>
              <a:rPr lang="en-US" sz="2400" baseline="30000" dirty="0" smtClean="0"/>
              <a:t>T</a:t>
            </a:r>
            <a:r>
              <a:rPr lang="en-US" sz="2400" dirty="0" smtClean="0"/>
              <a:t>. It is orthogonal to both </a:t>
            </a:r>
            <a:r>
              <a:rPr lang="en-US" sz="2400" b="1" dirty="0" smtClean="0"/>
              <a:t>v</a:t>
            </a:r>
            <a:r>
              <a:rPr lang="en-US" sz="2400" baseline="30000" dirty="0" smtClean="0"/>
              <a:t>(1) </a:t>
            </a:r>
            <a:r>
              <a:rPr lang="en-US" sz="2400" dirty="0" smtClean="0"/>
              <a:t>and </a:t>
            </a:r>
            <a:r>
              <a:rPr lang="en-US" sz="2400" b="1" dirty="0" smtClean="0"/>
              <a:t>v</a:t>
            </a:r>
            <a:r>
              <a:rPr lang="en-US" sz="2400" baseline="30000" dirty="0" smtClean="0"/>
              <a:t>(2)</a:t>
            </a:r>
            <a:r>
              <a:rPr lang="en-US" sz="2400" dirty="0" smtClean="0"/>
              <a:t>. </a:t>
            </a:r>
          </a:p>
          <a:p>
            <a:pPr algn="ctr">
              <a:buNone/>
            </a:pPr>
            <a:endParaRPr lang="en-US" sz="2400" dirty="0" smtClean="0"/>
          </a:p>
        </p:txBody>
      </p:sp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2895600" y="990600"/>
          <a:ext cx="272415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7" name="Equation" r:id="rId3" imgW="1384200" imgH="672840" progId="Equation.3">
                  <p:embed/>
                </p:oleObj>
              </mc:Choice>
              <mc:Fallback>
                <p:oleObj name="Equation" r:id="rId3" imgW="1384200" imgH="672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990600"/>
                        <a:ext cx="2724150" cy="118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3505200"/>
            <a:ext cx="242887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51888" cy="384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Signal Representation Problem</a:t>
            </a:r>
            <a:endParaRPr lang="en-US" i="0" dirty="0"/>
          </a:p>
        </p:txBody>
      </p:sp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6868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Can we show that </a:t>
            </a:r>
          </a:p>
          <a:p>
            <a:pPr lvl="1" algn="ctr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c </a:t>
            </a:r>
            <a:r>
              <a:rPr lang="en-US" sz="2200" dirty="0" smtClean="0">
                <a:solidFill>
                  <a:schemeClr val="tx1"/>
                </a:solidFill>
              </a:rPr>
              <a:t>= (</a:t>
            </a:r>
            <a:r>
              <a:rPr lang="en-US" sz="2200" b="1" dirty="0" smtClean="0">
                <a:solidFill>
                  <a:schemeClr val="tx1"/>
                </a:solidFill>
              </a:rPr>
              <a:t>V</a:t>
            </a:r>
            <a:r>
              <a:rPr lang="en-US" sz="2200" baseline="30000" dirty="0" smtClean="0">
                <a:solidFill>
                  <a:schemeClr val="tx1"/>
                </a:solidFill>
              </a:rPr>
              <a:t>T</a:t>
            </a:r>
            <a:r>
              <a:rPr lang="en-US" sz="2200" b="1" dirty="0" smtClean="0">
                <a:solidFill>
                  <a:schemeClr val="tx1"/>
                </a:solidFill>
              </a:rPr>
              <a:t>V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  <a:r>
              <a:rPr lang="en-US" sz="2200" baseline="30000" dirty="0" smtClean="0">
                <a:solidFill>
                  <a:schemeClr val="tx1"/>
                </a:solidFill>
              </a:rPr>
              <a:t>-1</a:t>
            </a:r>
            <a:r>
              <a:rPr lang="en-US" sz="2200" b="1" dirty="0" smtClean="0">
                <a:solidFill>
                  <a:schemeClr val="tx1"/>
                </a:solidFill>
              </a:rPr>
              <a:t>V</a:t>
            </a:r>
            <a:r>
              <a:rPr lang="en-US" sz="2200" baseline="30000" dirty="0" smtClean="0">
                <a:solidFill>
                  <a:schemeClr val="tx1"/>
                </a:solidFill>
              </a:rPr>
              <a:t>T</a:t>
            </a:r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r>
              <a:rPr lang="en-US" sz="2200" dirty="0" smtClean="0">
                <a:solidFill>
                  <a:schemeClr val="tx1"/>
                </a:solidFill>
              </a:rPr>
              <a:t> and</a:t>
            </a:r>
          </a:p>
          <a:p>
            <a:pPr lvl="1" algn="ctr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r>
              <a:rPr lang="en-US" sz="2200" dirty="0" smtClean="0">
                <a:solidFill>
                  <a:schemeClr val="tx1"/>
                </a:solidFill>
              </a:rPr>
              <a:t>* = </a:t>
            </a:r>
            <a:r>
              <a:rPr lang="en-US" sz="2200" b="1" dirty="0" smtClean="0">
                <a:solidFill>
                  <a:schemeClr val="tx1"/>
                </a:solidFill>
              </a:rPr>
              <a:t>V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en-US" sz="2200" b="1" dirty="0" smtClean="0">
                <a:solidFill>
                  <a:schemeClr val="tx1"/>
                </a:solidFill>
              </a:rPr>
              <a:t>V</a:t>
            </a:r>
            <a:r>
              <a:rPr lang="en-US" sz="2200" baseline="30000" dirty="0" smtClean="0">
                <a:solidFill>
                  <a:schemeClr val="tx1"/>
                </a:solidFill>
              </a:rPr>
              <a:t>T</a:t>
            </a:r>
            <a:r>
              <a:rPr lang="en-US" sz="2200" b="1" dirty="0" smtClean="0">
                <a:solidFill>
                  <a:schemeClr val="tx1"/>
                </a:solidFill>
              </a:rPr>
              <a:t>V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  <a:r>
              <a:rPr lang="en-US" sz="2200" baseline="30000" dirty="0" smtClean="0">
                <a:solidFill>
                  <a:schemeClr val="tx1"/>
                </a:solidFill>
              </a:rPr>
              <a:t>-1</a:t>
            </a:r>
            <a:r>
              <a:rPr lang="en-US" sz="2200" b="1" dirty="0" smtClean="0">
                <a:solidFill>
                  <a:schemeClr val="tx1"/>
                </a:solidFill>
              </a:rPr>
              <a:t>V</a:t>
            </a:r>
            <a:r>
              <a:rPr lang="en-US" sz="2200" baseline="30000" dirty="0" smtClean="0">
                <a:solidFill>
                  <a:schemeClr val="tx1"/>
                </a:solidFill>
              </a:rPr>
              <a:t>T</a:t>
            </a:r>
            <a:r>
              <a:rPr lang="en-US" sz="2200" b="1" dirty="0" smtClean="0">
                <a:solidFill>
                  <a:schemeClr val="tx1"/>
                </a:solidFill>
              </a:rPr>
              <a:t>s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Give the correct answers when n = m and V</a:t>
            </a:r>
            <a:r>
              <a:rPr lang="en-US" sz="2200" baseline="30000" dirty="0" smtClean="0">
                <a:solidFill>
                  <a:schemeClr val="tx1"/>
                </a:solidFill>
              </a:rPr>
              <a:t>-1</a:t>
            </a:r>
            <a:r>
              <a:rPr lang="en-US" sz="2200" dirty="0" smtClean="0">
                <a:solidFill>
                  <a:schemeClr val="tx1"/>
                </a:solidFill>
              </a:rPr>
              <a:t> exists:</a:t>
            </a:r>
          </a:p>
          <a:p>
            <a:pPr lvl="1">
              <a:buNone/>
            </a:pPr>
            <a:endParaRPr lang="en-US" sz="2200" dirty="0" smtClean="0">
              <a:solidFill>
                <a:schemeClr val="tx1"/>
              </a:solidFill>
            </a:endParaRPr>
          </a:p>
          <a:p>
            <a:pPr lvl="1" algn="ctr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c </a:t>
            </a:r>
            <a:r>
              <a:rPr lang="en-US" sz="2200" dirty="0" smtClean="0">
                <a:solidFill>
                  <a:schemeClr val="tx1"/>
                </a:solidFill>
              </a:rPr>
              <a:t>= (</a:t>
            </a:r>
            <a:r>
              <a:rPr lang="en-US" sz="2200" b="1" dirty="0" smtClean="0">
                <a:solidFill>
                  <a:schemeClr val="tx1"/>
                </a:solidFill>
              </a:rPr>
              <a:t>V</a:t>
            </a:r>
            <a:r>
              <a:rPr lang="en-US" sz="2200" baseline="30000" dirty="0" smtClean="0">
                <a:solidFill>
                  <a:schemeClr val="tx1"/>
                </a:solidFill>
              </a:rPr>
              <a:t>T</a:t>
            </a:r>
            <a:r>
              <a:rPr lang="en-US" sz="2200" b="1" dirty="0" smtClean="0">
                <a:solidFill>
                  <a:schemeClr val="tx1"/>
                </a:solidFill>
              </a:rPr>
              <a:t>V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  <a:r>
              <a:rPr lang="en-US" sz="2200" baseline="30000" dirty="0" smtClean="0">
                <a:solidFill>
                  <a:schemeClr val="tx1"/>
                </a:solidFill>
              </a:rPr>
              <a:t>-1</a:t>
            </a:r>
            <a:r>
              <a:rPr lang="en-US" sz="2200" b="1" dirty="0" smtClean="0">
                <a:solidFill>
                  <a:schemeClr val="tx1"/>
                </a:solidFill>
              </a:rPr>
              <a:t>V</a:t>
            </a:r>
            <a:r>
              <a:rPr lang="en-US" sz="2200" baseline="30000" dirty="0" smtClean="0">
                <a:solidFill>
                  <a:schemeClr val="tx1"/>
                </a:solidFill>
              </a:rPr>
              <a:t>T</a:t>
            </a:r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r>
              <a:rPr lang="en-US" sz="2200" dirty="0" smtClean="0">
                <a:solidFill>
                  <a:schemeClr val="tx1"/>
                </a:solidFill>
              </a:rPr>
              <a:t> = </a:t>
            </a:r>
            <a:r>
              <a:rPr lang="en-US" sz="2200" b="1" dirty="0" smtClean="0">
                <a:solidFill>
                  <a:schemeClr val="tx1"/>
                </a:solidFill>
              </a:rPr>
              <a:t>V</a:t>
            </a:r>
            <a:r>
              <a:rPr lang="en-US" sz="2200" baseline="30000" dirty="0" smtClean="0">
                <a:solidFill>
                  <a:schemeClr val="tx1"/>
                </a:solidFill>
              </a:rPr>
              <a:t>-1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en-US" sz="2200" b="1" dirty="0" smtClean="0">
                <a:solidFill>
                  <a:schemeClr val="tx1"/>
                </a:solidFill>
              </a:rPr>
              <a:t>V</a:t>
            </a:r>
            <a:r>
              <a:rPr lang="en-US" sz="2200" baseline="30000" dirty="0" smtClean="0">
                <a:solidFill>
                  <a:schemeClr val="tx1"/>
                </a:solidFill>
              </a:rPr>
              <a:t>T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  <a:r>
              <a:rPr lang="en-US" sz="2200" baseline="30000" dirty="0" smtClean="0">
                <a:solidFill>
                  <a:schemeClr val="tx1"/>
                </a:solidFill>
              </a:rPr>
              <a:t>-1</a:t>
            </a:r>
            <a:r>
              <a:rPr lang="en-US" sz="2200" b="1" dirty="0" smtClean="0">
                <a:solidFill>
                  <a:schemeClr val="tx1"/>
                </a:solidFill>
              </a:rPr>
              <a:t>V</a:t>
            </a:r>
            <a:r>
              <a:rPr lang="en-US" sz="2200" baseline="30000" dirty="0" smtClean="0">
                <a:solidFill>
                  <a:schemeClr val="tx1"/>
                </a:solidFill>
              </a:rPr>
              <a:t>T</a:t>
            </a:r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r>
              <a:rPr lang="en-US" sz="2200" dirty="0" smtClean="0">
                <a:solidFill>
                  <a:schemeClr val="tx1"/>
                </a:solidFill>
              </a:rPr>
              <a:t> = </a:t>
            </a:r>
            <a:r>
              <a:rPr lang="en-US" sz="2200" b="1" dirty="0" smtClean="0">
                <a:solidFill>
                  <a:schemeClr val="tx1"/>
                </a:solidFill>
              </a:rPr>
              <a:t>V</a:t>
            </a:r>
            <a:r>
              <a:rPr lang="en-US" sz="2200" baseline="30000" dirty="0" smtClean="0">
                <a:solidFill>
                  <a:schemeClr val="tx1"/>
                </a:solidFill>
              </a:rPr>
              <a:t>-1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s</a:t>
            </a:r>
          </a:p>
          <a:p>
            <a:pPr lvl="1" algn="ctr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s</a:t>
            </a:r>
            <a:r>
              <a:rPr lang="en-US" sz="2200" dirty="0" smtClean="0">
                <a:solidFill>
                  <a:schemeClr val="tx1"/>
                </a:solidFill>
              </a:rPr>
              <a:t>* = </a:t>
            </a:r>
            <a:r>
              <a:rPr lang="en-US" sz="2200" b="1" dirty="0" smtClean="0">
                <a:solidFill>
                  <a:schemeClr val="tx1"/>
                </a:solidFill>
              </a:rPr>
              <a:t>V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en-US" sz="2200" b="1" dirty="0" smtClean="0">
                <a:solidFill>
                  <a:schemeClr val="tx1"/>
                </a:solidFill>
              </a:rPr>
              <a:t>V</a:t>
            </a:r>
            <a:r>
              <a:rPr lang="en-US" sz="2200" baseline="30000" dirty="0" smtClean="0">
                <a:solidFill>
                  <a:schemeClr val="tx1"/>
                </a:solidFill>
              </a:rPr>
              <a:t>T</a:t>
            </a:r>
            <a:r>
              <a:rPr lang="en-US" sz="2200" b="1" dirty="0" smtClean="0">
                <a:solidFill>
                  <a:schemeClr val="tx1"/>
                </a:solidFill>
              </a:rPr>
              <a:t>V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  <a:r>
              <a:rPr lang="en-US" sz="2200" baseline="30000" dirty="0" smtClean="0">
                <a:solidFill>
                  <a:schemeClr val="tx1"/>
                </a:solidFill>
              </a:rPr>
              <a:t>-1</a:t>
            </a:r>
            <a:r>
              <a:rPr lang="en-US" sz="2200" b="1" dirty="0" smtClean="0">
                <a:solidFill>
                  <a:schemeClr val="tx1"/>
                </a:solidFill>
              </a:rPr>
              <a:t>V</a:t>
            </a:r>
            <a:r>
              <a:rPr lang="en-US" sz="2200" baseline="30000" dirty="0" smtClean="0">
                <a:solidFill>
                  <a:schemeClr val="tx1"/>
                </a:solidFill>
              </a:rPr>
              <a:t>T</a:t>
            </a:r>
            <a:r>
              <a:rPr lang="en-US" sz="2200" b="1" dirty="0" smtClean="0">
                <a:solidFill>
                  <a:schemeClr val="tx1"/>
                </a:solidFill>
              </a:rPr>
              <a:t>s </a:t>
            </a:r>
            <a:r>
              <a:rPr lang="en-US" sz="2200" dirty="0" smtClean="0">
                <a:solidFill>
                  <a:schemeClr val="tx1"/>
                </a:solidFill>
              </a:rPr>
              <a:t>= </a:t>
            </a:r>
            <a:r>
              <a:rPr lang="en-US" sz="2200" b="1" dirty="0" smtClean="0">
                <a:solidFill>
                  <a:schemeClr val="tx1"/>
                </a:solidFill>
              </a:rPr>
              <a:t>VV</a:t>
            </a:r>
            <a:r>
              <a:rPr lang="en-US" sz="2200" baseline="30000" dirty="0" smtClean="0">
                <a:solidFill>
                  <a:schemeClr val="tx1"/>
                </a:solidFill>
              </a:rPr>
              <a:t>-1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smtClean="0">
                <a:solidFill>
                  <a:schemeClr val="tx1"/>
                </a:solidFill>
              </a:rPr>
              <a:t>= </a:t>
            </a:r>
            <a:r>
              <a:rPr lang="en-US" sz="2200" b="1" smtClean="0">
                <a:solidFill>
                  <a:schemeClr val="tx1"/>
                </a:solidFill>
              </a:rPr>
              <a:t>s</a:t>
            </a:r>
            <a:endParaRPr lang="en-US" sz="2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9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9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9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9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51888" cy="384175"/>
          </a:xfrm>
        </p:spPr>
        <p:txBody>
          <a:bodyPr>
            <a:normAutofit fontScale="90000"/>
          </a:bodyPr>
          <a:lstStyle/>
          <a:p>
            <a:r>
              <a:rPr lang="en-US" i="0" dirty="0" smtClean="0"/>
              <a:t>Inner Product</a:t>
            </a:r>
            <a:endParaRPr lang="en-US" i="0" dirty="0"/>
          </a:p>
        </p:txBody>
      </p:sp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91440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For real-valued vectors, the dot product is also known as inner product and plays an important role in the development of vector geometry. If a and b are real and m-dimensional, their inner product is denoted and given by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It is commutative, i.e., </a:t>
            </a:r>
          </a:p>
          <a:p>
            <a:endParaRPr lang="en-US" sz="2400" dirty="0" smtClean="0"/>
          </a:p>
          <a:p>
            <a:endParaRPr lang="en-US" sz="2400" baseline="30000" dirty="0" smtClean="0"/>
          </a:p>
          <a:p>
            <a:endParaRPr lang="en-US" sz="2400" baseline="30000" dirty="0" smtClean="0"/>
          </a:p>
          <a:p>
            <a:r>
              <a:rPr lang="en-US" sz="2400" dirty="0" smtClean="0"/>
              <a:t>and also linear in one of the two arguments when the other one is kept constant: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30600" y="3886200"/>
          <a:ext cx="26035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4" name="Equation" r:id="rId3" imgW="1638000" imgH="253800" progId="Equation.3">
                  <p:embed/>
                </p:oleObj>
              </mc:Choice>
              <mc:Fallback>
                <p:oleObj name="Equation" r:id="rId3" imgW="163800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600" y="3886200"/>
                        <a:ext cx="26035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3683000" y="2590800"/>
          <a:ext cx="2159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5" name="Equation" r:id="rId5" imgW="1358640" imgH="431640" progId="Equation.3">
                  <p:embed/>
                </p:oleObj>
              </mc:Choice>
              <mc:Fallback>
                <p:oleObj name="Equation" r:id="rId5" imgW="135864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2590800"/>
                        <a:ext cx="2159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2389188" y="5715000"/>
          <a:ext cx="5037137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6" name="Equation" r:id="rId7" imgW="2552400" imgH="279360" progId="Equation.3">
                  <p:embed/>
                </p:oleObj>
              </mc:Choice>
              <mc:Fallback>
                <p:oleObj name="Equation" r:id="rId7" imgW="255240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5715000"/>
                        <a:ext cx="5037137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51888" cy="384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i="0" dirty="0"/>
          </a:p>
        </p:txBody>
      </p:sp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91440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Example. Consider the two vectors </a:t>
            </a:r>
          </a:p>
          <a:p>
            <a:pPr algn="ctr"/>
            <a:r>
              <a:rPr lang="en-US" sz="2400" b="1" dirty="0" smtClean="0"/>
              <a:t>a</a:t>
            </a:r>
            <a:r>
              <a:rPr lang="en-US" sz="2400" dirty="0" smtClean="0"/>
              <a:t>=[5   1   3   1]</a:t>
            </a:r>
            <a:r>
              <a:rPr lang="en-US" sz="2400" baseline="30000" dirty="0" smtClean="0"/>
              <a:t>    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b="1" dirty="0" smtClean="0"/>
              <a:t>b</a:t>
            </a:r>
            <a:r>
              <a:rPr lang="en-US" sz="2400" dirty="0" smtClean="0"/>
              <a:t>=[2   3  1−5] </a:t>
            </a:r>
          </a:p>
          <a:p>
            <a:pPr algn="ctr"/>
            <a:endParaRPr lang="en-US" sz="2400" baseline="30000" dirty="0" smtClean="0"/>
          </a:p>
        </p:txBody>
      </p:sp>
      <p:graphicFrame>
        <p:nvGraphicFramePr>
          <p:cNvPr id="112642" name="Object 2"/>
          <p:cNvGraphicFramePr>
            <a:graphicFrameLocks noChangeAspect="1"/>
          </p:cNvGraphicFramePr>
          <p:nvPr/>
        </p:nvGraphicFramePr>
        <p:xfrm>
          <a:off x="438150" y="2895600"/>
          <a:ext cx="25019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7" name="Equation" r:id="rId3" imgW="1574640" imgH="431640" progId="Equation.3">
                  <p:embed/>
                </p:oleObj>
              </mc:Choice>
              <mc:Fallback>
                <p:oleObj name="Equation" r:id="rId3" imgW="15746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2895600"/>
                        <a:ext cx="25019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3" name="Object 3"/>
          <p:cNvGraphicFramePr>
            <a:graphicFrameLocks noChangeAspect="1"/>
          </p:cNvGraphicFramePr>
          <p:nvPr/>
        </p:nvGraphicFramePr>
        <p:xfrm>
          <a:off x="285750" y="3733800"/>
          <a:ext cx="29464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8" name="Equation" r:id="rId5" imgW="1854000" imgH="253800" progId="Equation.3">
                  <p:embed/>
                </p:oleObj>
              </mc:Choice>
              <mc:Fallback>
                <p:oleObj name="Equation" r:id="rId5" imgW="185400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3733800"/>
                        <a:ext cx="29464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51888" cy="384175"/>
          </a:xfrm>
        </p:spPr>
        <p:txBody>
          <a:bodyPr>
            <a:normAutofit fontScale="90000"/>
          </a:bodyPr>
          <a:lstStyle/>
          <a:p>
            <a:r>
              <a:rPr lang="en-US" i="0" dirty="0" smtClean="0"/>
              <a:t>Norm Properties/ </a:t>
            </a:r>
            <a:r>
              <a:rPr lang="en-US" i="0" dirty="0" err="1" smtClean="0"/>
              <a:t>Orthoogonality</a:t>
            </a:r>
            <a:endParaRPr lang="en-US" i="0" dirty="0"/>
          </a:p>
        </p:txBody>
      </p:sp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The norm, or length, of a is </a:t>
            </a:r>
            <a:r>
              <a:rPr lang="en-US" sz="2400" dirty="0" err="1" smtClean="0"/>
              <a:t>deﬁned</a:t>
            </a:r>
            <a:r>
              <a:rPr lang="en-US" sz="2400" dirty="0" smtClean="0"/>
              <a:t> by </a:t>
            </a:r>
          </a:p>
          <a:p>
            <a:endParaRPr lang="en-US" sz="2400" baseline="30000" dirty="0" smtClean="0"/>
          </a:p>
          <a:p>
            <a:endParaRPr lang="en-US" sz="2400" baseline="30000" dirty="0" smtClean="0"/>
          </a:p>
          <a:p>
            <a:endParaRPr lang="en-US" sz="2400" baseline="30000" dirty="0" smtClean="0"/>
          </a:p>
          <a:p>
            <a:endParaRPr lang="en-US" sz="2400" baseline="30000" dirty="0" smtClean="0"/>
          </a:p>
          <a:p>
            <a:pPr>
              <a:buNone/>
            </a:pPr>
            <a:r>
              <a:rPr lang="en-US" sz="2400" dirty="0" smtClean="0"/>
              <a:t>	and is strictly positive unless </a:t>
            </a:r>
            <a:r>
              <a:rPr lang="en-US" sz="2400" b="1" dirty="0" smtClean="0"/>
              <a:t>a</a:t>
            </a:r>
            <a:r>
              <a:rPr lang="en-US" sz="2400" dirty="0" smtClean="0"/>
              <a:t> = 0. Scaling </a:t>
            </a:r>
            <a:r>
              <a:rPr lang="en-US" sz="2400" b="1" dirty="0" smtClean="0"/>
              <a:t>a</a:t>
            </a:r>
            <a:r>
              <a:rPr lang="en-US" sz="2400" dirty="0" smtClean="0"/>
              <a:t> by a constant c results in ||a|| being scaled by |c|.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Two vectors a and b are orthogonal (denoted by </a:t>
            </a:r>
            <a:r>
              <a:rPr lang="en-US" sz="2400" dirty="0" err="1" smtClean="0"/>
              <a:t>a⊥b</a:t>
            </a:r>
            <a:r>
              <a:rPr lang="en-US" sz="2400" dirty="0" smtClean="0"/>
              <a:t>) if </a:t>
            </a:r>
            <a:r>
              <a:rPr lang="en-US" sz="2400" dirty="0" smtClean="0">
                <a:sym typeface="Symbol"/>
              </a:rPr>
              <a:t></a:t>
            </a:r>
            <a:r>
              <a:rPr lang="en-US" sz="2400" dirty="0" smtClean="0"/>
              <a:t>a, b</a:t>
            </a:r>
            <a:r>
              <a:rPr lang="en-US" sz="2400" dirty="0" smtClean="0">
                <a:sym typeface="Symbol"/>
              </a:rPr>
              <a:t></a:t>
            </a:r>
            <a:r>
              <a:rPr lang="en-US" sz="2400" dirty="0" smtClean="0"/>
              <a:t> = 0. This notion of </a:t>
            </a:r>
            <a:r>
              <a:rPr lang="en-US" sz="2400" dirty="0" err="1" smtClean="0"/>
              <a:t>orthogonality</a:t>
            </a:r>
            <a:r>
              <a:rPr lang="en-US" sz="2400" dirty="0" smtClean="0"/>
              <a:t> agrees with geometry, since it implies that 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3206750" y="1708150"/>
          <a:ext cx="26035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3" name="Equation" r:id="rId3" imgW="1638000" imgH="482400" progId="Equation.3">
                  <p:embed/>
                </p:oleObj>
              </mc:Choice>
              <mc:Fallback>
                <p:oleObj name="Equation" r:id="rId3" imgW="163800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0" y="1708150"/>
                        <a:ext cx="260350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1371600" y="4953000"/>
          <a:ext cx="721677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4" name="Equation" r:id="rId5" imgW="3657600" imgH="279360" progId="Equation.3">
                  <p:embed/>
                </p:oleObj>
              </mc:Choice>
              <mc:Fallback>
                <p:oleObj name="Equation" r:id="rId5" imgW="365760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953000"/>
                        <a:ext cx="7216775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51888" cy="384175"/>
          </a:xfrm>
        </p:spPr>
        <p:txBody>
          <a:bodyPr>
            <a:normAutofit fontScale="90000"/>
          </a:bodyPr>
          <a:lstStyle/>
          <a:p>
            <a:r>
              <a:rPr lang="en-US" i="0" dirty="0" err="1" smtClean="0"/>
              <a:t>Orthogonality</a:t>
            </a:r>
            <a:endParaRPr lang="en-US" i="0" dirty="0"/>
          </a:p>
        </p:txBody>
      </p:sp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84262"/>
            <a:ext cx="8610600" cy="5773738"/>
          </a:xfrm>
          <a:noFill/>
          <a:ln/>
        </p:spPr>
        <p:txBody>
          <a:bodyPr>
            <a:noAutofit/>
          </a:bodyPr>
          <a:lstStyle/>
          <a:p>
            <a:r>
              <a:rPr lang="en-US" sz="2400" dirty="0" smtClean="0"/>
              <a:t>the (orthogonal) projection of </a:t>
            </a:r>
            <a:r>
              <a:rPr lang="en-US" sz="2400" b="1" dirty="0" smtClean="0"/>
              <a:t>b</a:t>
            </a:r>
            <a:r>
              <a:rPr lang="en-US" sz="2400" dirty="0" smtClean="0"/>
              <a:t> onto </a:t>
            </a:r>
            <a:r>
              <a:rPr lang="en-US" sz="2400" b="1" dirty="0" smtClean="0"/>
              <a:t>a</a:t>
            </a:r>
            <a:r>
              <a:rPr lang="en-US" sz="2400" dirty="0" smtClean="0"/>
              <a:t> is the vector </a:t>
            </a:r>
            <a:r>
              <a:rPr lang="en-US" sz="2400" b="1" dirty="0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λ</a:t>
            </a:r>
            <a:r>
              <a:rPr lang="en-US" sz="2400" b="1" dirty="0" err="1" smtClean="0"/>
              <a:t>a</a:t>
            </a:r>
            <a:r>
              <a:rPr lang="en-US" sz="2400" dirty="0" smtClean="0"/>
              <a:t> such that </a:t>
            </a:r>
            <a:r>
              <a:rPr lang="en-US" sz="2400" b="1" dirty="0" smtClean="0"/>
              <a:t>b</a:t>
            </a:r>
            <a:r>
              <a:rPr lang="en-US" sz="2400" dirty="0" smtClean="0"/>
              <a:t> − </a:t>
            </a:r>
            <a:r>
              <a:rPr lang="en-US" sz="2400" b="1" dirty="0" smtClean="0"/>
              <a:t>f</a:t>
            </a:r>
            <a:r>
              <a:rPr lang="en-US" sz="2400" dirty="0" smtClean="0"/>
              <a:t> is orthogonal to </a:t>
            </a:r>
            <a:r>
              <a:rPr lang="en-US" sz="2400" b="1" dirty="0" smtClean="0"/>
              <a:t>a</a:t>
            </a:r>
            <a:r>
              <a:rPr lang="en-US" sz="2400" dirty="0" smtClean="0"/>
              <a:t>. This condition determines the value of λ: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We also have ||</a:t>
            </a:r>
            <a:r>
              <a:rPr lang="en-US" sz="2400" b="1" dirty="0" smtClean="0"/>
              <a:t>b</a:t>
            </a:r>
            <a:r>
              <a:rPr lang="en-US" sz="2400" dirty="0" smtClean="0"/>
              <a:t>|| </a:t>
            </a:r>
            <a:r>
              <a:rPr lang="en-US" sz="2400" dirty="0" err="1" smtClean="0"/>
              <a:t>cos</a:t>
            </a:r>
            <a:r>
              <a:rPr lang="en-US" sz="2400" dirty="0" smtClean="0"/>
              <a:t> θ = λ||</a:t>
            </a:r>
            <a:r>
              <a:rPr lang="en-US" sz="2400" b="1" dirty="0" smtClean="0"/>
              <a:t>a</a:t>
            </a:r>
            <a:r>
              <a:rPr lang="en-US" sz="2400" dirty="0" smtClean="0"/>
              <a:t>||, and therefore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(assuming that neither a nor b is an all-zeros vector). The range of values of θ is [0,π].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457200" y="2362200"/>
          <a:ext cx="4572000" cy="1162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8" name="Equation" r:id="rId3" imgW="1765080" imgH="495000" progId="Equation.3">
                  <p:embed/>
                </p:oleObj>
              </mc:Choice>
              <mc:Fallback>
                <p:oleObj name="Equation" r:id="rId3" imgW="1765080" imgH="495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62200"/>
                        <a:ext cx="4572000" cy="1162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1981200"/>
            <a:ext cx="2895600" cy="1572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0117" name="Object 5"/>
          <p:cNvGraphicFramePr>
            <a:graphicFrameLocks noChangeAspect="1"/>
          </p:cNvGraphicFramePr>
          <p:nvPr/>
        </p:nvGraphicFramePr>
        <p:xfrm>
          <a:off x="2819400" y="4724400"/>
          <a:ext cx="2555875" cy="952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9" name="Equation" r:id="rId6" imgW="939600" imgH="469800" progId="Equation.3">
                  <p:embed/>
                </p:oleObj>
              </mc:Choice>
              <mc:Fallback>
                <p:oleObj name="Equation" r:id="rId6" imgW="939600" imgH="469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724400"/>
                        <a:ext cx="2555875" cy="9521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51888" cy="384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i="0" dirty="0"/>
          </a:p>
        </p:txBody>
      </p:sp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91440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Example. Consider the three vectors </a:t>
            </a:r>
          </a:p>
          <a:p>
            <a:pPr algn="ctr"/>
            <a:r>
              <a:rPr lang="en-US" sz="2400" b="1" dirty="0" smtClean="0"/>
              <a:t>v</a:t>
            </a:r>
            <a:r>
              <a:rPr lang="en-US" sz="2400" baseline="30000" dirty="0" smtClean="0"/>
              <a:t>(1) </a:t>
            </a:r>
            <a:r>
              <a:rPr lang="en-US" sz="2400" dirty="0" smtClean="0"/>
              <a:t>=[5   1   3   1]</a:t>
            </a:r>
            <a:r>
              <a:rPr lang="en-US" sz="2400" baseline="30000" dirty="0" smtClean="0"/>
              <a:t>T    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b="1" dirty="0" smtClean="0"/>
              <a:t>v</a:t>
            </a:r>
            <a:r>
              <a:rPr lang="en-US" sz="2400" baseline="30000" dirty="0" smtClean="0"/>
              <a:t>(2) </a:t>
            </a:r>
            <a:r>
              <a:rPr lang="en-US" sz="2400" dirty="0" smtClean="0"/>
              <a:t>=[1   3  −1  −5]</a:t>
            </a:r>
            <a:r>
              <a:rPr lang="en-US" sz="2400" baseline="30000" dirty="0" smtClean="0"/>
              <a:t>T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b="1" dirty="0" smtClean="0"/>
              <a:t>v</a:t>
            </a:r>
            <a:r>
              <a:rPr lang="en-US" sz="2400" baseline="30000" dirty="0" smtClean="0"/>
              <a:t>(3)</a:t>
            </a:r>
            <a:r>
              <a:rPr lang="en-US" sz="2400" dirty="0" smtClean="0"/>
              <a:t> =[−6  6  −6  6]</a:t>
            </a:r>
            <a:r>
              <a:rPr lang="en-US" sz="2400" baseline="30000" dirty="0" smtClean="0"/>
              <a:t>T </a:t>
            </a:r>
          </a:p>
          <a:p>
            <a:pPr algn="ctr"/>
            <a:endParaRPr lang="en-US" sz="2400" baseline="30000" dirty="0" smtClean="0"/>
          </a:p>
          <a:p>
            <a:r>
              <a:rPr lang="en-US" sz="2400" dirty="0" smtClean="0"/>
              <a:t>Then: </a:t>
            </a:r>
          </a:p>
          <a:p>
            <a:pPr lvl="1"/>
            <a:r>
              <a:rPr lang="en-US" sz="2200" b="1" dirty="0" smtClean="0"/>
              <a:t>||v</a:t>
            </a:r>
            <a:r>
              <a:rPr lang="en-US" sz="2200" baseline="30000" dirty="0" smtClean="0"/>
              <a:t>(1) </a:t>
            </a:r>
            <a:r>
              <a:rPr lang="en-US" sz="2200" dirty="0" smtClean="0"/>
              <a:t>||=|| </a:t>
            </a:r>
            <a:r>
              <a:rPr lang="en-US" sz="2200" b="1" dirty="0" smtClean="0"/>
              <a:t>v</a:t>
            </a:r>
            <a:r>
              <a:rPr lang="en-US" sz="2200" baseline="30000" dirty="0" smtClean="0"/>
              <a:t>(2) </a:t>
            </a:r>
            <a:r>
              <a:rPr lang="en-US" sz="2200" dirty="0" smtClean="0"/>
              <a:t>||=|| </a:t>
            </a:r>
            <a:r>
              <a:rPr lang="en-US" sz="2200" b="1" dirty="0" smtClean="0"/>
              <a:t>v</a:t>
            </a:r>
            <a:r>
              <a:rPr lang="en-US" sz="2200" baseline="30000" dirty="0" smtClean="0"/>
              <a:t>(3)</a:t>
            </a:r>
            <a:r>
              <a:rPr lang="en-US" sz="2200" dirty="0" smtClean="0"/>
              <a:t> ||/2=6 </a:t>
            </a:r>
          </a:p>
          <a:p>
            <a:pPr lvl="1"/>
            <a:r>
              <a:rPr lang="en-US" sz="2200" b="1" dirty="0" smtClean="0"/>
              <a:t>v</a:t>
            </a:r>
            <a:r>
              <a:rPr lang="en-US" sz="2200" baseline="30000" dirty="0" smtClean="0"/>
              <a:t>(1)</a:t>
            </a:r>
            <a:r>
              <a:rPr lang="en-US" sz="2200" dirty="0" smtClean="0"/>
              <a:t>⊥</a:t>
            </a:r>
            <a:r>
              <a:rPr lang="en-US" sz="2200" b="1" dirty="0" smtClean="0"/>
              <a:t>v</a:t>
            </a:r>
            <a:r>
              <a:rPr lang="en-US" sz="2200" baseline="30000" dirty="0" smtClean="0"/>
              <a:t>(2) </a:t>
            </a:r>
            <a:r>
              <a:rPr lang="en-US" sz="2000" dirty="0" smtClean="0"/>
              <a:t>; how?</a:t>
            </a:r>
            <a:endParaRPr lang="en-US" sz="2200" baseline="30000" dirty="0" smtClean="0"/>
          </a:p>
          <a:p>
            <a:pPr lvl="1"/>
            <a:r>
              <a:rPr lang="en-US" sz="2200" dirty="0" smtClean="0"/>
              <a:t>the projection of </a:t>
            </a:r>
            <a:r>
              <a:rPr lang="en-US" sz="2200" b="1" dirty="0" smtClean="0"/>
              <a:t>v</a:t>
            </a:r>
            <a:r>
              <a:rPr lang="en-US" sz="2200" baseline="30000" dirty="0" smtClean="0"/>
              <a:t>(3) </a:t>
            </a:r>
            <a:r>
              <a:rPr lang="en-US" sz="2200" dirty="0" smtClean="0"/>
              <a:t>onto </a:t>
            </a:r>
            <a:r>
              <a:rPr lang="en-US" sz="2200" b="1" dirty="0" smtClean="0"/>
              <a:t>v</a:t>
            </a:r>
            <a:r>
              <a:rPr lang="en-US" sz="2200" baseline="30000" dirty="0" smtClean="0"/>
              <a:t>(1) </a:t>
            </a:r>
            <a:r>
              <a:rPr lang="en-US" sz="2200" dirty="0" smtClean="0"/>
              <a:t>equals −</a:t>
            </a:r>
            <a:r>
              <a:rPr lang="en-US" sz="2200" b="1" dirty="0" smtClean="0"/>
              <a:t>v</a:t>
            </a:r>
            <a:r>
              <a:rPr lang="en-US" sz="2200" baseline="30000" dirty="0" smtClean="0"/>
              <a:t>(1) </a:t>
            </a:r>
            <a:r>
              <a:rPr lang="en-US" sz="2000" dirty="0" smtClean="0"/>
              <a:t>; how?</a:t>
            </a:r>
            <a:endParaRPr lang="en-US" sz="2200" baseline="30000" dirty="0" smtClean="0"/>
          </a:p>
          <a:p>
            <a:pPr lvl="1"/>
            <a:r>
              <a:rPr lang="en-US" sz="2200" dirty="0" smtClean="0"/>
              <a:t>the angle between </a:t>
            </a:r>
            <a:r>
              <a:rPr lang="en-US" sz="2200" b="1" dirty="0" smtClean="0"/>
              <a:t>v</a:t>
            </a:r>
            <a:r>
              <a:rPr lang="en-US" sz="2200" baseline="30000" dirty="0" smtClean="0"/>
              <a:t>(1) </a:t>
            </a:r>
            <a:r>
              <a:rPr lang="en-US" sz="2200" dirty="0" smtClean="0"/>
              <a:t>and </a:t>
            </a:r>
            <a:r>
              <a:rPr lang="en-US" sz="2200" b="1" dirty="0" smtClean="0"/>
              <a:t>v</a:t>
            </a:r>
            <a:r>
              <a:rPr lang="en-US" sz="2200" baseline="30000" dirty="0" smtClean="0"/>
              <a:t>(3) </a:t>
            </a:r>
            <a:r>
              <a:rPr lang="en-US" sz="2200" dirty="0" smtClean="0"/>
              <a:t>equals 2π/3; how?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51888" cy="384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Signal Representation Problem</a:t>
            </a:r>
            <a:endParaRPr lang="en-US" i="0" dirty="0"/>
          </a:p>
        </p:txBody>
      </p:sp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91440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 As we saw earlier, the </a:t>
            </a:r>
            <a:r>
              <a:rPr lang="en-US" sz="2400" i="1" dirty="0" smtClean="0"/>
              <a:t>m × m </a:t>
            </a:r>
            <a:r>
              <a:rPr lang="en-US" sz="2400" dirty="0" smtClean="0"/>
              <a:t>equation </a:t>
            </a:r>
            <a:r>
              <a:rPr lang="en-US" sz="2400" b="1" dirty="0" smtClean="0"/>
              <a:t>Ax </a:t>
            </a:r>
            <a:r>
              <a:rPr lang="en-US" sz="2400" dirty="0" smtClean="0"/>
              <a:t>=</a:t>
            </a:r>
            <a:r>
              <a:rPr lang="en-US" sz="2400" b="1" dirty="0" smtClean="0"/>
              <a:t> b </a:t>
            </a:r>
            <a:r>
              <a:rPr lang="en-US" sz="2400" dirty="0" smtClean="0"/>
              <a:t>can be solved easily using inner products if the columns of </a:t>
            </a:r>
            <a:r>
              <a:rPr lang="en-US" sz="2400" b="1" dirty="0" smtClean="0"/>
              <a:t>A</a:t>
            </a:r>
            <a:r>
              <a:rPr lang="en-US" sz="2400" dirty="0" smtClean="0"/>
              <a:t> are </a:t>
            </a:r>
            <a:r>
              <a:rPr lang="en-US" sz="2400" dirty="0" err="1" smtClean="0"/>
              <a:t>pairwise</a:t>
            </a:r>
            <a:r>
              <a:rPr lang="en-US" sz="2400" dirty="0" smtClean="0"/>
              <a:t> orthogonal (and nontrivial, i.e., none is the all-zeros vector 0). </a:t>
            </a:r>
          </a:p>
          <a:p>
            <a:r>
              <a:rPr lang="en-US" sz="2400" dirty="0" smtClean="0"/>
              <a:t>We will rewrite this equation as </a:t>
            </a:r>
          </a:p>
          <a:p>
            <a:pPr algn="ctr"/>
            <a:r>
              <a:rPr lang="en-US" sz="2400" b="1" dirty="0" err="1" smtClean="0"/>
              <a:t>Vc</a:t>
            </a:r>
            <a:r>
              <a:rPr lang="en-US" sz="2400" b="1" dirty="0" smtClean="0"/>
              <a:t> </a:t>
            </a:r>
            <a:r>
              <a:rPr lang="en-US" sz="2400" dirty="0" smtClean="0"/>
              <a:t>=</a:t>
            </a:r>
            <a:r>
              <a:rPr lang="en-US" sz="2400" b="1" dirty="0" smtClean="0"/>
              <a:t> s  </a:t>
            </a:r>
          </a:p>
          <a:p>
            <a:pPr>
              <a:buNone/>
            </a:pPr>
            <a:r>
              <a:rPr lang="en-US" sz="2400" dirty="0" smtClean="0"/>
              <a:t>	where, instead of considering </a:t>
            </a:r>
            <a:r>
              <a:rPr lang="en-US" sz="2400" b="1" dirty="0" smtClean="0"/>
              <a:t>V</a:t>
            </a:r>
            <a:r>
              <a:rPr lang="en-US" sz="2400" dirty="0" smtClean="0"/>
              <a:t> as a linear system (with input </a:t>
            </a:r>
            <a:r>
              <a:rPr lang="en-US" sz="2400" b="1" dirty="0" smtClean="0"/>
              <a:t>c</a:t>
            </a:r>
            <a:r>
              <a:rPr lang="en-US" sz="2400" dirty="0" smtClean="0"/>
              <a:t> and output </a:t>
            </a:r>
            <a:r>
              <a:rPr lang="en-US" sz="2400" b="1" dirty="0" smtClean="0"/>
              <a:t>s</a:t>
            </a:r>
            <a:r>
              <a:rPr lang="en-US" sz="2400" dirty="0" smtClean="0"/>
              <a:t>), we will adopt a </a:t>
            </a:r>
            <a:r>
              <a:rPr lang="en-US" sz="2400" dirty="0" err="1" smtClean="0"/>
              <a:t>diﬀerent</a:t>
            </a:r>
            <a:r>
              <a:rPr lang="en-US" sz="2400" dirty="0" smtClean="0"/>
              <a:t> view. </a:t>
            </a:r>
            <a:r>
              <a:rPr lang="en-US" sz="2400" dirty="0" err="1" smtClean="0"/>
              <a:t>Speciﬁcally</a:t>
            </a:r>
            <a:r>
              <a:rPr lang="en-US" sz="2400" dirty="0" smtClean="0"/>
              <a:t>, </a:t>
            </a:r>
          </a:p>
          <a:p>
            <a:pPr algn="ctr">
              <a:buNone/>
            </a:pPr>
            <a:r>
              <a:rPr lang="en-US" sz="2400" b="1" dirty="0" smtClean="0"/>
              <a:t>V</a:t>
            </a:r>
            <a:r>
              <a:rPr lang="en-US" sz="2400" dirty="0" smtClean="0"/>
              <a:t> =  [</a:t>
            </a:r>
            <a:r>
              <a:rPr lang="en-US" sz="2400" b="1" dirty="0" smtClean="0"/>
              <a:t>v</a:t>
            </a:r>
            <a:r>
              <a:rPr lang="en-US" sz="2400" baseline="30000" dirty="0" smtClean="0"/>
              <a:t>(1) </a:t>
            </a:r>
            <a:r>
              <a:rPr lang="en-US" sz="2400" dirty="0" smtClean="0"/>
              <a:t> …   </a:t>
            </a:r>
            <a:r>
              <a:rPr lang="en-US" sz="2400" b="1" dirty="0" smtClean="0"/>
              <a:t>v</a:t>
            </a:r>
            <a:r>
              <a:rPr lang="en-US" sz="2400" baseline="30000" dirty="0" smtClean="0"/>
              <a:t>(n)]</a:t>
            </a:r>
            <a:r>
              <a:rPr lang="en-US" sz="2400" dirty="0" smtClean="0"/>
              <a:t>]</a:t>
            </a:r>
          </a:p>
          <a:p>
            <a:pPr algn="ctr">
              <a:buNone/>
            </a:pPr>
            <a:r>
              <a:rPr lang="en-US" sz="2400" dirty="0" smtClean="0"/>
              <a:t>is an ordered set of m orthogonal reference vectors </a:t>
            </a:r>
            <a:r>
              <a:rPr lang="en-US" sz="2400" b="1" dirty="0" smtClean="0"/>
              <a:t>v</a:t>
            </a:r>
            <a:r>
              <a:rPr lang="en-US" sz="2400" baseline="30000" dirty="0" smtClean="0"/>
              <a:t>(j)</a:t>
            </a:r>
            <a:r>
              <a:rPr lang="en-US" sz="2400" dirty="0" smtClean="0"/>
              <a:t>, which when properly combined linearly—with </a:t>
            </a:r>
            <a:r>
              <a:rPr lang="en-US" sz="2400" dirty="0" err="1" smtClean="0"/>
              <a:t>coeﬃcients</a:t>
            </a:r>
            <a:r>
              <a:rPr lang="en-US" sz="2400" dirty="0" smtClean="0"/>
              <a:t>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—can produce any </a:t>
            </a:r>
            <a:r>
              <a:rPr lang="en-US" sz="2400" i="1" dirty="0" smtClean="0"/>
              <a:t>m</a:t>
            </a:r>
            <a:r>
              <a:rPr lang="en-US" sz="2400" dirty="0" smtClean="0"/>
              <a:t>-dimensional vector </a:t>
            </a:r>
            <a:r>
              <a:rPr lang="en-US" sz="2400" b="1" dirty="0" smtClean="0"/>
              <a:t>s</a:t>
            </a:r>
            <a:r>
              <a:rPr lang="en-US" sz="2400" dirty="0" smtClean="0"/>
              <a:t>. The equation </a:t>
            </a:r>
            <a:r>
              <a:rPr lang="en-US" sz="2400" b="1" dirty="0" err="1" smtClean="0"/>
              <a:t>Vc</a:t>
            </a:r>
            <a:r>
              <a:rPr lang="en-US" sz="2400" dirty="0" smtClean="0"/>
              <a:t> = </a:t>
            </a:r>
            <a:r>
              <a:rPr lang="en-US" sz="2400" b="1" dirty="0" smtClean="0"/>
              <a:t>s</a:t>
            </a:r>
            <a:r>
              <a:rPr lang="en-US" sz="2400" dirty="0" smtClean="0"/>
              <a:t> (with </a:t>
            </a:r>
            <a:r>
              <a:rPr lang="en-US" sz="2400" b="1" dirty="0" smtClean="0"/>
              <a:t>c</a:t>
            </a:r>
            <a:r>
              <a:rPr lang="en-US" sz="2400" dirty="0" smtClean="0"/>
              <a:t> unknown) is therefore a signal representation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51888" cy="384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Signal Representation Problem</a:t>
            </a:r>
            <a:endParaRPr lang="en-US" i="0" dirty="0"/>
          </a:p>
        </p:txBody>
      </p:sp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91440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If the matrix </a:t>
            </a:r>
            <a:r>
              <a:rPr lang="en-US" sz="2400" b="1" dirty="0" smtClean="0"/>
              <a:t>V</a:t>
            </a:r>
            <a:r>
              <a:rPr lang="en-US" sz="2400" dirty="0" smtClean="0"/>
              <a:t> has </a:t>
            </a:r>
            <a:r>
              <a:rPr lang="en-US" sz="2400" i="1" dirty="0" smtClean="0"/>
              <a:t>n&lt;m</a:t>
            </a:r>
            <a:r>
              <a:rPr lang="en-US" sz="2400" dirty="0" smtClean="0"/>
              <a:t> orthogonal columns, then the set of linear combinations of the form </a:t>
            </a:r>
            <a:r>
              <a:rPr lang="en-US" sz="2400" b="1" dirty="0" err="1" smtClean="0"/>
              <a:t>Vc</a:t>
            </a:r>
            <a:r>
              <a:rPr lang="en-US" sz="2400" dirty="0" smtClean="0"/>
              <a:t>—known as the range of </a:t>
            </a:r>
            <a:r>
              <a:rPr lang="en-US" sz="2400" b="1" dirty="0" smtClean="0"/>
              <a:t>V</a:t>
            </a:r>
            <a:r>
              <a:rPr lang="en-US" sz="2400" dirty="0" smtClean="0"/>
              <a:t> and denoted by </a:t>
            </a:r>
            <a:r>
              <a:rPr lang="en-US" sz="2400" dirty="0" smtClean="0">
                <a:sym typeface="Symbol"/>
              </a:rPr>
              <a:t></a:t>
            </a:r>
            <a:r>
              <a:rPr lang="en-US" sz="2400" dirty="0" smtClean="0"/>
              <a:t>(</a:t>
            </a:r>
            <a:r>
              <a:rPr lang="en-US" sz="2400" b="1" dirty="0" smtClean="0"/>
              <a:t>V</a:t>
            </a:r>
            <a:r>
              <a:rPr lang="en-US" sz="2400" dirty="0" smtClean="0"/>
              <a:t>)—does not include every vector in </a:t>
            </a:r>
            <a:r>
              <a:rPr lang="en-US" sz="2400" dirty="0" smtClean="0">
                <a:sym typeface="Symbol"/>
              </a:rPr>
              <a:t></a:t>
            </a:r>
            <a:r>
              <a:rPr lang="en-US" sz="2400" i="1" baseline="30000" dirty="0" smtClean="0"/>
              <a:t>m</a:t>
            </a:r>
            <a:r>
              <a:rPr lang="en-US" sz="2400" dirty="0" smtClean="0"/>
              <a:t> .</a:t>
            </a:r>
          </a:p>
          <a:p>
            <a:pPr lvl="1"/>
            <a:r>
              <a:rPr lang="en-US" sz="2200" dirty="0" smtClean="0"/>
              <a:t> In geometric terms, </a:t>
            </a:r>
            <a:r>
              <a:rPr lang="en-US" sz="2000" dirty="0" smtClean="0">
                <a:sym typeface="Symbol"/>
              </a:rPr>
              <a:t></a:t>
            </a:r>
            <a:r>
              <a:rPr lang="en-US" sz="2200" dirty="0" smtClean="0"/>
              <a:t>(</a:t>
            </a:r>
            <a:r>
              <a:rPr lang="en-US" sz="2200" b="1" dirty="0" smtClean="0"/>
              <a:t>V</a:t>
            </a:r>
            <a:r>
              <a:rPr lang="en-US" sz="2200" dirty="0" smtClean="0"/>
              <a:t>) is a “</a:t>
            </a:r>
            <a:r>
              <a:rPr lang="en-US" sz="2200" dirty="0" err="1" smtClean="0"/>
              <a:t>ﬂat</a:t>
            </a:r>
            <a:r>
              <a:rPr lang="en-US" sz="2200" dirty="0" smtClean="0"/>
              <a:t>” subset of </a:t>
            </a:r>
            <a:r>
              <a:rPr lang="en-US" sz="2000" dirty="0" smtClean="0">
                <a:sym typeface="Symbol"/>
              </a:rPr>
              <a:t></a:t>
            </a:r>
            <a:r>
              <a:rPr lang="en-US" sz="2200" i="1" baseline="30000" dirty="0" smtClean="0"/>
              <a:t>m</a:t>
            </a:r>
            <a:r>
              <a:rPr lang="en-US" sz="2200" dirty="0" smtClean="0"/>
              <a:t> containing the origin, also known as a linear subspace. </a:t>
            </a:r>
          </a:p>
          <a:p>
            <a:pPr lvl="1"/>
            <a:r>
              <a:rPr lang="en-US" sz="2200" dirty="0" smtClean="0"/>
              <a:t>For example, if V consists of </a:t>
            </a:r>
            <a:r>
              <a:rPr lang="en-US" sz="2200" i="1" dirty="0" smtClean="0"/>
              <a:t>n</a:t>
            </a:r>
            <a:r>
              <a:rPr lang="en-US" sz="2200" dirty="0" smtClean="0"/>
              <a:t> = 2 nontrivial orthogonal columns of length </a:t>
            </a:r>
            <a:r>
              <a:rPr lang="en-US" sz="2200" i="1" dirty="0" smtClean="0"/>
              <a:t>m</a:t>
            </a:r>
            <a:r>
              <a:rPr lang="en-US" sz="2200" dirty="0" smtClean="0"/>
              <a:t> = 3, then </a:t>
            </a:r>
            <a:r>
              <a:rPr lang="en-US" sz="2000" dirty="0" smtClean="0">
                <a:sym typeface="Symbol"/>
              </a:rPr>
              <a:t></a:t>
            </a:r>
            <a:r>
              <a:rPr lang="en-US" sz="2200" dirty="0" smtClean="0"/>
              <a:t>(</a:t>
            </a:r>
            <a:r>
              <a:rPr lang="en-US" sz="2200" b="1" dirty="0" smtClean="0"/>
              <a:t>V</a:t>
            </a:r>
            <a:r>
              <a:rPr lang="en-US" sz="2200" dirty="0" smtClean="0"/>
              <a:t>) is a two-dimensional plane in the three-dimensional Euclidean space </a:t>
            </a:r>
            <a:r>
              <a:rPr lang="en-US" sz="2000" dirty="0" smtClean="0">
                <a:sym typeface="Symbol"/>
              </a:rPr>
              <a:t></a:t>
            </a:r>
            <a:r>
              <a:rPr lang="en-US" sz="2200" i="1" baseline="30000" dirty="0" smtClean="0"/>
              <a:t>3</a:t>
            </a:r>
            <a:r>
              <a:rPr lang="en-US" sz="2200" dirty="0" smtClean="0"/>
              <a:t> . </a:t>
            </a:r>
          </a:p>
          <a:p>
            <a:r>
              <a:rPr lang="en-US" sz="2400" dirty="0" smtClean="0"/>
              <a:t>In such cases, a generic vector </a:t>
            </a:r>
            <a:r>
              <a:rPr lang="en-US" sz="2400" b="1" dirty="0" smtClean="0"/>
              <a:t>s</a:t>
            </a:r>
            <a:r>
              <a:rPr lang="en-US" sz="2400" dirty="0" smtClean="0"/>
              <a:t> ∈ </a:t>
            </a:r>
            <a:r>
              <a:rPr lang="en-US" sz="2400" dirty="0" smtClean="0">
                <a:sym typeface="Symbol"/>
              </a:rPr>
              <a:t></a:t>
            </a:r>
            <a:r>
              <a:rPr lang="en-US" sz="2400" i="1" baseline="30000" dirty="0" smtClean="0"/>
              <a:t>m</a:t>
            </a:r>
            <a:r>
              <a:rPr lang="en-US" sz="2400" dirty="0" smtClean="0"/>
              <a:t> cannot be represented exactly as </a:t>
            </a:r>
            <a:r>
              <a:rPr lang="en-US" sz="2400" b="1" dirty="0" err="1" smtClean="0"/>
              <a:t>Vc</a:t>
            </a:r>
            <a:r>
              <a:rPr lang="en-US" sz="2400" dirty="0" smtClean="0"/>
              <a:t>; at best, </a:t>
            </a:r>
            <a:r>
              <a:rPr lang="en-US" sz="2400" b="1" dirty="0" smtClean="0"/>
              <a:t>s</a:t>
            </a:r>
            <a:r>
              <a:rPr lang="en-US" sz="2400" dirty="0" smtClean="0"/>
              <a:t>* = </a:t>
            </a:r>
            <a:r>
              <a:rPr lang="en-US" sz="2400" b="1" dirty="0" err="1" smtClean="0"/>
              <a:t>Vc</a:t>
            </a:r>
            <a:r>
              <a:rPr lang="en-US" sz="2400" dirty="0" smtClean="0"/>
              <a:t> approximates </a:t>
            </a:r>
            <a:r>
              <a:rPr lang="en-US" sz="2400" b="1" dirty="0" smtClean="0"/>
              <a:t>s</a:t>
            </a:r>
            <a:r>
              <a:rPr lang="en-US" sz="2400" dirty="0" smtClean="0"/>
              <a:t>.</a:t>
            </a:r>
          </a:p>
          <a:p>
            <a:pPr lvl="1"/>
            <a:r>
              <a:rPr lang="en-US" sz="2200" dirty="0" smtClean="0"/>
              <a:t> The linear least squares approximation of </a:t>
            </a:r>
            <a:r>
              <a:rPr lang="en-US" sz="2200" b="1" dirty="0" smtClean="0"/>
              <a:t>s</a:t>
            </a:r>
            <a:r>
              <a:rPr lang="en-US" sz="2200" dirty="0" smtClean="0"/>
              <a:t> by the columns of </a:t>
            </a:r>
            <a:r>
              <a:rPr lang="en-US" sz="2200" b="1" dirty="0" smtClean="0"/>
              <a:t>V</a:t>
            </a:r>
            <a:r>
              <a:rPr lang="en-US" sz="2200" dirty="0" smtClean="0"/>
              <a:t> is </a:t>
            </a:r>
            <a:r>
              <a:rPr lang="en-US" sz="2200" dirty="0" err="1" smtClean="0"/>
              <a:t>deﬁned</a:t>
            </a:r>
            <a:r>
              <a:rPr lang="en-US" sz="2200" dirty="0" smtClean="0"/>
              <a:t> by the property that the distance between s and s* is a minimum. It is therefore obtained by minimizing </a:t>
            </a:r>
          </a:p>
          <a:p>
            <a:pPr algn="ctr">
              <a:buNone/>
            </a:pPr>
            <a:r>
              <a:rPr lang="en-US" sz="2400" dirty="0" smtClean="0"/>
              <a:t>||s − </a:t>
            </a:r>
            <a:r>
              <a:rPr lang="en-US" sz="2400" dirty="0" err="1" smtClean="0"/>
              <a:t>Vc</a:t>
            </a:r>
            <a:r>
              <a:rPr lang="en-US" sz="2400" dirty="0" smtClean="0"/>
              <a:t> ||</a:t>
            </a:r>
          </a:p>
          <a:p>
            <a:pPr>
              <a:buNone/>
            </a:pPr>
            <a:r>
              <a:rPr lang="en-US" sz="2400" dirty="0" smtClean="0"/>
              <a:t>	over all </a:t>
            </a:r>
            <a:r>
              <a:rPr lang="en-US" sz="2400" i="1" dirty="0" smtClean="0"/>
              <a:t>n</a:t>
            </a:r>
            <a:r>
              <a:rPr lang="en-US" sz="2400" dirty="0" smtClean="0"/>
              <a:t>-dimensional vectors 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51888" cy="384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Signal Representation Problem</a:t>
            </a:r>
            <a:endParaRPr lang="en-US" i="0" dirty="0"/>
          </a:p>
        </p:txBody>
      </p:sp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91440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1400" dirty="0" smtClean="0"/>
              <a:t>The minimization can performed equivalently on the squared distance 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endParaRPr lang="en-US" sz="1400" dirty="0" smtClean="0"/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dirty="0" smtClean="0"/>
              <a:t>where </a:t>
            </a:r>
            <a:r>
              <a:rPr lang="en-US" sz="1400" dirty="0" smtClean="0"/>
              <a:t>the last equality was obtained using the fact that </a:t>
            </a:r>
            <a:r>
              <a:rPr lang="en-US" sz="1400" b="1" dirty="0" smtClean="0"/>
              <a:t>V</a:t>
            </a:r>
            <a:r>
              <a:rPr lang="en-US" sz="1400" baseline="30000" dirty="0" smtClean="0"/>
              <a:t>T</a:t>
            </a:r>
            <a:r>
              <a:rPr lang="en-US" sz="1400" b="1" dirty="0" smtClean="0"/>
              <a:t> V </a:t>
            </a:r>
            <a:r>
              <a:rPr lang="en-US" sz="1400" dirty="0" smtClean="0"/>
              <a:t>is a diagonal matrix with each (</a:t>
            </a:r>
            <a:r>
              <a:rPr lang="en-US" sz="1400" i="1" dirty="0" smtClean="0"/>
              <a:t>j, j</a:t>
            </a:r>
            <a:r>
              <a:rPr lang="en-US" sz="1400" dirty="0" smtClean="0"/>
              <a:t>)</a:t>
            </a:r>
            <a:r>
              <a:rPr lang="en-US" sz="1400" baseline="30000" dirty="0" err="1" smtClean="0"/>
              <a:t>th</a:t>
            </a:r>
            <a:r>
              <a:rPr lang="en-US" sz="1400" dirty="0" smtClean="0"/>
              <a:t> entry given by ||v</a:t>
            </a:r>
            <a:r>
              <a:rPr lang="en-US" sz="1400" baseline="30000" dirty="0" smtClean="0"/>
              <a:t>(j)</a:t>
            </a:r>
            <a:r>
              <a:rPr lang="en-US" sz="1400" dirty="0" smtClean="0"/>
              <a:t>||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 . It </a:t>
            </a:r>
            <a:r>
              <a:rPr lang="en-US" sz="1400" dirty="0" err="1" smtClean="0"/>
              <a:t>suﬃces</a:t>
            </a:r>
            <a:r>
              <a:rPr lang="en-US" sz="1400" dirty="0" smtClean="0"/>
              <a:t> to minimize each term in the </a:t>
            </a:r>
            <a:r>
              <a:rPr lang="en-US" sz="1400" dirty="0" smtClean="0">
                <a:sym typeface="Symbol"/>
              </a:rPr>
              <a:t></a:t>
            </a:r>
            <a:r>
              <a:rPr lang="en-US" sz="1400" baseline="-25000" dirty="0" smtClean="0"/>
              <a:t>j</a:t>
            </a:r>
            <a:r>
              <a:rPr lang="en-US" sz="1400" dirty="0" smtClean="0"/>
              <a:t> sum, which is a quadratic in </a:t>
            </a:r>
            <a:r>
              <a:rPr lang="en-US" sz="1400" dirty="0" err="1" smtClean="0"/>
              <a:t>c</a:t>
            </a:r>
            <a:r>
              <a:rPr lang="en-US" sz="1400" baseline="-25000" dirty="0" err="1" smtClean="0"/>
              <a:t>j</a:t>
            </a:r>
            <a:r>
              <a:rPr lang="en-US" sz="1400" dirty="0" smtClean="0"/>
              <a:t>. Noting that </a:t>
            </a:r>
          </a:p>
          <a:p>
            <a:pPr algn="ctr">
              <a:buNone/>
            </a:pPr>
            <a:r>
              <a:rPr lang="en-US" sz="1400" dirty="0" smtClean="0"/>
              <a:t>t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 − at = t(t − a) </a:t>
            </a:r>
            <a:r>
              <a:rPr lang="en-US" sz="1400" dirty="0" smtClean="0"/>
              <a:t> where</a:t>
            </a:r>
          </a:p>
          <a:p>
            <a:pPr algn="ctr">
              <a:buNone/>
            </a:pPr>
            <a:endParaRPr lang="en-US" sz="1400" dirty="0"/>
          </a:p>
          <a:p>
            <a:pPr algn="ctr">
              <a:buNone/>
            </a:pPr>
            <a:r>
              <a:rPr lang="en-US" sz="1400" dirty="0" smtClean="0"/>
              <a:t>t = 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1400" dirty="0" smtClean="0"/>
              <a:t>a =</a:t>
            </a:r>
            <a:endParaRPr lang="en-US" sz="1400" dirty="0"/>
          </a:p>
          <a:p>
            <a:pPr algn="ctr"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is </a:t>
            </a:r>
            <a:r>
              <a:rPr lang="en-US" sz="1400" dirty="0" smtClean="0"/>
              <a:t>minimized at t = a/2, we obtain the solution </a:t>
            </a:r>
          </a:p>
          <a:p>
            <a:pPr>
              <a:buNone/>
            </a:pPr>
            <a:endParaRPr lang="en-US" sz="2400" dirty="0" smtClean="0"/>
          </a:p>
        </p:txBody>
      </p:sp>
      <p:graphicFrame>
        <p:nvGraphicFramePr>
          <p:cNvPr id="880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720870"/>
              </p:ext>
            </p:extLst>
          </p:nvPr>
        </p:nvGraphicFramePr>
        <p:xfrm>
          <a:off x="1676400" y="1627188"/>
          <a:ext cx="6172200" cy="170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7" name="Equation" r:id="rId3" imgW="3136680" imgH="965160" progId="Equation.3">
                  <p:embed/>
                </p:oleObj>
              </mc:Choice>
              <mc:Fallback>
                <p:oleObj name="Equation" r:id="rId3" imgW="3136680" imgH="965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627188"/>
                        <a:ext cx="6172200" cy="170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3352800" y="5849937"/>
          <a:ext cx="2824163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8" name="Equation" r:id="rId5" imgW="1434960" imgH="571320" progId="Equation.3">
                  <p:embed/>
                </p:oleObj>
              </mc:Choice>
              <mc:Fallback>
                <p:oleObj name="Equation" r:id="rId5" imgW="1434960" imgH="5713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849937"/>
                        <a:ext cx="2824163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590949"/>
              </p:ext>
            </p:extLst>
          </p:nvPr>
        </p:nvGraphicFramePr>
        <p:xfrm>
          <a:off x="4876800" y="4305579"/>
          <a:ext cx="762000" cy="405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9" name="Equation" r:id="rId7" imgW="469800" imgH="279360" progId="Equation.3">
                  <p:embed/>
                </p:oleObj>
              </mc:Choice>
              <mc:Fallback>
                <p:oleObj name="Equation" r:id="rId7" imgW="4698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305579"/>
                        <a:ext cx="762000" cy="40579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526916"/>
              </p:ext>
            </p:extLst>
          </p:nvPr>
        </p:nvGraphicFramePr>
        <p:xfrm>
          <a:off x="4911144" y="4813944"/>
          <a:ext cx="9906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0" name="Equation" r:id="rId9" imgW="736560" imgH="482400" progId="Equation.3">
                  <p:embed/>
                </p:oleObj>
              </mc:Choice>
              <mc:Fallback>
                <p:oleObj name="Equation" r:id="rId9" imgW="7365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1144" y="4813944"/>
                        <a:ext cx="990600" cy="581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56680</TotalTime>
  <Words>588</Words>
  <Application>Microsoft Office PowerPoint</Application>
  <PresentationFormat>On-screen Show (4:3)</PresentationFormat>
  <Paragraphs>112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Calibri</vt:lpstr>
      <vt:lpstr>Georgia</vt:lpstr>
      <vt:lpstr>Symbol</vt:lpstr>
      <vt:lpstr>Times New Roman</vt:lpstr>
      <vt:lpstr>Trebuchet MS</vt:lpstr>
      <vt:lpstr>Wingdings 2</vt:lpstr>
      <vt:lpstr>Urban</vt:lpstr>
      <vt:lpstr>Equation</vt:lpstr>
      <vt:lpstr>Microsoft Equation 3.0</vt:lpstr>
      <vt:lpstr>  Lecture 10: Inner Products Norms and angles Projection Sections 2.10.(1-4), 2.12.1   Sections 2.2.3, 2.3 </vt:lpstr>
      <vt:lpstr>Inner Product</vt:lpstr>
      <vt:lpstr>Example</vt:lpstr>
      <vt:lpstr>Norm Properties/ Orthoogonality</vt:lpstr>
      <vt:lpstr>Orthogonality</vt:lpstr>
      <vt:lpstr>Example</vt:lpstr>
      <vt:lpstr>Signal Representation Problem</vt:lpstr>
      <vt:lpstr>Signal Representation Problem</vt:lpstr>
      <vt:lpstr>Signal Representation Problem</vt:lpstr>
      <vt:lpstr>Signal Representation Problem</vt:lpstr>
      <vt:lpstr>Example</vt:lpstr>
      <vt:lpstr>Signal Representation Problem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JCA3</dc:creator>
  <cp:lastModifiedBy>Abanulo, Uchechukwu O.</cp:lastModifiedBy>
  <cp:revision>521</cp:revision>
  <dcterms:created xsi:type="dcterms:W3CDTF">2004-05-21T21:05:05Z</dcterms:created>
  <dcterms:modified xsi:type="dcterms:W3CDTF">2015-10-12T15:10:58Z</dcterms:modified>
</cp:coreProperties>
</file>