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78" r:id="rId3"/>
    <p:sldId id="279" r:id="rId4"/>
    <p:sldId id="280" r:id="rId5"/>
    <p:sldId id="281" r:id="rId6"/>
    <p:sldId id="283" r:id="rId7"/>
    <p:sldId id="282" r:id="rId8"/>
    <p:sldId id="284" r:id="rId9"/>
    <p:sldId id="286" r:id="rId10"/>
    <p:sldId id="28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39" autoAdjust="0"/>
    <p:restoredTop sz="94660"/>
  </p:normalViewPr>
  <p:slideViewPr>
    <p:cSldViewPr>
      <p:cViewPr varScale="1">
        <p:scale>
          <a:sx n="71" d="100"/>
          <a:sy n="71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E74D8-0E2E-4A32-B93D-0FF7E90C1F2A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0C273-807E-4E80-BE6A-B7046436F7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566525-174D-4DC0-A39E-1C718142F0E0}" type="slidenum">
              <a:rPr lang="en-US"/>
              <a:pPr/>
              <a:t>1</a:t>
            </a:fld>
            <a:endParaRPr lang="en-US"/>
          </a:p>
        </p:txBody>
      </p:sp>
      <p:sp>
        <p:nvSpPr>
          <p:cNvPr id="1490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65760" marR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lvl1pPr>
            <a:lvl5pPr marL="1389888" marR="0" indent="-18288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▫"/>
              <a:tabLst/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A04DA3"/>
              </a:buClr>
              <a:buSzTx/>
              <a:buFont typeface="Georgia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to edit Master text styles</a:t>
            </a:r>
          </a:p>
          <a:p>
            <a:pPr lvl="4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90DA7D1-DD1B-4083-9D80-97ED816B925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90DA7D1-DD1B-4083-9D80-97ED816B925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DA7D1-DD1B-4083-9D80-97ED816B925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90DA7D1-DD1B-4083-9D80-97ED816B9251}" type="datetimeFigureOut">
              <a:rPr lang="en-US" smtClean="0"/>
              <a:pPr/>
              <a:t>1/24/2012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B8CE85F-7BC8-45AC-97E6-8D4DCDBD0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9922" name="Text Box 2"/>
          <p:cNvSpPr txBox="1">
            <a:spLocks noChangeArrowheads="1"/>
          </p:cNvSpPr>
          <p:nvPr/>
        </p:nvSpPr>
        <p:spPr bwMode="auto">
          <a:xfrm>
            <a:off x="228600" y="21336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sz="1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4899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743200" y="2209800"/>
            <a:ext cx="6172200" cy="1371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effectLst/>
              </a:rPr>
              <a:t> </a:t>
            </a:r>
            <a:br>
              <a:rPr lang="en-US" sz="2400" dirty="0" smtClean="0">
                <a:effectLst/>
              </a:rPr>
            </a:br>
            <a:r>
              <a:rPr lang="en-US" sz="2400" dirty="0" smtClean="0">
                <a:effectLst/>
              </a:rPr>
              <a:t>Lecture 1: Complex Numbers</a:t>
            </a:r>
            <a:r>
              <a:rPr lang="en-US" sz="2400" dirty="0">
                <a:effectLst/>
              </a:rPr>
              <a:t/>
            </a:r>
            <a:br>
              <a:rPr lang="en-US" sz="2400" dirty="0">
                <a:effectLst/>
              </a:rPr>
            </a:br>
            <a:endParaRPr lang="en-US" sz="2400" dirty="0">
              <a:effectLst/>
            </a:endParaRPr>
          </a:p>
        </p:txBody>
      </p:sp>
      <p:sp>
        <p:nvSpPr>
          <p:cNvPr id="1489926" name="Rectangle 6"/>
          <p:cNvSpPr>
            <a:spLocks noChangeArrowheads="1"/>
          </p:cNvSpPr>
          <p:nvPr/>
        </p:nvSpPr>
        <p:spPr bwMode="auto">
          <a:xfrm>
            <a:off x="2743200" y="1066800"/>
            <a:ext cx="6324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191500" cy="4869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Summation of Complex Numbers</a:t>
            </a:r>
            <a:endParaRPr lang="en-US" dirty="0"/>
          </a:p>
        </p:txBody>
      </p:sp>
      <p:sp>
        <p:nvSpPr>
          <p:cNvPr id="1610755" name="Text Box 3"/>
          <p:cNvSpPr txBox="1">
            <a:spLocks noChangeArrowheads="1"/>
          </p:cNvSpPr>
          <p:nvPr/>
        </p:nvSpPr>
        <p:spPr bwMode="auto">
          <a:xfrm>
            <a:off x="685800" y="1524000"/>
            <a:ext cx="79248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sum of two complex numbers is a complex number:</a:t>
            </a:r>
          </a:p>
          <a:p>
            <a:pPr lvl="1"/>
            <a:r>
              <a:rPr lang="es-ES" sz="2400" dirty="0"/>
              <a:t>(x</a:t>
            </a:r>
            <a:r>
              <a:rPr lang="es-ES" sz="2400" baseline="-25000" dirty="0"/>
              <a:t>1</a:t>
            </a:r>
            <a:r>
              <a:rPr lang="es-ES" sz="2400" dirty="0"/>
              <a:t> + </a:t>
            </a:r>
            <a:r>
              <a:rPr lang="es-ES" sz="2400" dirty="0" smtClean="0"/>
              <a:t>jy</a:t>
            </a:r>
            <a:r>
              <a:rPr lang="es-ES" sz="2400" baseline="-25000" dirty="0" smtClean="0"/>
              <a:t>1</a:t>
            </a:r>
            <a:r>
              <a:rPr lang="es-ES" sz="2400" dirty="0"/>
              <a:t>) + (x</a:t>
            </a:r>
            <a:r>
              <a:rPr lang="es-ES" sz="2400" baseline="-25000" dirty="0"/>
              <a:t>2</a:t>
            </a:r>
            <a:r>
              <a:rPr lang="es-ES" sz="2400" dirty="0"/>
              <a:t> + </a:t>
            </a:r>
            <a:r>
              <a:rPr lang="es-ES" sz="2400" dirty="0" smtClean="0"/>
              <a:t>jy</a:t>
            </a:r>
            <a:r>
              <a:rPr lang="es-ES" sz="2400" baseline="-25000" dirty="0" smtClean="0"/>
              <a:t>2</a:t>
            </a:r>
            <a:r>
              <a:rPr lang="es-ES" sz="2400" dirty="0"/>
              <a:t>) = (x</a:t>
            </a:r>
            <a:r>
              <a:rPr lang="es-ES" sz="2400" baseline="-25000" dirty="0"/>
              <a:t>1</a:t>
            </a:r>
            <a:r>
              <a:rPr lang="es-ES" sz="2400" dirty="0"/>
              <a:t> + x</a:t>
            </a:r>
            <a:r>
              <a:rPr lang="es-ES" sz="2400" baseline="-25000" dirty="0"/>
              <a:t>2</a:t>
            </a:r>
            <a:r>
              <a:rPr lang="es-ES" sz="2400" dirty="0"/>
              <a:t>) + </a:t>
            </a:r>
            <a:r>
              <a:rPr lang="es-ES" sz="2400" dirty="0" smtClean="0"/>
              <a:t>j(y</a:t>
            </a:r>
            <a:r>
              <a:rPr lang="es-ES" sz="2400" baseline="-25000" dirty="0" smtClean="0"/>
              <a:t>1</a:t>
            </a:r>
            <a:r>
              <a:rPr lang="es-ES" sz="2400" dirty="0" smtClean="0"/>
              <a:t> </a:t>
            </a:r>
            <a:r>
              <a:rPr lang="es-ES" sz="2400" dirty="0"/>
              <a:t>+ y</a:t>
            </a:r>
            <a:r>
              <a:rPr lang="es-ES" sz="2400" baseline="-25000" dirty="0"/>
              <a:t>2</a:t>
            </a:r>
            <a:r>
              <a:rPr lang="es-ES" sz="2400" dirty="0"/>
              <a:t>);</a:t>
            </a:r>
          </a:p>
          <a:p>
            <a:pPr marL="914400" lvl="1" indent="-4572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/>
              <a:t>Example, </a:t>
            </a:r>
            <a:r>
              <a:rPr lang="en-US" sz="2400" dirty="0"/>
              <a:t>Express the following complex numbers in the form x + </a:t>
            </a:r>
            <a:r>
              <a:rPr lang="en-US" sz="2400" dirty="0" err="1" smtClean="0"/>
              <a:t>jy</a:t>
            </a:r>
            <a:r>
              <a:rPr lang="en-US" sz="2400" dirty="0"/>
              <a:t>, x, y real:</a:t>
            </a:r>
          </a:p>
          <a:p>
            <a:pPr marL="1371600" lvl="2" indent="-457200" eaLnBrk="0" hangingPunct="0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smtClean="0"/>
              <a:t>(</a:t>
            </a:r>
            <a:r>
              <a:rPr lang="en-US" sz="2400" dirty="0"/>
              <a:t>−3 + </a:t>
            </a:r>
            <a:r>
              <a:rPr lang="en-US" sz="2400" dirty="0" smtClean="0"/>
              <a:t>j)+(</a:t>
            </a:r>
            <a:r>
              <a:rPr lang="en-US" sz="2400" dirty="0"/>
              <a:t>14 − </a:t>
            </a:r>
            <a:r>
              <a:rPr lang="en-US" sz="2400" dirty="0" smtClean="0"/>
              <a:t>2j)</a:t>
            </a:r>
            <a:endParaRPr lang="en-US" sz="2400" dirty="0" smtClean="0"/>
          </a:p>
          <a:p>
            <a:pPr marL="1371600" lvl="2" indent="-457200" eaLnBrk="0" hangingPunct="0">
              <a:spcBef>
                <a:spcPct val="50000"/>
              </a:spcBef>
              <a:buFont typeface="Arial" pitchFamily="34" charset="0"/>
              <a:buChar char="•"/>
            </a:pPr>
            <a:endParaRPr lang="en-US" sz="2400" dirty="0" smtClean="0"/>
          </a:p>
          <a:p>
            <a:r>
              <a:rPr lang="en-US" dirty="0" smtClean="0"/>
              <a:t>Since complex numbers are vectors, expressions such as </a:t>
            </a:r>
            <a:r>
              <a:rPr lang="en-US" i="1" dirty="0" err="1" smtClean="0"/>
              <a:t>cz</a:t>
            </a:r>
            <a:r>
              <a:rPr lang="en-US" i="1" dirty="0" smtClean="0"/>
              <a:t> (scaling by a real constant c) or z</a:t>
            </a:r>
            <a:r>
              <a:rPr lang="en-US" sz="1100" i="1" dirty="0" smtClean="0"/>
              <a:t>1</a:t>
            </a:r>
            <a:r>
              <a:rPr lang="en-US" i="1" dirty="0" smtClean="0"/>
              <a:t>+z</a:t>
            </a:r>
            <a:r>
              <a:rPr lang="en-US" sz="1100" i="1" dirty="0" smtClean="0"/>
              <a:t>2 </a:t>
            </a:r>
            <a:r>
              <a:rPr lang="en-US" i="1" dirty="0" smtClean="0"/>
              <a:t>(summation) have the same meaning as in the case of two-dimensional vectors. Clearly, </a:t>
            </a:r>
            <a:r>
              <a:rPr lang="en-US" dirty="0" smtClean="0"/>
              <a:t>summation of two complex numbers is easiest to perform using Cartesian coordinates (i.e., real and imaginary parts).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800"/>
              </a:spcAft>
            </a:pPr>
            <a:r>
              <a:rPr lang="en-US" sz="2400" dirty="0" smtClean="0"/>
              <a:t>A point on a two-dimensional plane (the complex plane)</a:t>
            </a:r>
          </a:p>
          <a:p>
            <a:pPr>
              <a:spcAft>
                <a:spcPts val="800"/>
              </a:spcAft>
            </a:pPr>
            <a:r>
              <a:rPr lang="en-US" sz="2400" dirty="0" smtClean="0"/>
              <a:t>Usually denoted by </a:t>
            </a:r>
            <a:r>
              <a:rPr lang="en-US" sz="2400" i="1" dirty="0" smtClean="0"/>
              <a:t>z</a:t>
            </a:r>
          </a:p>
          <a:p>
            <a:pPr>
              <a:spcAft>
                <a:spcPts val="800"/>
              </a:spcAft>
            </a:pPr>
            <a:r>
              <a:rPr lang="en-US" sz="2400" dirty="0" smtClean="0"/>
              <a:t>Can be defined either using Cartesian (</a:t>
            </a:r>
            <a:r>
              <a:rPr lang="en-US" sz="2400" i="1" dirty="0" err="1" smtClean="0"/>
              <a:t>x,y</a:t>
            </a:r>
            <a:r>
              <a:rPr lang="en-US" sz="2400" dirty="0" smtClean="0"/>
              <a:t>) or polar (</a:t>
            </a:r>
            <a:r>
              <a:rPr lang="en-US" sz="2400" i="1" dirty="0" smtClean="0"/>
              <a:t>r, </a:t>
            </a:r>
            <a:r>
              <a:rPr lang="el-GR" sz="2400" i="1" dirty="0" smtClean="0"/>
              <a:t>θ</a:t>
            </a:r>
            <a:r>
              <a:rPr lang="en-US" sz="2400" dirty="0" smtClean="0"/>
              <a:t>) coordinates</a:t>
            </a:r>
          </a:p>
          <a:p>
            <a:pPr>
              <a:spcAft>
                <a:spcPts val="800"/>
              </a:spcAft>
            </a:pPr>
            <a:r>
              <a:rPr lang="en-US" sz="2400" dirty="0" smtClean="0"/>
              <a:t>Addition and scaling complex numbers is just like adding and scaling vectors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complex number?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complex number </a:t>
            </a:r>
            <a:r>
              <a:rPr lang="en-US" sz="2400" i="1" dirty="0" smtClean="0"/>
              <a:t>z is a point (or vector) on a two-dimensional plane, known as the complex </a:t>
            </a:r>
            <a:r>
              <a:rPr lang="en-US" sz="2400" dirty="0" smtClean="0"/>
              <a:t>plane and represented by C.</a:t>
            </a:r>
            <a:endParaRPr lang="en-US" sz="2400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3657600"/>
            <a:ext cx="3352800" cy="2181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Cartesian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Cartesian coordinates of </a:t>
            </a:r>
            <a:r>
              <a:rPr lang="en-US" sz="2400" i="1" dirty="0" smtClean="0"/>
              <a:t>z are</a:t>
            </a:r>
          </a:p>
          <a:p>
            <a:pPr lvl="1"/>
            <a:r>
              <a:rPr lang="en-US" sz="2200" i="1" dirty="0" smtClean="0"/>
              <a:t>x = Re{z}; </a:t>
            </a:r>
            <a:r>
              <a:rPr lang="en-US" sz="2200" dirty="0" smtClean="0"/>
              <a:t>the real part of z</a:t>
            </a:r>
          </a:p>
          <a:p>
            <a:pPr lvl="1"/>
            <a:r>
              <a:rPr lang="en-US" sz="2200" i="1" dirty="0" smtClean="0"/>
              <a:t>y = </a:t>
            </a:r>
            <a:r>
              <a:rPr lang="en-US" sz="2200" i="1" dirty="0" err="1" smtClean="0"/>
              <a:t>Im</a:t>
            </a:r>
            <a:r>
              <a:rPr lang="en-US" sz="2200" i="1" dirty="0" smtClean="0"/>
              <a:t>{Z}; </a:t>
            </a:r>
            <a:r>
              <a:rPr lang="en-US" sz="2200" dirty="0" smtClean="0"/>
              <a:t>the imaginary part of z</a:t>
            </a:r>
          </a:p>
          <a:p>
            <a:pPr lvl="1"/>
            <a:endParaRPr lang="en-US" sz="2200" dirty="0" smtClean="0"/>
          </a:p>
          <a:p>
            <a:r>
              <a:rPr lang="en-US" sz="2400" dirty="0" smtClean="0"/>
              <a:t>The corresponding axes are known as the real and imaginary axes, respectively.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Polar Coordinates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polar coordinates of </a:t>
            </a:r>
            <a:r>
              <a:rPr lang="en-US" sz="2400" i="1" dirty="0" smtClean="0"/>
              <a:t>z are</a:t>
            </a:r>
          </a:p>
          <a:p>
            <a:r>
              <a:rPr lang="en-US" sz="2400" i="1" dirty="0" smtClean="0"/>
              <a:t>r =|z|; the modulus, or magnitude, of z</a:t>
            </a:r>
          </a:p>
          <a:p>
            <a:r>
              <a:rPr lang="el-GR" sz="2400" i="1" dirty="0" smtClean="0"/>
              <a:t>θ</a:t>
            </a:r>
            <a:r>
              <a:rPr lang="en-US" sz="2400" i="1" dirty="0" smtClean="0"/>
              <a:t>=   </a:t>
            </a:r>
            <a:r>
              <a:rPr lang="en-US" sz="2400" i="1" dirty="0" smtClean="0">
                <a:sym typeface="Symbol"/>
              </a:rPr>
              <a:t></a:t>
            </a:r>
            <a:r>
              <a:rPr lang="en-US" sz="2400" i="1" dirty="0" smtClean="0"/>
              <a:t>z; the angle of z</a:t>
            </a:r>
            <a:endParaRPr lang="en-US" sz="2400" dirty="0"/>
          </a:p>
        </p:txBody>
      </p:sp>
      <p:pic>
        <p:nvPicPr>
          <p:cNvPr id="4" name="Picture 2" descr="geometric-representat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810000"/>
            <a:ext cx="3632198" cy="236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0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486929"/>
          </a:xfrm>
        </p:spPr>
        <p:txBody>
          <a:bodyPr>
            <a:noAutofit/>
          </a:bodyPr>
          <a:lstStyle/>
          <a:p>
            <a:pPr algn="r"/>
            <a:r>
              <a:rPr lang="en-US" sz="2400" dirty="0" smtClean="0"/>
              <a:t>Converting Between Coordinates</a:t>
            </a:r>
          </a:p>
        </p:txBody>
      </p:sp>
      <p:sp>
        <p:nvSpPr>
          <p:cNvPr id="1610755" name="Text Box 3"/>
          <p:cNvSpPr txBox="1">
            <a:spLocks noChangeArrowheads="1"/>
          </p:cNvSpPr>
          <p:nvPr/>
        </p:nvSpPr>
        <p:spPr bwMode="auto">
          <a:xfrm>
            <a:off x="152400" y="1371600"/>
            <a:ext cx="86868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dirty="0" smtClean="0"/>
              <a:t>The </a:t>
            </a:r>
            <a:r>
              <a:rPr lang="en-US" sz="2400" i="1" dirty="0"/>
              <a:t>Cartesian coordinate pair (</a:t>
            </a:r>
            <a:r>
              <a:rPr lang="en-US" sz="2400" i="1" dirty="0" smtClean="0"/>
              <a:t>x, </a:t>
            </a:r>
            <a:r>
              <a:rPr lang="en-US" sz="2400" i="1" dirty="0"/>
              <a:t>y) is also equivalent to the polar </a:t>
            </a:r>
            <a:r>
              <a:rPr lang="en-US" sz="2400" i="1" dirty="0" smtClean="0"/>
              <a:t>coor</a:t>
            </a:r>
            <a:r>
              <a:rPr lang="en-US" sz="2400" dirty="0" smtClean="0"/>
              <a:t>dinate </a:t>
            </a:r>
            <a:r>
              <a:rPr lang="en-US" sz="2400" dirty="0"/>
              <a:t>pair (</a:t>
            </a:r>
            <a:r>
              <a:rPr lang="en-US" sz="2400" i="1" dirty="0" smtClean="0"/>
              <a:t>r,</a:t>
            </a:r>
            <a:r>
              <a:rPr lang="el-GR" sz="2400" i="1" dirty="0" smtClean="0"/>
              <a:t>θ</a:t>
            </a:r>
            <a:r>
              <a:rPr lang="en-US" sz="2400" i="1" dirty="0" smtClean="0"/>
              <a:t>), </a:t>
            </a:r>
            <a:r>
              <a:rPr lang="en-US" sz="2400" i="1" dirty="0"/>
              <a:t>where r is the (nonnegative) length of the vector </a:t>
            </a:r>
            <a:r>
              <a:rPr lang="en-US" sz="2400" i="1" dirty="0" smtClean="0"/>
              <a:t>corre</a:t>
            </a:r>
            <a:r>
              <a:rPr lang="en-US" sz="2400" dirty="0" smtClean="0"/>
              <a:t>sponding </a:t>
            </a:r>
            <a:r>
              <a:rPr lang="en-US" sz="2400" dirty="0"/>
              <a:t>to (</a:t>
            </a:r>
            <a:r>
              <a:rPr lang="en-US" sz="2400" i="1" dirty="0" smtClean="0"/>
              <a:t>x, </a:t>
            </a:r>
            <a:r>
              <a:rPr lang="en-US" sz="2400" i="1" dirty="0"/>
              <a:t>y), and </a:t>
            </a:r>
            <a:r>
              <a:rPr lang="el-GR" sz="2400" i="1" dirty="0" smtClean="0"/>
              <a:t>θ</a:t>
            </a:r>
            <a:r>
              <a:rPr lang="en-US" sz="2400" i="1" dirty="0" smtClean="0"/>
              <a:t> </a:t>
            </a:r>
            <a:r>
              <a:rPr lang="en-US" sz="2400" i="1" dirty="0"/>
              <a:t>is the angle of the vector relative to positive </a:t>
            </a:r>
            <a:r>
              <a:rPr lang="en-US" sz="2400" i="1" dirty="0" smtClean="0"/>
              <a:t>real </a:t>
            </a:r>
            <a:r>
              <a:rPr lang="en-US" sz="2400" dirty="0" smtClean="0"/>
              <a:t>line</a:t>
            </a:r>
            <a:r>
              <a:rPr lang="en-US" sz="2400" dirty="0"/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400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/>
              <a:t> </a:t>
            </a:r>
            <a:r>
              <a:rPr lang="en-US" sz="2400" i="1" dirty="0"/>
              <a:t>x = r </a:t>
            </a:r>
            <a:r>
              <a:rPr lang="en-US" sz="2400" i="1" dirty="0" err="1"/>
              <a:t>cos</a:t>
            </a:r>
            <a:r>
              <a:rPr lang="en-US" sz="2400" i="1" dirty="0"/>
              <a:t> </a:t>
            </a:r>
            <a:r>
              <a:rPr lang="el-GR" sz="2400" i="1" dirty="0" smtClean="0"/>
              <a:t>θ</a:t>
            </a:r>
            <a:endParaRPr lang="en-US" sz="2400" i="1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i="1" dirty="0"/>
              <a:t>y = r sin </a:t>
            </a:r>
            <a:r>
              <a:rPr lang="el-GR" sz="2400" i="1" dirty="0" smtClean="0"/>
              <a:t>θ</a:t>
            </a:r>
            <a:endParaRPr lang="en-US" sz="2400" i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i="1" dirty="0" smtClean="0"/>
              <a:t>Z = x + </a:t>
            </a:r>
            <a:r>
              <a:rPr lang="en-US" sz="2400" i="1" dirty="0" err="1" smtClean="0"/>
              <a:t>jy</a:t>
            </a:r>
            <a:r>
              <a:rPr lang="en-US" sz="2400" i="1" dirty="0" smtClean="0"/>
              <a:t>  = r </a:t>
            </a:r>
            <a:r>
              <a:rPr lang="en-US" sz="2400" i="1" dirty="0" err="1" smtClean="0"/>
              <a:t>cos</a:t>
            </a:r>
            <a:r>
              <a:rPr lang="en-US" sz="2400" i="1" dirty="0" smtClean="0"/>
              <a:t> </a:t>
            </a:r>
            <a:r>
              <a:rPr lang="el-GR" sz="2400" i="1" dirty="0" smtClean="0"/>
              <a:t>θ</a:t>
            </a:r>
            <a:r>
              <a:rPr lang="en-US" sz="2400" i="1" dirty="0" smtClean="0"/>
              <a:t> + j </a:t>
            </a:r>
            <a:r>
              <a:rPr lang="en-US" sz="2400" i="1" dirty="0" err="1" smtClean="0"/>
              <a:t>rsin</a:t>
            </a:r>
            <a:r>
              <a:rPr lang="en-US" sz="2400" i="1" dirty="0" smtClean="0"/>
              <a:t> </a:t>
            </a:r>
            <a:r>
              <a:rPr lang="el-GR" sz="2400" i="1" dirty="0" smtClean="0"/>
              <a:t>θ</a:t>
            </a:r>
            <a:r>
              <a:rPr lang="en-US" sz="2400" i="1" dirty="0" smtClean="0"/>
              <a:t> = r (</a:t>
            </a:r>
            <a:r>
              <a:rPr lang="en-US" sz="2400" i="1" dirty="0" err="1" smtClean="0"/>
              <a:t>cos</a:t>
            </a:r>
            <a:r>
              <a:rPr lang="en-US" sz="2400" i="1" dirty="0" smtClean="0"/>
              <a:t> </a:t>
            </a:r>
            <a:r>
              <a:rPr lang="el-GR" sz="2400" i="1" dirty="0" smtClean="0"/>
              <a:t>θ</a:t>
            </a:r>
            <a:r>
              <a:rPr lang="en-US" sz="2400" i="1" dirty="0" smtClean="0"/>
              <a:t> + j </a:t>
            </a:r>
            <a:r>
              <a:rPr lang="en-US" sz="2400" dirty="0" smtClean="0"/>
              <a:t>sin </a:t>
            </a:r>
            <a:r>
              <a:rPr lang="el-GR" sz="2400" i="1" dirty="0" smtClean="0"/>
              <a:t>θ</a:t>
            </a:r>
            <a:r>
              <a:rPr lang="en-US" sz="2400" i="1" dirty="0" smtClean="0"/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|z| = r  = √(x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 + y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)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err="1" smtClean="0"/>
              <a:t>tanθ</a:t>
            </a:r>
            <a:r>
              <a:rPr lang="en-US" sz="2400" dirty="0" smtClean="0"/>
              <a:t> = (y/x)</a:t>
            </a:r>
            <a:endParaRPr lang="en-US" sz="2400" i="1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θ </a:t>
            </a:r>
            <a:r>
              <a:rPr lang="en-US" sz="2400" i="1" dirty="0" smtClean="0"/>
              <a:t> </a:t>
            </a:r>
            <a:r>
              <a:rPr lang="en-US" sz="2400" i="1" dirty="0"/>
              <a:t>= </a:t>
            </a:r>
            <a:r>
              <a:rPr lang="en-US" sz="2400" i="1" dirty="0" err="1" smtClean="0"/>
              <a:t>arctan</a:t>
            </a:r>
            <a:r>
              <a:rPr lang="en-US" sz="2400" i="1" dirty="0" smtClean="0"/>
              <a:t>(y/x)+ </a:t>
            </a:r>
            <a:r>
              <a:rPr lang="en-US" sz="2400" i="1" dirty="0"/>
              <a:t>(0 or </a:t>
            </a:r>
            <a:r>
              <a:rPr lang="el-GR" sz="2400" i="1" dirty="0" smtClean="0"/>
              <a:t>Π</a:t>
            </a:r>
            <a:r>
              <a:rPr lang="en-US" sz="2400" i="1" dirty="0" smtClean="0"/>
              <a:t>) (</a:t>
            </a:r>
            <a:r>
              <a:rPr lang="el-GR" sz="2400" i="1" dirty="0" smtClean="0"/>
              <a:t>Π</a:t>
            </a:r>
            <a:r>
              <a:rPr lang="en-US" sz="2400" i="1" dirty="0" smtClean="0"/>
              <a:t> </a:t>
            </a:r>
            <a:r>
              <a:rPr lang="en-US" sz="2400" i="1" dirty="0"/>
              <a:t>is added </a:t>
            </a:r>
            <a:r>
              <a:rPr lang="en-US" sz="2400" i="1" dirty="0" err="1" smtClean="0"/>
              <a:t>iff</a:t>
            </a:r>
            <a:r>
              <a:rPr lang="en-US" sz="2400" i="1" dirty="0" smtClean="0"/>
              <a:t> </a:t>
            </a:r>
            <a:r>
              <a:rPr lang="en-US" sz="2400" i="1" dirty="0"/>
              <a:t>x is </a:t>
            </a:r>
            <a:r>
              <a:rPr lang="en-US" sz="2400" i="1" dirty="0" smtClean="0"/>
              <a:t>negative)</a:t>
            </a:r>
          </a:p>
          <a:p>
            <a:endParaRPr lang="en-US" dirty="0" smtClean="0"/>
          </a:p>
          <a:p>
            <a:r>
              <a:rPr lang="en-US" dirty="0" smtClean="0"/>
              <a:t>Note that 2</a:t>
            </a:r>
            <a:r>
              <a:rPr lang="en-US" i="1" dirty="0" smtClean="0">
                <a:sym typeface="Symbol"/>
              </a:rPr>
              <a:t></a:t>
            </a:r>
            <a:r>
              <a:rPr lang="en-US" i="1" dirty="0" smtClean="0"/>
              <a:t>  </a:t>
            </a:r>
            <a:r>
              <a:rPr lang="en-US" i="1" dirty="0" err="1" smtClean="0"/>
              <a:t>rad</a:t>
            </a:r>
            <a:r>
              <a:rPr lang="en-US" i="1" dirty="0" smtClean="0"/>
              <a:t> = 360° = one </a:t>
            </a:r>
            <a:r>
              <a:rPr lang="en-US" dirty="0" smtClean="0"/>
              <a:t>full revolution, and thus angles which differ by multiples of 2</a:t>
            </a:r>
            <a:r>
              <a:rPr lang="en-US" i="1" dirty="0" smtClean="0">
                <a:sym typeface="Symbol"/>
              </a:rPr>
              <a:t></a:t>
            </a:r>
            <a:r>
              <a:rPr lang="en-US" i="1" dirty="0" smtClean="0"/>
              <a:t>  are equivalent. Usually, </a:t>
            </a:r>
            <a:r>
              <a:rPr lang="el-GR" i="1" dirty="0" smtClean="0"/>
              <a:t>θ</a:t>
            </a:r>
            <a:r>
              <a:rPr lang="en-US" i="1" dirty="0" smtClean="0"/>
              <a:t> is </a:t>
            </a:r>
            <a:r>
              <a:rPr lang="en-US" dirty="0" smtClean="0"/>
              <a:t>quoted in the interval [0</a:t>
            </a:r>
            <a:r>
              <a:rPr lang="en-US" i="1" dirty="0" smtClean="0"/>
              <a:t>; 2</a:t>
            </a:r>
            <a:r>
              <a:rPr lang="en-US" i="1" dirty="0" smtClean="0">
                <a:sym typeface="Symbol"/>
              </a:rPr>
              <a:t> </a:t>
            </a:r>
            <a:r>
              <a:rPr lang="en-US" i="1" dirty="0" smtClean="0"/>
              <a:t> ) or (-</a:t>
            </a:r>
            <a:r>
              <a:rPr lang="en-US" i="1" dirty="0" smtClean="0">
                <a:sym typeface="Symbol"/>
              </a:rPr>
              <a:t> </a:t>
            </a:r>
            <a:r>
              <a:rPr lang="en-US" i="1" dirty="0" smtClean="0"/>
              <a:t>; </a:t>
            </a:r>
            <a:r>
              <a:rPr lang="en-US" i="1" dirty="0" smtClean="0">
                <a:sym typeface="Symbol"/>
              </a:rPr>
              <a:t></a:t>
            </a:r>
            <a:r>
              <a:rPr lang="en-US" i="1" dirty="0" smtClean="0"/>
              <a:t> ].</a:t>
            </a:r>
            <a:endParaRPr lang="en-US" i="1" dirty="0"/>
          </a:p>
          <a:p>
            <a:pPr marL="457200" indent="-457200">
              <a:buFont typeface="Arial" pitchFamily="34" charset="0"/>
              <a:buChar char="•"/>
            </a:pPr>
            <a:endParaRPr lang="en-US" sz="2400" i="1" dirty="0"/>
          </a:p>
          <a:p>
            <a:pPr marL="457200" indent="-457200">
              <a:buFont typeface="Arial" pitchFamily="34" charset="0"/>
              <a:buChar char="•"/>
            </a:pPr>
            <a:endParaRPr lang="es-ES" sz="2400" dirty="0"/>
          </a:p>
          <a:p>
            <a:pPr marL="457200" indent="-457200" algn="l" eaLnBrk="0" hangingPunct="0">
              <a:spcBef>
                <a:spcPct val="50000"/>
              </a:spcBef>
            </a:pPr>
            <a:endParaRPr lang="en-US" sz="2400" dirty="0">
              <a:effectLst/>
              <a:ea typeface="ＭＳ Ｐゴシック" pitchFamily="2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Consider the complex numbers </a:t>
            </a:r>
            <a:r>
              <a:rPr lang="en-US" sz="2400" i="1" dirty="0" smtClean="0"/>
              <a:t>z1 and z2, where</a:t>
            </a:r>
          </a:p>
          <a:p>
            <a:pPr lvl="1"/>
            <a:r>
              <a:rPr lang="en-US" sz="2200" i="1" dirty="0" smtClean="0"/>
              <a:t>Re{z</a:t>
            </a:r>
            <a:r>
              <a:rPr lang="en-US" sz="2200" i="1" baseline="-25000" dirty="0" smtClean="0"/>
              <a:t>1</a:t>
            </a:r>
            <a:r>
              <a:rPr lang="en-US" sz="2200" i="1" dirty="0" smtClean="0"/>
              <a:t>}= -5; </a:t>
            </a:r>
          </a:p>
          <a:p>
            <a:pPr lvl="1"/>
            <a:r>
              <a:rPr lang="en-US" sz="2200" i="1" dirty="0" err="1" smtClean="0"/>
              <a:t>Im</a:t>
            </a:r>
            <a:r>
              <a:rPr lang="en-US" sz="2200" i="1" dirty="0" smtClean="0"/>
              <a:t>{z</a:t>
            </a:r>
            <a:r>
              <a:rPr lang="en-US" sz="2200" i="1" baseline="-25000" dirty="0" smtClean="0"/>
              <a:t>1</a:t>
            </a:r>
            <a:r>
              <a:rPr lang="en-US" sz="2200" i="1" dirty="0" smtClean="0"/>
              <a:t>} = 2,</a:t>
            </a:r>
          </a:p>
          <a:p>
            <a:pPr lvl="1"/>
            <a:r>
              <a:rPr lang="en-US" sz="2200" i="1" dirty="0" smtClean="0"/>
              <a:t>|z</a:t>
            </a:r>
            <a:r>
              <a:rPr lang="en-US" sz="2200" i="1" baseline="-25000" dirty="0" smtClean="0"/>
              <a:t>2</a:t>
            </a:r>
            <a:r>
              <a:rPr lang="en-US" sz="2200" i="1" dirty="0" smtClean="0"/>
              <a:t>| = 4</a:t>
            </a:r>
          </a:p>
          <a:p>
            <a:pPr lvl="1"/>
            <a:r>
              <a:rPr lang="en-US" sz="2200" i="1" dirty="0" smtClean="0">
                <a:sym typeface="Symbol"/>
              </a:rPr>
              <a:t> z</a:t>
            </a:r>
            <a:r>
              <a:rPr lang="en-US" sz="2200" i="1" baseline="-25000" dirty="0" smtClean="0">
                <a:sym typeface="Symbol"/>
              </a:rPr>
              <a:t>2</a:t>
            </a:r>
            <a:r>
              <a:rPr lang="en-US" sz="2200" i="1" dirty="0" smtClean="0">
                <a:sym typeface="Symbol"/>
              </a:rPr>
              <a:t>=</a:t>
            </a:r>
            <a:r>
              <a:rPr lang="en-US" sz="2200" i="1" dirty="0" smtClean="0">
                <a:sym typeface="Symbol"/>
              </a:rPr>
              <a:t>/6 </a:t>
            </a:r>
            <a:r>
              <a:rPr lang="pl-PL" sz="2200" i="1" dirty="0" smtClean="0"/>
              <a:t>rad</a:t>
            </a:r>
            <a:endParaRPr lang="en-US" sz="2200" i="1" dirty="0" smtClean="0"/>
          </a:p>
          <a:p>
            <a:pPr lvl="1"/>
            <a:endParaRPr lang="pl-PL" sz="2200" i="1" dirty="0" smtClean="0"/>
          </a:p>
          <a:p>
            <a:r>
              <a:rPr lang="en-US" sz="2400" dirty="0" smtClean="0"/>
              <a:t>Your task: Plot these on the complex plane.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The modulus of </a:t>
            </a:r>
            <a:r>
              <a:rPr lang="en-US" sz="2400" i="1" dirty="0" smtClean="0"/>
              <a:t>z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 is given by</a:t>
            </a:r>
          </a:p>
          <a:p>
            <a:pPr lvl="1"/>
            <a:r>
              <a:rPr lang="en-US" sz="2200" i="1" dirty="0" smtClean="0"/>
              <a:t>|z</a:t>
            </a:r>
            <a:r>
              <a:rPr lang="en-US" sz="2200" i="1" baseline="-25000" dirty="0" smtClean="0"/>
              <a:t>1</a:t>
            </a:r>
            <a:r>
              <a:rPr lang="en-US" sz="2200" i="1" dirty="0" smtClean="0"/>
              <a:t>|= </a:t>
            </a:r>
            <a:r>
              <a:rPr lang="en-US" sz="2000" dirty="0" smtClean="0"/>
              <a:t>√(-5)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 + 2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)  = 5.3852</a:t>
            </a:r>
            <a:endParaRPr lang="en-US" sz="2200" i="1" dirty="0" smtClean="0"/>
          </a:p>
          <a:p>
            <a:r>
              <a:rPr lang="en-US" sz="2400" dirty="0" smtClean="0"/>
              <a:t>Its angle is given by</a:t>
            </a:r>
          </a:p>
          <a:p>
            <a:pPr lvl="1"/>
            <a:r>
              <a:rPr lang="pl-PL" sz="2200" dirty="0" smtClean="0">
                <a:sym typeface="Symbol"/>
              </a:rPr>
              <a:t></a:t>
            </a:r>
            <a:r>
              <a:rPr lang="pl-PL" sz="2200" i="1" dirty="0" smtClean="0"/>
              <a:t>z</a:t>
            </a:r>
            <a:r>
              <a:rPr lang="pl-PL" sz="2200" i="1" baseline="-25000" dirty="0" smtClean="0"/>
              <a:t>1</a:t>
            </a:r>
            <a:r>
              <a:rPr lang="pl-PL" sz="2200" i="1" dirty="0" smtClean="0"/>
              <a:t> = arctan(</a:t>
            </a:r>
            <a:r>
              <a:rPr lang="en-US" sz="2200" i="1" dirty="0" smtClean="0"/>
              <a:t>-</a:t>
            </a:r>
            <a:r>
              <a:rPr lang="pl-PL" sz="2200" i="1" dirty="0" smtClean="0"/>
              <a:t>2</a:t>
            </a:r>
            <a:r>
              <a:rPr lang="en-US" sz="2200" i="1" dirty="0" smtClean="0"/>
              <a:t>/</a:t>
            </a:r>
            <a:r>
              <a:rPr lang="pl-PL" sz="2200" i="1" dirty="0" smtClean="0"/>
              <a:t>5) + </a:t>
            </a:r>
            <a:r>
              <a:rPr lang="pl-PL" sz="2200" i="1" dirty="0" smtClean="0">
                <a:sym typeface="Symbol"/>
              </a:rPr>
              <a:t></a:t>
            </a:r>
            <a:r>
              <a:rPr lang="pl-PL" sz="2200" i="1" dirty="0" smtClean="0"/>
              <a:t> = 2</a:t>
            </a:r>
            <a:r>
              <a:rPr lang="en-US" sz="2200" i="1" dirty="0" smtClean="0"/>
              <a:t>.</a:t>
            </a:r>
            <a:r>
              <a:rPr lang="pl-PL" sz="2200" i="1" dirty="0" smtClean="0"/>
              <a:t>7611 rad</a:t>
            </a:r>
            <a:r>
              <a:rPr lang="en-US" sz="2200" i="1" dirty="0" smtClean="0"/>
              <a:t> </a:t>
            </a:r>
            <a:r>
              <a:rPr lang="en-US" sz="2200" dirty="0" smtClean="0"/>
              <a:t>or 158</a:t>
            </a:r>
            <a:r>
              <a:rPr lang="en-US" sz="2200" i="1" dirty="0" smtClean="0"/>
              <a:t>.2°. </a:t>
            </a:r>
          </a:p>
          <a:p>
            <a:pPr lvl="1"/>
            <a:r>
              <a:rPr lang="en-US" sz="2200" i="1" dirty="0" smtClean="0">
                <a:sym typeface="Symbol"/>
              </a:rPr>
              <a:t> </a:t>
            </a:r>
            <a:r>
              <a:rPr lang="en-US" sz="2200" i="1" dirty="0" smtClean="0"/>
              <a:t> was added to the result of </a:t>
            </a:r>
            <a:r>
              <a:rPr lang="en-US" sz="2200" i="1" dirty="0" err="1" smtClean="0"/>
              <a:t>arctan</a:t>
            </a:r>
            <a:r>
              <a:rPr lang="en-US" sz="2200" i="1" dirty="0" smtClean="0"/>
              <a:t>(-2/5) because the real part of z</a:t>
            </a:r>
            <a:r>
              <a:rPr lang="en-US" sz="2200" i="1" baseline="-25000" dirty="0" smtClean="0"/>
              <a:t>1</a:t>
            </a:r>
            <a:r>
              <a:rPr lang="en-US" sz="2200" i="1" dirty="0" smtClean="0"/>
              <a:t> is </a:t>
            </a:r>
            <a:r>
              <a:rPr lang="en-US" sz="2400" dirty="0" smtClean="0"/>
              <a:t>negative.</a:t>
            </a:r>
          </a:p>
          <a:p>
            <a:r>
              <a:rPr lang="en-US" sz="2400" dirty="0" smtClean="0"/>
              <a:t>As for </a:t>
            </a:r>
            <a:r>
              <a:rPr lang="en-US" sz="2400" i="1" dirty="0" smtClean="0"/>
              <a:t>z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, we have</a:t>
            </a:r>
          </a:p>
          <a:p>
            <a:pPr lvl="1"/>
            <a:r>
              <a:rPr lang="en-US" sz="2200" i="1" dirty="0" smtClean="0"/>
              <a:t>Re{z</a:t>
            </a:r>
            <a:r>
              <a:rPr lang="en-US" sz="2200" i="1" baseline="-25000" dirty="0" smtClean="0"/>
              <a:t>2</a:t>
            </a:r>
            <a:r>
              <a:rPr lang="en-US" sz="2200" i="1" dirty="0" smtClean="0"/>
              <a:t>} = 4 </a:t>
            </a:r>
            <a:r>
              <a:rPr lang="en-US" sz="2200" i="1" dirty="0" err="1" smtClean="0"/>
              <a:t>cos</a:t>
            </a:r>
            <a:r>
              <a:rPr lang="en-US" sz="2200" i="1" dirty="0" smtClean="0"/>
              <a:t>(</a:t>
            </a:r>
            <a:r>
              <a:rPr lang="en-US" sz="2200" i="1" dirty="0" smtClean="0">
                <a:sym typeface="Symbol"/>
              </a:rPr>
              <a:t></a:t>
            </a:r>
            <a:r>
              <a:rPr lang="en-US" sz="2200" i="1" dirty="0" smtClean="0"/>
              <a:t>/6) = 2</a:t>
            </a:r>
            <a:r>
              <a:rPr lang="en-US" sz="2400" dirty="0" smtClean="0"/>
              <a:t>√</a:t>
            </a:r>
            <a:r>
              <a:rPr lang="en-US" sz="2200" i="1" dirty="0" smtClean="0"/>
              <a:t>3 = 3.4641</a:t>
            </a:r>
          </a:p>
          <a:p>
            <a:pPr lvl="1"/>
            <a:r>
              <a:rPr lang="en-US" sz="2200" i="1" dirty="0" err="1" smtClean="0"/>
              <a:t>Im</a:t>
            </a:r>
            <a:r>
              <a:rPr lang="en-US" sz="2200" i="1" dirty="0" smtClean="0"/>
              <a:t>{z</a:t>
            </a:r>
            <a:r>
              <a:rPr lang="en-US" sz="2200" i="1" baseline="-25000" dirty="0" smtClean="0"/>
              <a:t>2</a:t>
            </a:r>
            <a:r>
              <a:rPr lang="en-US" sz="2200" i="1" dirty="0" smtClean="0"/>
              <a:t>} = 4 sin(</a:t>
            </a:r>
            <a:r>
              <a:rPr lang="en-US" sz="2200" i="1" dirty="0" smtClean="0">
                <a:sym typeface="Symbol"/>
              </a:rPr>
              <a:t> /</a:t>
            </a:r>
            <a:r>
              <a:rPr lang="en-US" sz="2200" i="1" dirty="0" smtClean="0"/>
              <a:t>6) = 2</a:t>
            </a:r>
          </a:p>
          <a:p>
            <a:pPr lvl="1">
              <a:buNone/>
            </a:pPr>
            <a:endParaRPr lang="en-US" sz="2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981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Your task: Using as little algebra as possible, repeat for</a:t>
            </a:r>
          </a:p>
          <a:p>
            <a:pPr lvl="1"/>
            <a:r>
              <a:rPr lang="en-US" sz="2200" i="1" dirty="0" smtClean="0"/>
              <a:t>Re{z</a:t>
            </a:r>
            <a:r>
              <a:rPr lang="en-US" sz="2200" i="1" baseline="-25000" dirty="0" smtClean="0"/>
              <a:t>3</a:t>
            </a:r>
            <a:r>
              <a:rPr lang="en-US" sz="2200" i="1" dirty="0" smtClean="0"/>
              <a:t>}= 5; </a:t>
            </a:r>
          </a:p>
          <a:p>
            <a:pPr lvl="1"/>
            <a:r>
              <a:rPr lang="en-US" sz="2200" i="1" dirty="0" err="1" smtClean="0"/>
              <a:t>Im</a:t>
            </a:r>
            <a:r>
              <a:rPr lang="en-US" sz="2200" i="1" dirty="0" smtClean="0"/>
              <a:t>{z</a:t>
            </a:r>
            <a:r>
              <a:rPr lang="en-US" sz="2200" i="1" baseline="-25000" dirty="0" smtClean="0"/>
              <a:t>3</a:t>
            </a:r>
            <a:r>
              <a:rPr lang="en-US" sz="2200" i="1" dirty="0" smtClean="0"/>
              <a:t>} = -2,</a:t>
            </a:r>
          </a:p>
          <a:p>
            <a:pPr lvl="1"/>
            <a:r>
              <a:rPr lang="en-US" sz="2200" i="1" dirty="0" smtClean="0"/>
              <a:t>|z</a:t>
            </a:r>
            <a:r>
              <a:rPr lang="en-US" sz="2200" i="1" baseline="-25000" dirty="0" smtClean="0"/>
              <a:t>4</a:t>
            </a:r>
            <a:r>
              <a:rPr lang="en-US" sz="2200" i="1" dirty="0" smtClean="0"/>
              <a:t>| = 4</a:t>
            </a:r>
          </a:p>
          <a:p>
            <a:pPr lvl="1"/>
            <a:r>
              <a:rPr lang="en-US" sz="2200" i="1" dirty="0" smtClean="0">
                <a:sym typeface="Symbol"/>
              </a:rPr>
              <a:t> z</a:t>
            </a:r>
            <a:r>
              <a:rPr lang="en-US" sz="2200" i="1" baseline="-25000" dirty="0" smtClean="0">
                <a:sym typeface="Symbol"/>
              </a:rPr>
              <a:t>2</a:t>
            </a:r>
            <a:r>
              <a:rPr lang="en-US" sz="2200" i="1" dirty="0" smtClean="0">
                <a:sym typeface="Symbol"/>
              </a:rPr>
              <a:t>=-/6 </a:t>
            </a:r>
            <a:r>
              <a:rPr lang="pl-PL" sz="2200" i="1" dirty="0" smtClean="0"/>
              <a:t>rad</a:t>
            </a:r>
            <a:endParaRPr lang="en-US" sz="2200" i="1" dirty="0" smtClean="0"/>
          </a:p>
          <a:p>
            <a:pPr lvl="1"/>
            <a:endParaRPr lang="pl-PL" sz="2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2688</TotalTime>
  <Words>419</Words>
  <Application>Microsoft Office PowerPoint</Application>
  <PresentationFormat>On-screen Show (4:3)</PresentationFormat>
  <Paragraphs>62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  Lecture 1: Complex Numbers </vt:lpstr>
      <vt:lpstr>Key Points</vt:lpstr>
      <vt:lpstr>What is a complex number?</vt:lpstr>
      <vt:lpstr>Cartesian Coordinates</vt:lpstr>
      <vt:lpstr>Polar Coordinates</vt:lpstr>
      <vt:lpstr>Converting Between Coordinates</vt:lpstr>
      <vt:lpstr>Example</vt:lpstr>
      <vt:lpstr>Example</vt:lpstr>
      <vt:lpstr>Example</vt:lpstr>
      <vt:lpstr>Summation of Complex Numbers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JCA3</dc:creator>
  <cp:lastModifiedBy>UAbanulo</cp:lastModifiedBy>
  <cp:revision>156</cp:revision>
  <dcterms:created xsi:type="dcterms:W3CDTF">2004-05-21T21:05:05Z</dcterms:created>
  <dcterms:modified xsi:type="dcterms:W3CDTF">2012-01-25T14:31:11Z</dcterms:modified>
</cp:coreProperties>
</file>