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238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2DE7-2464-464A-B387-8CBC68827C79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9D7AFA3-4467-E248-966C-C6367B62FE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2DE7-2464-464A-B387-8CBC68827C79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AFA3-4467-E248-966C-C6367B62F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2DE7-2464-464A-B387-8CBC68827C79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AFA3-4467-E248-966C-C6367B62F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2DE7-2464-464A-B387-8CBC68827C79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AFA3-4467-E248-966C-C6367B62F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2DE7-2464-464A-B387-8CBC68827C79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AFA3-4467-E248-966C-C6367B62FE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2DE7-2464-464A-B387-8CBC68827C79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AFA3-4467-E248-966C-C6367B62F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2DE7-2464-464A-B387-8CBC68827C79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AFA3-4467-E248-966C-C6367B62F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2DE7-2464-464A-B387-8CBC68827C79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AFA3-4467-E248-966C-C6367B62F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2DE7-2464-464A-B387-8CBC68827C79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AFA3-4467-E248-966C-C6367B62F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2DE7-2464-464A-B387-8CBC68827C79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AFA3-4467-E248-966C-C6367B62FE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2DE7-2464-464A-B387-8CBC68827C79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AFA3-4467-E248-966C-C6367B62FEA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BCE2DE7-2464-464A-B387-8CBC68827C79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9D7AFA3-4467-E248-966C-C6367B62FEA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805" y="3207224"/>
            <a:ext cx="6591300" cy="1239010"/>
          </a:xfrm>
        </p:spPr>
        <p:txBody>
          <a:bodyPr/>
          <a:lstStyle/>
          <a:p>
            <a:r>
              <a:rPr lang="en-US" sz="2600" dirty="0" smtClean="0"/>
              <a:t>Engineering Student Clubs</a:t>
            </a:r>
            <a:endParaRPr lang="en-US" sz="2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Uche </a:t>
            </a:r>
            <a:r>
              <a:rPr lang="en-US" dirty="0" err="1" smtClean="0"/>
              <a:t>abanulo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21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805" y="3207224"/>
            <a:ext cx="6591300" cy="1239010"/>
          </a:xfrm>
        </p:spPr>
        <p:txBody>
          <a:bodyPr/>
          <a:lstStyle/>
          <a:p>
            <a:r>
              <a:rPr lang="en-US" sz="2600" dirty="0" smtClean="0"/>
              <a:t>NSF S-STEM Scholarship</a:t>
            </a:r>
            <a:endParaRPr lang="en-US" sz="2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Uche </a:t>
            </a:r>
            <a:r>
              <a:rPr lang="en-US" dirty="0" err="1" smtClean="0"/>
              <a:t>abanulo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027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8413072" cy="440740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Up to $3600/year according to need indicated on FAFSA form </a:t>
            </a:r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Eligibility</a:t>
            </a:r>
          </a:p>
          <a:p>
            <a:pPr lvl="1"/>
            <a:r>
              <a:rPr lang="en-US" dirty="0" smtClean="0"/>
              <a:t>Must be a citizen/permanent resident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Must be an enrolled at MC for Engineering or Computer Science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Transfer advising</a:t>
            </a:r>
          </a:p>
          <a:p>
            <a:pPr lvl="1"/>
            <a:r>
              <a:rPr lang="en-US" dirty="0" smtClean="0"/>
              <a:t>Transfer financial aid assistance</a:t>
            </a:r>
          </a:p>
          <a:p>
            <a:pPr lvl="1"/>
            <a:r>
              <a:rPr lang="en-US" dirty="0" smtClean="0"/>
              <a:t>Experiential learning (internship/REU placement), outreach</a:t>
            </a:r>
          </a:p>
          <a:p>
            <a:pPr lvl="1"/>
            <a:r>
              <a:rPr lang="en-US" dirty="0" smtClean="0"/>
              <a:t>Career advising</a:t>
            </a:r>
          </a:p>
          <a:p>
            <a:pPr lvl="1"/>
            <a:r>
              <a:rPr lang="en-US" dirty="0" smtClean="0"/>
              <a:t>College Trips</a:t>
            </a:r>
          </a:p>
          <a:p>
            <a:pPr lvl="1"/>
            <a:r>
              <a:rPr lang="en-US" dirty="0" smtClean="0"/>
              <a:t>Faculty and peer mentoring</a:t>
            </a:r>
          </a:p>
          <a:p>
            <a:endParaRPr lang="en-US" dirty="0" smtClean="0"/>
          </a:p>
          <a:p>
            <a:r>
              <a:rPr lang="en-US" dirty="0" smtClean="0"/>
              <a:t>To apply, please visit the scholarship webpage:</a:t>
            </a:r>
          </a:p>
          <a:p>
            <a:pPr lvl="1"/>
            <a:r>
              <a:rPr lang="en-US" dirty="0"/>
              <a:t>http://cms.montgomerycollege.edu/ACCESS_II/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S" u="sng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914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LIst</a:t>
            </a:r>
            <a:r>
              <a:rPr lang="en-US" dirty="0" smtClean="0"/>
              <a:t> of Clubs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8413072" cy="4407408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AeroSpace</a:t>
            </a:r>
            <a:r>
              <a:rPr lang="en-US" dirty="0"/>
              <a:t> Club 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ASME MC Student Branch 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Astronomy Club 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Engineering Without Borders (EWB)  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IEEE MC Student Branch 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MC Engineering </a:t>
            </a:r>
            <a:r>
              <a:rPr lang="en-US" dirty="0" smtClean="0"/>
              <a:t>Club</a:t>
            </a:r>
          </a:p>
          <a:p>
            <a:endParaRPr lang="en-US" dirty="0" smtClean="0"/>
          </a:p>
          <a:p>
            <a:r>
              <a:rPr lang="en-US" dirty="0"/>
              <a:t> </a:t>
            </a:r>
            <a:r>
              <a:rPr lang="en-US" dirty="0"/>
              <a:t>Robotics Club</a:t>
            </a:r>
          </a:p>
          <a:p>
            <a:endParaRPr lang="en-US" dirty="0"/>
          </a:p>
          <a:p>
            <a:r>
              <a:rPr lang="en-US" dirty="0"/>
              <a:t>Women in Engineering Science and Technology (WEST</a:t>
            </a:r>
            <a:r>
              <a:rPr lang="en-US" dirty="0" smtClean="0"/>
              <a:t>)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S" u="sng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97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Aerospace Club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332038"/>
            <a:ext cx="4040188" cy="36877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Hands-on experience in </a:t>
            </a:r>
          </a:p>
          <a:p>
            <a:pPr lvl="1"/>
            <a:r>
              <a:rPr lang="en-US" dirty="0" smtClean="0"/>
              <a:t>aerospace simulation</a:t>
            </a:r>
          </a:p>
          <a:p>
            <a:pPr lvl="1"/>
            <a:r>
              <a:rPr lang="en-US" dirty="0" smtClean="0"/>
              <a:t>model </a:t>
            </a:r>
            <a:r>
              <a:rPr lang="en-US" dirty="0"/>
              <a:t>building of interactive drones, </a:t>
            </a:r>
            <a:r>
              <a:rPr lang="en-US" dirty="0" err="1"/>
              <a:t>aeroplanes</a:t>
            </a:r>
            <a:r>
              <a:rPr lang="en-US" dirty="0"/>
              <a:t>, rockets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Affiliation with </a:t>
            </a:r>
            <a:r>
              <a:rPr lang="en-US" dirty="0" err="1" smtClean="0"/>
              <a:t>profesional</a:t>
            </a:r>
            <a:r>
              <a:rPr lang="en-US" dirty="0" smtClean="0"/>
              <a:t> societies: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American Institute of Aeronautics and Astronautics </a:t>
            </a:r>
            <a:r>
              <a:rPr lang="en-US" dirty="0" smtClean="0"/>
              <a:t>and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Experimental Aircraft Association (EAA)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194174" cy="1422399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</a:pPr>
            <a:r>
              <a:rPr lang="en-US" sz="3500" b="1" dirty="0"/>
              <a:t>Faculty Advisor: Dr. </a:t>
            </a:r>
            <a:r>
              <a:rPr lang="en-US" sz="3500" b="1" dirty="0" err="1"/>
              <a:t>Mohibullah</a:t>
            </a:r>
            <a:r>
              <a:rPr lang="en-US" sz="3500" b="1" dirty="0"/>
              <a:t> N. </a:t>
            </a:r>
            <a:r>
              <a:rPr lang="en-US" sz="3500" b="1" dirty="0" err="1" smtClean="0"/>
              <a:t>Durrani</a:t>
            </a:r>
            <a:endParaRPr lang="en-US" sz="3500" b="1" dirty="0" smtClean="0"/>
          </a:p>
          <a:p>
            <a:pPr>
              <a:lnSpc>
                <a:spcPct val="170000"/>
              </a:lnSpc>
            </a:pPr>
            <a:r>
              <a:rPr lang="en-US" sz="3500" b="1" dirty="0"/>
              <a:t> </a:t>
            </a:r>
            <a:r>
              <a:rPr lang="en-US" sz="3500" b="1" dirty="0" smtClean="0"/>
              <a:t>Email</a:t>
            </a:r>
            <a:r>
              <a:rPr lang="en-US" sz="3500" b="1" dirty="0"/>
              <a:t>: </a:t>
            </a:r>
            <a:r>
              <a:rPr lang="en-US" sz="3500" b="1" dirty="0" smtClean="0"/>
              <a:t>Mohibullah.Durrani@montgomerycollege.edu</a:t>
            </a:r>
            <a:endParaRPr lang="en-US" sz="3500" b="1" dirty="0"/>
          </a:p>
          <a:p>
            <a:pPr>
              <a:lnSpc>
                <a:spcPct val="170000"/>
              </a:lnSpc>
            </a:pPr>
            <a:r>
              <a:rPr lang="en-US" sz="3500" b="1" dirty="0"/>
              <a:t>Club President: Tuan Quach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1026" name="Picture 2" descr="http://www.bsaeronautics.com/wp-content/uploads/2015/05/Aerospace-enginee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380" y="4021667"/>
            <a:ext cx="3554150" cy="19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/>
          <a:lstStyle/>
          <a:p>
            <a:r>
              <a:rPr lang="en-US" dirty="0" smtClean="0"/>
              <a:t>Club Contact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7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Astronomy (Star-Gazers) Club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332038"/>
            <a:ext cx="4040188" cy="368776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Students interested </a:t>
            </a:r>
            <a:r>
              <a:rPr lang="en-US" dirty="0"/>
              <a:t>in observational astronomy. 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pend </a:t>
            </a:r>
            <a:r>
              <a:rPr lang="en-US" dirty="0"/>
              <a:t>time learning how to use the college's telescopes as well as instrumentation for astrophotography. </a:t>
            </a:r>
            <a:endParaRPr lang="en-US" dirty="0" smtClean="0"/>
          </a:p>
          <a:p>
            <a:r>
              <a:rPr lang="en-US" dirty="0" smtClean="0"/>
              <a:t>Astronomy course not needed </a:t>
            </a:r>
            <a:r>
              <a:rPr lang="en-US" dirty="0"/>
              <a:t>to be part of the club.</a:t>
            </a:r>
          </a:p>
          <a:p>
            <a:r>
              <a:rPr lang="en-US" dirty="0" smtClean="0"/>
              <a:t>Activities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Participation in observatory guest nights</a:t>
            </a:r>
          </a:p>
          <a:p>
            <a:pPr lvl="1"/>
            <a:r>
              <a:rPr lang="en-US" dirty="0"/>
              <a:t>Education and public outreach including solar observing and special astronomical events </a:t>
            </a:r>
            <a:br>
              <a:rPr lang="en-US" dirty="0"/>
            </a:br>
            <a:endParaRPr lang="en-US" dirty="0"/>
          </a:p>
          <a:p>
            <a:r>
              <a:rPr lang="en-US" dirty="0"/>
              <a:t>Faculty Advisor: Dr. Carrie Fitzgerald </a:t>
            </a:r>
            <a:endParaRPr lang="en-US" dirty="0" smtClean="0"/>
          </a:p>
          <a:p>
            <a:r>
              <a:rPr lang="en-US" dirty="0" smtClean="0"/>
              <a:t>Email</a:t>
            </a:r>
            <a:r>
              <a:rPr lang="en-US" dirty="0"/>
              <a:t>: </a:t>
            </a:r>
            <a:r>
              <a:rPr lang="en-US" dirty="0" smtClean="0"/>
              <a:t>college.edu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563533" y="2438400"/>
            <a:ext cx="4275666" cy="1422399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</a:pPr>
            <a:r>
              <a:rPr lang="en-US" sz="3500" b="1" dirty="0"/>
              <a:t>Faculty Advisor: </a:t>
            </a:r>
            <a:r>
              <a:rPr lang="en-US" sz="3500" b="1" dirty="0" smtClean="0"/>
              <a:t>Dr. </a:t>
            </a:r>
            <a:r>
              <a:rPr lang="en-US" sz="3400" b="1" dirty="0" smtClean="0"/>
              <a:t>Carrie Fitzgerald</a:t>
            </a:r>
            <a:endParaRPr lang="en-US" sz="3400" b="1" dirty="0"/>
          </a:p>
          <a:p>
            <a:pPr>
              <a:lnSpc>
                <a:spcPct val="170000"/>
              </a:lnSpc>
            </a:pPr>
            <a:r>
              <a:rPr lang="en-US" sz="3500" b="1" dirty="0" smtClean="0"/>
              <a:t>Email: </a:t>
            </a:r>
            <a:r>
              <a:rPr lang="en-US" sz="3600" b="1" dirty="0" smtClean="0"/>
              <a:t>Carrie.Fitzgerald</a:t>
            </a:r>
            <a:r>
              <a:rPr lang="en-US" sz="3500" b="1" dirty="0" smtClean="0"/>
              <a:t>@montgomerycollege.edu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2050" name="Picture 2" descr="image photo for 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183" y="3784599"/>
            <a:ext cx="3517751" cy="171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Club Contact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610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Engineers without borders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332038"/>
            <a:ext cx="4040188" cy="368776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900" dirty="0"/>
              <a:t>P</a:t>
            </a:r>
            <a:r>
              <a:rPr lang="en-US" sz="2900" dirty="0" smtClean="0"/>
              <a:t>artner </a:t>
            </a:r>
            <a:r>
              <a:rPr lang="en-US" sz="2900" dirty="0"/>
              <a:t>with disadvantaged communities in developing countries through the implementation of sustainable engineering projects, while seeking to train internationally responsible engineering students</a:t>
            </a:r>
            <a:r>
              <a:rPr lang="en-US" sz="2900" dirty="0" smtClean="0"/>
              <a:t>.</a:t>
            </a:r>
          </a:p>
          <a:p>
            <a:pPr>
              <a:lnSpc>
                <a:spcPct val="120000"/>
              </a:lnSpc>
            </a:pPr>
            <a:endParaRPr lang="en-US" sz="2900" dirty="0"/>
          </a:p>
          <a:p>
            <a:pPr>
              <a:lnSpc>
                <a:spcPct val="120000"/>
              </a:lnSpc>
            </a:pPr>
            <a:endParaRPr lang="en-US" sz="2900" dirty="0"/>
          </a:p>
          <a:p>
            <a:pPr>
              <a:lnSpc>
                <a:spcPct val="120000"/>
              </a:lnSpc>
            </a:pPr>
            <a:r>
              <a:rPr lang="en-US" sz="2900" dirty="0"/>
              <a:t>Activities: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We are the only community college with a full chapter in EWB-USA. </a:t>
            </a:r>
          </a:p>
          <a:p>
            <a:pPr lvl="1">
              <a:lnSpc>
                <a:spcPct val="120000"/>
              </a:lnSpc>
            </a:pPr>
            <a:r>
              <a:rPr lang="en-US" sz="2900" dirty="0" smtClean="0"/>
              <a:t>Several activities each semester.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 </a:t>
            </a:r>
            <a:r>
              <a:rPr lang="en-US" sz="2900" dirty="0" smtClean="0"/>
              <a:t>check out </a:t>
            </a:r>
            <a:r>
              <a:rPr lang="en-US" sz="2900" dirty="0"/>
              <a:t>website for </a:t>
            </a:r>
            <a:r>
              <a:rPr lang="en-US" sz="2900" dirty="0" smtClean="0"/>
              <a:t> more info</a:t>
            </a:r>
            <a:endParaRPr lang="en-US" sz="2900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466316" y="2438400"/>
            <a:ext cx="4804684" cy="142239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3500" b="1" dirty="0" smtClean="0"/>
              <a:t>Website</a:t>
            </a:r>
            <a:r>
              <a:rPr lang="en-US" sz="3400" b="1" dirty="0"/>
              <a:t>: </a:t>
            </a:r>
            <a:r>
              <a:rPr lang="en-US" sz="3400" b="1" dirty="0"/>
              <a:t>http://www.montgomerycollege.edu/Departments/ewbmc/ </a:t>
            </a:r>
            <a:endParaRPr lang="en-US" sz="3400" b="1" dirty="0"/>
          </a:p>
          <a:p>
            <a:pPr>
              <a:lnSpc>
                <a:spcPct val="170000"/>
              </a:lnSpc>
            </a:pPr>
            <a:r>
              <a:rPr lang="en-US" sz="3500" b="1" dirty="0" smtClean="0"/>
              <a:t>Faculty </a:t>
            </a:r>
            <a:r>
              <a:rPr lang="en-US" sz="3500" b="1" dirty="0"/>
              <a:t>Advisor: </a:t>
            </a:r>
            <a:r>
              <a:rPr lang="en-US" sz="3600" b="1" dirty="0"/>
              <a:t>Prof. Craig T. Garrison-</a:t>
            </a:r>
            <a:r>
              <a:rPr lang="en-US" sz="3600" b="1" dirty="0" err="1"/>
              <a:t>Mogren</a:t>
            </a:r>
            <a:r>
              <a:rPr lang="en-US" sz="3600" b="1" dirty="0"/>
              <a:t> </a:t>
            </a:r>
            <a:endParaRPr lang="en-US" sz="3600" b="1" dirty="0"/>
          </a:p>
          <a:p>
            <a:pPr>
              <a:lnSpc>
                <a:spcPct val="170000"/>
              </a:lnSpc>
            </a:pPr>
            <a:r>
              <a:rPr lang="en-US" sz="3500" b="1" dirty="0" smtClean="0"/>
              <a:t>Email: </a:t>
            </a:r>
            <a:r>
              <a:rPr lang="en-US" sz="3600" b="1" dirty="0" smtClean="0"/>
              <a:t>craig.mogren</a:t>
            </a:r>
            <a:r>
              <a:rPr lang="en-US" sz="3500" b="1" dirty="0" smtClean="0"/>
              <a:t>@montgomerycollege.edu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Club Contact</a:t>
            </a:r>
            <a:endParaRPr lang="en-US" dirty="0"/>
          </a:p>
        </p:txBody>
      </p:sp>
      <p:pic>
        <p:nvPicPr>
          <p:cNvPr id="3074" name="Picture 2" descr="http://cms.montgomerycollege.edu/assets/0/2345/7999/11366/11371/de2a3d53-fbea-4081-af2d-57306fe27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316" y="3454401"/>
            <a:ext cx="4457551" cy="232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162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IEEE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1921933"/>
            <a:ext cx="4040188" cy="4097867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4000" dirty="0" smtClean="0"/>
              <a:t>Premier </a:t>
            </a:r>
            <a:r>
              <a:rPr lang="en-US" sz="4000" dirty="0"/>
              <a:t>professional organization for engineers of all fields. </a:t>
            </a:r>
          </a:p>
          <a:p>
            <a:pPr>
              <a:lnSpc>
                <a:spcPct val="120000"/>
              </a:lnSpc>
            </a:pPr>
            <a:endParaRPr lang="en-US" sz="4000" dirty="0" smtClean="0"/>
          </a:p>
          <a:p>
            <a:pPr>
              <a:lnSpc>
                <a:spcPct val="120000"/>
              </a:lnSpc>
            </a:pPr>
            <a:r>
              <a:rPr lang="en-US" sz="4000" dirty="0"/>
              <a:t>M</a:t>
            </a:r>
            <a:r>
              <a:rPr lang="en-US" sz="4000" dirty="0" smtClean="0"/>
              <a:t>ission </a:t>
            </a:r>
            <a:r>
              <a:rPr lang="en-US" sz="4000" dirty="0"/>
              <a:t>of the IEEE MC student branch is to provide a gateway for prospective engineers at </a:t>
            </a:r>
            <a:r>
              <a:rPr lang="en-US" sz="4000" dirty="0" smtClean="0"/>
              <a:t>MC become </a:t>
            </a:r>
            <a:r>
              <a:rPr lang="en-US" sz="4000" dirty="0"/>
              <a:t>part of an international engineering community as well as gain invaluable knowledge and experience. </a:t>
            </a:r>
            <a:endParaRPr lang="en-US" sz="4000" dirty="0" smtClean="0"/>
          </a:p>
          <a:p>
            <a:pPr>
              <a:lnSpc>
                <a:spcPct val="120000"/>
              </a:lnSpc>
            </a:pPr>
            <a:endParaRPr lang="en-US" sz="2900" dirty="0"/>
          </a:p>
          <a:p>
            <a:pPr>
              <a:lnSpc>
                <a:spcPct val="120000"/>
              </a:lnSpc>
            </a:pPr>
            <a:r>
              <a:rPr lang="en-US" sz="3700" dirty="0"/>
              <a:t>Activities</a:t>
            </a:r>
            <a:r>
              <a:rPr lang="en-US" sz="3700" dirty="0" smtClean="0"/>
              <a:t>:</a:t>
            </a:r>
            <a:endParaRPr lang="en-US" sz="3700" dirty="0"/>
          </a:p>
          <a:p>
            <a:pPr lvl="1">
              <a:lnSpc>
                <a:spcPct val="120000"/>
              </a:lnSpc>
            </a:pPr>
            <a:r>
              <a:rPr lang="en-US" sz="3700" dirty="0"/>
              <a:t>Weekly engineering and technology workshops year-round</a:t>
            </a:r>
          </a:p>
          <a:p>
            <a:pPr lvl="1">
              <a:lnSpc>
                <a:spcPct val="120000"/>
              </a:lnSpc>
            </a:pPr>
            <a:r>
              <a:rPr lang="en-US" sz="3700" dirty="0"/>
              <a:t>Participation in IEEE Seminars and conferences</a:t>
            </a:r>
          </a:p>
          <a:p>
            <a:pPr lvl="1">
              <a:lnSpc>
                <a:spcPct val="120000"/>
              </a:lnSpc>
            </a:pPr>
            <a:r>
              <a:rPr lang="en-US" sz="3700" dirty="0"/>
              <a:t>Participation in robotics and other engineering competitions </a:t>
            </a:r>
            <a:r>
              <a:rPr lang="en-US" sz="3700" dirty="0" smtClean="0"/>
              <a:t>nationwide</a:t>
            </a:r>
          </a:p>
          <a:p>
            <a:pPr lvl="1">
              <a:lnSpc>
                <a:spcPct val="120000"/>
              </a:lnSpc>
            </a:pPr>
            <a:r>
              <a:rPr lang="en-US" sz="3700" dirty="0" smtClean="0"/>
              <a:t>K-14 STEM Outreach</a:t>
            </a:r>
            <a:endParaRPr lang="en-US" sz="3700" dirty="0"/>
          </a:p>
          <a:p>
            <a:pPr marL="11430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466316" y="2438400"/>
            <a:ext cx="4804684" cy="1422399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en-US" sz="3500" b="1" dirty="0" smtClean="0"/>
              <a:t>Faculty </a:t>
            </a:r>
            <a:r>
              <a:rPr lang="en-US" sz="3500" b="1" dirty="0"/>
              <a:t>Advisor: </a:t>
            </a:r>
            <a:r>
              <a:rPr lang="en-US" sz="3600" b="1" dirty="0" smtClean="0"/>
              <a:t>Dr. Uche </a:t>
            </a:r>
            <a:r>
              <a:rPr lang="en-US" sz="3600" b="1" dirty="0" err="1" smtClean="0"/>
              <a:t>Abanulo</a:t>
            </a:r>
            <a:endParaRPr lang="en-US" sz="3600" b="1" dirty="0"/>
          </a:p>
          <a:p>
            <a:pPr>
              <a:lnSpc>
                <a:spcPct val="170000"/>
              </a:lnSpc>
            </a:pPr>
            <a:r>
              <a:rPr lang="en-US" sz="3500" b="1" dirty="0" smtClean="0"/>
              <a:t>Email: </a:t>
            </a:r>
            <a:r>
              <a:rPr lang="en-US" sz="3600" b="1" dirty="0" smtClean="0"/>
              <a:t>uche.abanulo</a:t>
            </a:r>
            <a:r>
              <a:rPr lang="en-US" sz="3500" b="1" dirty="0" smtClean="0"/>
              <a:t>@montgomerycollege.edu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Club Contact</a:t>
            </a:r>
            <a:endParaRPr lang="en-US" dirty="0"/>
          </a:p>
        </p:txBody>
      </p:sp>
      <p:pic>
        <p:nvPicPr>
          <p:cNvPr id="4098" name="Picture 2" descr="C:\Users\auchechu\Desktop\Pictures\STEM Photos - Biazo etc\BIAZO S.H.O.W\IMG_7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3386665"/>
            <a:ext cx="4102100" cy="273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67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MC Engineering Club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1921933"/>
            <a:ext cx="4040188" cy="4097867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4000" dirty="0" smtClean="0"/>
              <a:t>Mission: </a:t>
            </a:r>
          </a:p>
          <a:p>
            <a:pPr marL="411480" lvl="1" indent="0">
              <a:lnSpc>
                <a:spcPct val="120000"/>
              </a:lnSpc>
              <a:buNone/>
            </a:pPr>
            <a:r>
              <a:rPr lang="en-US" sz="3600" dirty="0" smtClean="0"/>
              <a:t>To </a:t>
            </a:r>
            <a:r>
              <a:rPr lang="en-US" sz="3600" dirty="0"/>
              <a:t>provide an exciting learning environment that promotes the love for and interest in engineering related subjects. </a:t>
            </a:r>
            <a:endParaRPr lang="en-US" sz="4000" dirty="0"/>
          </a:p>
          <a:p>
            <a:pPr>
              <a:lnSpc>
                <a:spcPct val="120000"/>
              </a:lnSpc>
            </a:pPr>
            <a:endParaRPr lang="en-US" sz="4000" dirty="0" smtClean="0"/>
          </a:p>
          <a:p>
            <a:pPr>
              <a:lnSpc>
                <a:spcPct val="120000"/>
              </a:lnSpc>
            </a:pPr>
            <a:r>
              <a:rPr lang="en-US" sz="4000" dirty="0" smtClean="0"/>
              <a:t>Activities</a:t>
            </a:r>
            <a:r>
              <a:rPr lang="en-US" sz="4000" dirty="0"/>
              <a:t>:</a:t>
            </a:r>
          </a:p>
          <a:p>
            <a:pPr lvl="1">
              <a:lnSpc>
                <a:spcPct val="120000"/>
              </a:lnSpc>
            </a:pPr>
            <a:r>
              <a:rPr lang="en-US" sz="3100" dirty="0" smtClean="0"/>
              <a:t>engineering </a:t>
            </a:r>
            <a:r>
              <a:rPr lang="en-US" sz="3100" dirty="0"/>
              <a:t>seminars </a:t>
            </a:r>
            <a:r>
              <a:rPr lang="en-US" sz="3100" dirty="0" smtClean="0"/>
              <a:t>and hands-on workshops during </a:t>
            </a:r>
            <a:r>
              <a:rPr lang="en-US" sz="3100" dirty="0"/>
              <a:t>the fall and spring semesters</a:t>
            </a:r>
          </a:p>
          <a:p>
            <a:pPr lvl="1">
              <a:lnSpc>
                <a:spcPct val="120000"/>
              </a:lnSpc>
            </a:pPr>
            <a:r>
              <a:rPr lang="en-US" sz="3100" dirty="0"/>
              <a:t>Field trips to well-known engineering </a:t>
            </a:r>
            <a:r>
              <a:rPr lang="en-US" sz="3100" dirty="0" smtClean="0"/>
              <a:t>institutions</a:t>
            </a:r>
          </a:p>
          <a:p>
            <a:pPr lvl="1">
              <a:lnSpc>
                <a:spcPct val="120000"/>
              </a:lnSpc>
            </a:pPr>
            <a:r>
              <a:rPr lang="en-US" sz="3100" dirty="0" smtClean="0"/>
              <a:t>K-12 outreach @ MCPS elementary and middle schools</a:t>
            </a:r>
            <a:endParaRPr lang="en-US" sz="3100" dirty="0"/>
          </a:p>
          <a:p>
            <a:pPr marL="11430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466316" y="2438400"/>
            <a:ext cx="4804684" cy="1422399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en-US" sz="3500" b="1" dirty="0" smtClean="0"/>
              <a:t>Faculty </a:t>
            </a:r>
            <a:r>
              <a:rPr lang="en-US" sz="3500" b="1" dirty="0"/>
              <a:t>Advisor: </a:t>
            </a:r>
            <a:r>
              <a:rPr lang="en-US" sz="3600" b="1" dirty="0" smtClean="0"/>
              <a:t>Dr. Uche </a:t>
            </a:r>
            <a:r>
              <a:rPr lang="en-US" sz="3600" b="1" dirty="0" err="1" smtClean="0"/>
              <a:t>Abanulo</a:t>
            </a:r>
            <a:endParaRPr lang="en-US" sz="3600" b="1" dirty="0"/>
          </a:p>
          <a:p>
            <a:pPr>
              <a:lnSpc>
                <a:spcPct val="170000"/>
              </a:lnSpc>
            </a:pPr>
            <a:r>
              <a:rPr lang="en-US" sz="3500" b="1" dirty="0" smtClean="0"/>
              <a:t>Email: </a:t>
            </a:r>
            <a:r>
              <a:rPr lang="en-US" sz="3600" b="1" dirty="0" smtClean="0"/>
              <a:t>uche.abanulo</a:t>
            </a:r>
            <a:r>
              <a:rPr lang="en-US" sz="3500" b="1" dirty="0" smtClean="0"/>
              <a:t>@montgomerycollege.edu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Club Contact</a:t>
            </a:r>
            <a:endParaRPr lang="en-US" dirty="0"/>
          </a:p>
        </p:txBody>
      </p:sp>
      <p:pic>
        <p:nvPicPr>
          <p:cNvPr id="7" name="Picture 6" descr="C:\Users\CHukwuemeka\AppData\Local\Microsoft\Windows\INetCache\Content.Word\20150209_1235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454399"/>
            <a:ext cx="4114715" cy="2735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3446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Robotics Club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1921933"/>
            <a:ext cx="4040188" cy="409786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4000" dirty="0" smtClean="0"/>
              <a:t>Mission: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To provide </a:t>
            </a:r>
            <a:r>
              <a:rPr lang="en-US" dirty="0"/>
              <a:t>its members with an opportunity to gain </a:t>
            </a:r>
            <a:r>
              <a:rPr lang="en-US" dirty="0" smtClean="0"/>
              <a:t>experience in </a:t>
            </a:r>
            <a:r>
              <a:rPr lang="en-US" dirty="0"/>
              <a:t>order to successfully design and build a functional </a:t>
            </a:r>
            <a:r>
              <a:rPr lang="en-US" dirty="0" smtClean="0"/>
              <a:t>robot.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Club </a:t>
            </a:r>
            <a:r>
              <a:rPr lang="en-US" dirty="0"/>
              <a:t>members must work with a diverse group of people, plan ahead, work on a budget, deal with </a:t>
            </a:r>
            <a:r>
              <a:rPr lang="en-US" dirty="0" smtClean="0"/>
              <a:t>deadlines </a:t>
            </a:r>
            <a:r>
              <a:rPr lang="en-US" dirty="0"/>
              <a:t>and learn to use and implement new technology. 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In </a:t>
            </a:r>
            <a:r>
              <a:rPr lang="en-US" dirty="0"/>
              <a:t>order to see a project to completion, members must also learn to deal with any problems as they arise without becoming discouraged and giving up. </a:t>
            </a:r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sz="4000" dirty="0" smtClean="0"/>
              <a:t>Activities</a:t>
            </a:r>
            <a:r>
              <a:rPr lang="en-US" sz="4000" dirty="0"/>
              <a:t>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Participation </a:t>
            </a:r>
            <a:r>
              <a:rPr lang="en-US" dirty="0"/>
              <a:t>in robotics competitions nationwide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Summer sports/outdoor activities</a:t>
            </a:r>
          </a:p>
          <a:p>
            <a:pPr marL="114300" indent="0">
              <a:lnSpc>
                <a:spcPct val="120000"/>
              </a:lnSpc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207933" y="2438400"/>
            <a:ext cx="5063067" cy="1422399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en-US" sz="3500" b="1" dirty="0" smtClean="0"/>
              <a:t>Faculty </a:t>
            </a:r>
            <a:r>
              <a:rPr lang="en-US" sz="3500" b="1" dirty="0"/>
              <a:t>Advisor: </a:t>
            </a:r>
            <a:r>
              <a:rPr lang="en-US" sz="3600" b="1" dirty="0" smtClean="0"/>
              <a:t>Dr. Alex </a:t>
            </a:r>
            <a:r>
              <a:rPr lang="en-US" sz="3600" b="1" dirty="0" err="1" smtClean="0"/>
              <a:t>Hou</a:t>
            </a:r>
            <a:endParaRPr lang="en-US" sz="3600" b="1" dirty="0"/>
          </a:p>
          <a:p>
            <a:pPr>
              <a:lnSpc>
                <a:spcPct val="170000"/>
              </a:lnSpc>
            </a:pPr>
            <a:r>
              <a:rPr lang="en-US" sz="3500" b="1" dirty="0" smtClean="0"/>
              <a:t>Email: </a:t>
            </a:r>
            <a:r>
              <a:rPr lang="en-US" sz="3500" b="1" dirty="0"/>
              <a:t>ChienannAlex.Hou@montgomerycollege.edu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Club Contact</a:t>
            </a:r>
            <a:endParaRPr lang="en-US" dirty="0"/>
          </a:p>
        </p:txBody>
      </p:sp>
      <p:pic>
        <p:nvPicPr>
          <p:cNvPr id="7" name="Picture 6" descr="C:\Users\CHukwuemeka\AppData\Local\Microsoft\Windows\INetCache\Content.Word\20150209_1235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454399"/>
            <a:ext cx="4114715" cy="2735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184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Women in Engineering, Science and technology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1" y="1921933"/>
            <a:ext cx="4441824" cy="438573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4000" dirty="0" smtClean="0"/>
              <a:t>Mission: </a:t>
            </a:r>
          </a:p>
          <a:p>
            <a:pPr marL="411480" lvl="1" indent="0">
              <a:lnSpc>
                <a:spcPct val="120000"/>
              </a:lnSpc>
              <a:buNone/>
            </a:pPr>
            <a:r>
              <a:rPr lang="en-US" sz="3600" dirty="0"/>
              <a:t> to increase the participation of women in science and engineering-related careers</a:t>
            </a:r>
            <a:r>
              <a:rPr lang="en-US" sz="3600" dirty="0" smtClean="0"/>
              <a:t>.</a:t>
            </a:r>
          </a:p>
          <a:p>
            <a:pPr marL="411480" lvl="1" indent="0">
              <a:lnSpc>
                <a:spcPct val="120000"/>
              </a:lnSpc>
              <a:buNone/>
            </a:pPr>
            <a:endParaRPr lang="en-US" sz="4000" dirty="0" smtClean="0"/>
          </a:p>
          <a:p>
            <a:pPr>
              <a:lnSpc>
                <a:spcPct val="120000"/>
              </a:lnSpc>
            </a:pPr>
            <a:r>
              <a:rPr lang="en-US" sz="4000" dirty="0" smtClean="0"/>
              <a:t>Activities</a:t>
            </a:r>
            <a:r>
              <a:rPr lang="en-US" sz="4000" dirty="0"/>
              <a:t>:</a:t>
            </a:r>
          </a:p>
          <a:p>
            <a:pPr lvl="1">
              <a:lnSpc>
                <a:spcPct val="120000"/>
              </a:lnSpc>
            </a:pPr>
            <a:r>
              <a:rPr lang="en-US" sz="3200" dirty="0" smtClean="0"/>
              <a:t>Guest speeches by highly </a:t>
            </a:r>
            <a:r>
              <a:rPr lang="en-US" sz="3200" dirty="0"/>
              <a:t>successful female scientist and engineers to encourage and mentor up-coming students who indicate interest in such careers. </a:t>
            </a:r>
            <a:endParaRPr lang="en-US" sz="3200" dirty="0" smtClean="0"/>
          </a:p>
          <a:p>
            <a:pPr lvl="1">
              <a:lnSpc>
                <a:spcPct val="120000"/>
              </a:lnSpc>
            </a:pPr>
            <a:r>
              <a:rPr lang="en-US" sz="3200" dirty="0" smtClean="0"/>
              <a:t>engineering </a:t>
            </a:r>
            <a:r>
              <a:rPr lang="en-US" sz="3200" dirty="0"/>
              <a:t>workshops that attract women to the field of engineering</a:t>
            </a:r>
            <a:r>
              <a:rPr lang="en-US" sz="3200" dirty="0"/>
              <a:t>.</a:t>
            </a:r>
          </a:p>
          <a:p>
            <a:pPr lvl="1">
              <a:lnSpc>
                <a:spcPct val="120000"/>
              </a:lnSpc>
            </a:pPr>
            <a:r>
              <a:rPr lang="en-US" sz="3100" dirty="0" smtClean="0"/>
              <a:t>Field </a:t>
            </a:r>
            <a:r>
              <a:rPr lang="en-US" sz="3100" dirty="0"/>
              <a:t>trips to well-known engineering </a:t>
            </a:r>
            <a:r>
              <a:rPr lang="en-US" sz="3100" dirty="0" smtClean="0"/>
              <a:t>institutions</a:t>
            </a:r>
          </a:p>
          <a:p>
            <a:pPr lvl="1">
              <a:lnSpc>
                <a:spcPct val="120000"/>
              </a:lnSpc>
            </a:pPr>
            <a:r>
              <a:rPr lang="en-US" sz="3100" dirty="0" smtClean="0"/>
              <a:t>K-12 outreach @ MCPS elementary and middle schools</a:t>
            </a:r>
            <a:endParaRPr lang="en-US" sz="3100" dirty="0"/>
          </a:p>
          <a:p>
            <a:pPr marL="11430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466316" y="2438400"/>
            <a:ext cx="4804684" cy="1422399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en-US" sz="3500" b="1" dirty="0" smtClean="0"/>
              <a:t>Faculty </a:t>
            </a:r>
            <a:r>
              <a:rPr lang="en-US" sz="3500" b="1" dirty="0"/>
              <a:t>Advisor: </a:t>
            </a:r>
            <a:r>
              <a:rPr lang="en-US" sz="3600" b="1" dirty="0" smtClean="0"/>
              <a:t>Dr. Uche </a:t>
            </a:r>
            <a:r>
              <a:rPr lang="en-US" sz="3600" b="1" dirty="0" err="1" smtClean="0"/>
              <a:t>Abanulo</a:t>
            </a:r>
            <a:endParaRPr lang="en-US" sz="3600" b="1" dirty="0"/>
          </a:p>
          <a:p>
            <a:pPr>
              <a:lnSpc>
                <a:spcPct val="170000"/>
              </a:lnSpc>
            </a:pPr>
            <a:r>
              <a:rPr lang="en-US" sz="3500" b="1" dirty="0" smtClean="0"/>
              <a:t>Email: </a:t>
            </a:r>
            <a:r>
              <a:rPr lang="en-US" sz="3600" b="1" dirty="0" smtClean="0"/>
              <a:t>uche.abanulo</a:t>
            </a:r>
            <a:r>
              <a:rPr lang="en-US" sz="3500" b="1" dirty="0" smtClean="0"/>
              <a:t>@montgomerycollege.edu</a:t>
            </a:r>
          </a:p>
          <a:p>
            <a:pPr marL="114300" indent="0">
              <a:lnSpc>
                <a:spcPct val="170000"/>
              </a:lnSpc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Club Contact</a:t>
            </a:r>
            <a:endParaRPr lang="en-US" dirty="0"/>
          </a:p>
        </p:txBody>
      </p:sp>
      <p:pic>
        <p:nvPicPr>
          <p:cNvPr id="8" name="Content Placeholder 6" descr="photo-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0" b="13340"/>
          <a:stretch>
            <a:fillRect/>
          </a:stretch>
        </p:blipFill>
        <p:spPr>
          <a:xfrm>
            <a:off x="4645025" y="3432011"/>
            <a:ext cx="1984967" cy="1940528"/>
          </a:xfrm>
          <a:prstGeom prst="rect">
            <a:avLst/>
          </a:prstGeom>
        </p:spPr>
      </p:pic>
      <p:pic>
        <p:nvPicPr>
          <p:cNvPr id="9" name="Picture 8" descr="photo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458" y="3570731"/>
            <a:ext cx="2046227" cy="153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22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123</TotalTime>
  <Words>520</Words>
  <Application>Microsoft Office PowerPoint</Application>
  <PresentationFormat>On-screen Show (4:3)</PresentationFormat>
  <Paragraphs>136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Apothecary</vt:lpstr>
      <vt:lpstr>Engineering Student Clubs</vt:lpstr>
      <vt:lpstr>LIst of Clubs</vt:lpstr>
      <vt:lpstr>Aerospace Club</vt:lpstr>
      <vt:lpstr>Astronomy (Star-Gazers) Club</vt:lpstr>
      <vt:lpstr>Engineers without borders</vt:lpstr>
      <vt:lpstr>IEEE</vt:lpstr>
      <vt:lpstr>MC Engineering Club</vt:lpstr>
      <vt:lpstr>Robotics Club</vt:lpstr>
      <vt:lpstr>Women in Engineering, Science and technology</vt:lpstr>
      <vt:lpstr>NSF S-STEM Scholarship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W.E.S.T</dc:title>
  <dc:creator>Modupe Apassa</dc:creator>
  <cp:lastModifiedBy>Windows User</cp:lastModifiedBy>
  <cp:revision>15</cp:revision>
  <dcterms:created xsi:type="dcterms:W3CDTF">2015-02-19T00:21:41Z</dcterms:created>
  <dcterms:modified xsi:type="dcterms:W3CDTF">2015-08-27T13:35:34Z</dcterms:modified>
</cp:coreProperties>
</file>