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78" r:id="rId3"/>
    <p:sldId id="289" r:id="rId4"/>
    <p:sldId id="279" r:id="rId5"/>
    <p:sldId id="280" r:id="rId6"/>
    <p:sldId id="281" r:id="rId7"/>
    <p:sldId id="282" r:id="rId8"/>
    <p:sldId id="283" r:id="rId9"/>
    <p:sldId id="290" r:id="rId10"/>
    <p:sldId id="291" r:id="rId11"/>
    <p:sldId id="29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9" autoAdjust="0"/>
    <p:restoredTop sz="94660"/>
  </p:normalViewPr>
  <p:slideViewPr>
    <p:cSldViewPr>
      <p:cViewPr>
        <p:scale>
          <a:sx n="75" d="100"/>
          <a:sy n="75" d="100"/>
        </p:scale>
        <p:origin x="-4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43200" y="2209800"/>
            <a:ext cx="6172200" cy="13716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Lecture 4:</a:t>
            </a:r>
            <a:br>
              <a:rPr lang="en-US" sz="2400" dirty="0" smtClean="0">
                <a:effectLst/>
              </a:rPr>
            </a:br>
            <a:r>
              <a:rPr lang="en-US" sz="2400" dirty="0" err="1" smtClean="0">
                <a:effectLst/>
              </a:rPr>
              <a:t>Phasors</a:t>
            </a:r>
            <a:r>
              <a:rPr lang="en-US" sz="2400" dirty="0" smtClean="0">
                <a:effectLst/>
              </a:rPr>
              <a:t>; Discrete-Time Sinusoids</a:t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Sections 1.4, 1.5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err="1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Find simple expressions for x[n]= A </a:t>
            </a:r>
            <a:r>
              <a:rPr lang="en-US" sz="2000" dirty="0" err="1" smtClean="0"/>
              <a:t>cos</a:t>
            </a:r>
            <a:r>
              <a:rPr lang="en-US" sz="2000" dirty="0" smtClean="0"/>
              <a:t>(</a:t>
            </a:r>
            <a:r>
              <a:rPr lang="en-US" sz="2000" dirty="0" err="1" smtClean="0"/>
              <a:t>ωn</a:t>
            </a:r>
            <a:r>
              <a:rPr lang="en-US" sz="2000" dirty="0" smtClean="0"/>
              <a:t> + φ) when ω = 0 (lowest possible frequency) and ω = π (highest possible frequency). </a:t>
            </a:r>
          </a:p>
          <a:p>
            <a:r>
              <a:rPr lang="en-US" sz="2000" dirty="0" smtClean="0"/>
              <a:t>Modify the MATLAB script given earlier to compute and plot 100 values of the high-frequency sinusoid </a:t>
            </a:r>
          </a:p>
          <a:p>
            <a:pPr algn="ctr">
              <a:buNone/>
            </a:pPr>
            <a:r>
              <a:rPr lang="en-US" sz="2000" dirty="0" smtClean="0"/>
              <a:t>x3[n] = </a:t>
            </a:r>
            <a:r>
              <a:rPr lang="en-US" sz="2000" dirty="0" err="1" smtClean="0"/>
              <a:t>cos</a:t>
            </a:r>
            <a:r>
              <a:rPr lang="en-US" sz="2000" dirty="0" smtClean="0"/>
              <a:t>((24</a:t>
            </a:r>
            <a:r>
              <a:rPr lang="el-GR" sz="2000" dirty="0" smtClean="0"/>
              <a:t>π/25)</a:t>
            </a:r>
            <a:r>
              <a:rPr lang="en-US" sz="2000" dirty="0" smtClean="0"/>
              <a:t>n +2</a:t>
            </a:r>
            <a:r>
              <a:rPr lang="el-GR" sz="2000" dirty="0" smtClean="0"/>
              <a:t>π/5) </a:t>
            </a:r>
          </a:p>
          <a:p>
            <a:pPr>
              <a:buNone/>
            </a:pPr>
            <a:r>
              <a:rPr lang="en-US" sz="2000" dirty="0" smtClean="0"/>
              <a:t>	Note that the frequencies of x1[n] and x3[n] are complementary to each other in the interval [0,π].</a:t>
            </a:r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Fundamental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fundamental period of x[n] is the smallest integer N such that </a:t>
            </a:r>
          </a:p>
          <a:p>
            <a:pPr algn="ctr">
              <a:buNone/>
            </a:pPr>
            <a:r>
              <a:rPr lang="en-US" sz="2000" dirty="0" smtClean="0"/>
              <a:t>(∀n) x[n + N]= x[n] </a:t>
            </a:r>
          </a:p>
          <a:p>
            <a:r>
              <a:rPr lang="en-US" sz="2000" dirty="0" smtClean="0"/>
              <a:t>If no such N exists, then the signal is </a:t>
            </a:r>
            <a:r>
              <a:rPr lang="en-US" sz="2000" dirty="0" err="1" smtClean="0"/>
              <a:t>nonperiodic</a:t>
            </a:r>
            <a:r>
              <a:rPr lang="en-US" sz="2000" dirty="0" smtClean="0"/>
              <a:t> (or aperiodic). </a:t>
            </a:r>
          </a:p>
          <a:p>
            <a:r>
              <a:rPr lang="en-US" sz="2000" dirty="0" smtClean="0"/>
              <a:t>The sequences </a:t>
            </a:r>
            <a:r>
              <a:rPr lang="en-US" sz="2000" dirty="0" err="1" smtClean="0"/>
              <a:t>cos</a:t>
            </a:r>
            <a:r>
              <a:rPr lang="en-US" sz="2000" dirty="0" smtClean="0"/>
              <a:t>(</a:t>
            </a:r>
            <a:r>
              <a:rPr lang="en-US" sz="2000" dirty="0" err="1" smtClean="0"/>
              <a:t>ωn</a:t>
            </a:r>
            <a:r>
              <a:rPr lang="en-US" sz="2000" dirty="0" smtClean="0"/>
              <a:t> + φ) and 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j</a:t>
            </a:r>
            <a:r>
              <a:rPr lang="en-US" sz="2000" baseline="30000" dirty="0" smtClean="0"/>
              <a:t>(</a:t>
            </a:r>
            <a:r>
              <a:rPr lang="en-US" sz="2000" baseline="30000" dirty="0" err="1" smtClean="0"/>
              <a:t>ωn+φ</a:t>
            </a:r>
            <a:r>
              <a:rPr lang="en-US" sz="2000" baseline="30000" dirty="0" smtClean="0"/>
              <a:t>) </a:t>
            </a:r>
            <a:r>
              <a:rPr lang="en-US" sz="2000" dirty="0" smtClean="0"/>
              <a:t>are repetitions of a </a:t>
            </a:r>
            <a:r>
              <a:rPr lang="en-US" sz="2000" dirty="0" err="1" smtClean="0"/>
              <a:t>ﬁxed</a:t>
            </a:r>
            <a:r>
              <a:rPr lang="en-US" sz="2000" dirty="0" smtClean="0"/>
              <a:t> vector of N values if and only if the argument </a:t>
            </a:r>
            <a:r>
              <a:rPr lang="en-US" sz="2000" dirty="0" err="1" smtClean="0"/>
              <a:t>ωn</a:t>
            </a:r>
            <a:r>
              <a:rPr lang="en-US" sz="2000" dirty="0" smtClean="0"/>
              <a:t> + φ changes by an exact multiple of 2π every N time indices. In other words, if and only if  </a:t>
            </a:r>
          </a:p>
          <a:p>
            <a:pPr algn="ctr">
              <a:buNone/>
            </a:pPr>
            <a:r>
              <a:rPr lang="el-GR" sz="2000" dirty="0" smtClean="0"/>
              <a:t>ω</a:t>
            </a:r>
            <a:r>
              <a:rPr lang="en-US" sz="2000" dirty="0" smtClean="0"/>
              <a:t>N =2k</a:t>
            </a:r>
            <a:r>
              <a:rPr lang="el-GR" sz="2000" dirty="0" smtClean="0"/>
              <a:t>π ⇔ ω = ·2π</a:t>
            </a:r>
            <a:r>
              <a:rPr lang="en-US" sz="2000" dirty="0" smtClean="0"/>
              <a:t>k/N </a:t>
            </a:r>
          </a:p>
          <a:p>
            <a:pPr>
              <a:buNone/>
            </a:pPr>
            <a:r>
              <a:rPr lang="en-US" sz="2000" dirty="0" smtClean="0"/>
              <a:t>	for some integer k. </a:t>
            </a:r>
          </a:p>
          <a:p>
            <a:r>
              <a:rPr lang="en-US" sz="2000" dirty="0" smtClean="0"/>
              <a:t>The smallest value of N satisfying the above relationship is the fundamental period.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Shown is the fundamental period N (where periodic). </a:t>
            </a:r>
          </a:p>
          <a:p>
            <a:r>
              <a:rPr lang="pt-BR" sz="2000" dirty="0" smtClean="0"/>
              <a:t>ω =0 ⇒ N =1 ω = π ⇒ N =2 </a:t>
            </a:r>
          </a:p>
          <a:p>
            <a:r>
              <a:rPr lang="pt-BR" sz="2000" dirty="0" smtClean="0"/>
              <a:t>ω =1.0 ⇒ N = ∞ (i.e., nonperiodic) </a:t>
            </a:r>
          </a:p>
          <a:p>
            <a:r>
              <a:rPr lang="el-GR" sz="2000" dirty="0" smtClean="0"/>
              <a:t>ω = 10π/13 ⇒ </a:t>
            </a:r>
            <a:r>
              <a:rPr lang="en-US" sz="2000" dirty="0" smtClean="0"/>
              <a:t>N = 13 </a:t>
            </a:r>
          </a:p>
          <a:p>
            <a:r>
              <a:rPr lang="el-GR" sz="2000" dirty="0" smtClean="0"/>
              <a:t>ω = 11π/13 ⇒ </a:t>
            </a:r>
            <a:r>
              <a:rPr lang="en-US" sz="2000" dirty="0" smtClean="0"/>
              <a:t>N = 26 </a:t>
            </a:r>
          </a:p>
          <a:p>
            <a:r>
              <a:rPr lang="en-US" sz="2000" dirty="0" smtClean="0"/>
              <a:t>Note that for a periodic discrete-time sinusoid, the fundamental period does not necessarily equal 2π/ω (as was the case with continuous-time sinusoids).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5279136"/>
          </a:xfrm>
        </p:spPr>
        <p:txBody>
          <a:bodyPr>
            <a:normAutofit lnSpcReduction="10000"/>
          </a:bodyPr>
          <a:lstStyle/>
          <a:p>
            <a:r>
              <a:rPr lang="en-US" sz="1800" i="1" dirty="0" smtClean="0"/>
              <a:t>The stationary </a:t>
            </a:r>
            <a:r>
              <a:rPr lang="en-US" sz="1800" i="1" dirty="0" err="1" smtClean="0"/>
              <a:t>phasor</a:t>
            </a:r>
            <a:r>
              <a:rPr lang="en-US" sz="1800" i="1" dirty="0" smtClean="0"/>
              <a:t> of </a:t>
            </a:r>
            <a:r>
              <a:rPr lang="en-US" sz="1800" i="1" dirty="0" err="1" smtClean="0"/>
              <a:t>Acos</a:t>
            </a:r>
            <a:r>
              <a:rPr lang="en-US" sz="1800" i="1" dirty="0" smtClean="0"/>
              <a:t>(</a:t>
            </a:r>
            <a:r>
              <a:rPr lang="en-US" sz="1800" i="1" dirty="0" smtClean="0">
                <a:sym typeface="Symbol"/>
              </a:rPr>
              <a:t></a:t>
            </a:r>
            <a:r>
              <a:rPr lang="en-US" sz="1800" i="1" dirty="0" smtClean="0"/>
              <a:t>t + </a:t>
            </a:r>
            <a:r>
              <a:rPr lang="en-US" sz="1800" i="1" dirty="0" smtClean="0">
                <a:sym typeface="Symbol"/>
              </a:rPr>
              <a:t></a:t>
            </a:r>
            <a:r>
              <a:rPr lang="en-US" sz="1800" i="1" dirty="0" smtClean="0"/>
              <a:t>) is the complex number </a:t>
            </a:r>
            <a:r>
              <a:rPr lang="en-US" sz="1800" i="1" dirty="0" err="1" smtClean="0"/>
              <a:t>Ae</a:t>
            </a:r>
            <a:r>
              <a:rPr lang="en-US" sz="1800" i="1" baseline="30000" dirty="0" err="1" smtClean="0"/>
              <a:t>j</a:t>
            </a:r>
            <a:r>
              <a:rPr lang="en-US" sz="1800" i="1" baseline="30000" dirty="0" smtClean="0">
                <a:sym typeface="Symbol"/>
              </a:rPr>
              <a:t></a:t>
            </a:r>
            <a:r>
              <a:rPr lang="en-US" sz="1800" i="1" dirty="0" smtClean="0"/>
              <a:t>. The sum of two (or </a:t>
            </a:r>
            <a:r>
              <a:rPr lang="en-US" sz="1800" dirty="0" smtClean="0"/>
              <a:t>more) sinusoids of arbitrary amplitudes and phases but of identical frequency </a:t>
            </a:r>
            <a:r>
              <a:rPr lang="en-US" sz="1800" i="1" dirty="0" smtClean="0">
                <a:sym typeface="Symbol"/>
              </a:rPr>
              <a:t></a:t>
            </a:r>
            <a:r>
              <a:rPr lang="en-US" sz="1800" dirty="0" smtClean="0"/>
              <a:t> is a sinusoid of frequency </a:t>
            </a:r>
            <a:r>
              <a:rPr lang="en-US" sz="1800" i="1" dirty="0" smtClean="0">
                <a:sym typeface="Symbol"/>
              </a:rPr>
              <a:t></a:t>
            </a:r>
            <a:r>
              <a:rPr lang="en-US" sz="1800" dirty="0" smtClean="0"/>
              <a:t>. Sinusoids of identical frequency can be added together by taking the complex sum of their stationary </a:t>
            </a:r>
            <a:r>
              <a:rPr lang="en-US" sz="1800" dirty="0" err="1" smtClean="0"/>
              <a:t>phasors</a:t>
            </a:r>
            <a:r>
              <a:rPr lang="en-US" sz="1800" dirty="0" smtClean="0"/>
              <a:t>.</a:t>
            </a:r>
          </a:p>
          <a:p>
            <a:r>
              <a:rPr lang="en-US" sz="1800" i="1" dirty="0" smtClean="0"/>
              <a:t>The discrete time parameter n counts samples. The (angular) frequency parameter </a:t>
            </a:r>
            <a:r>
              <a:rPr lang="en-US" sz="1800" i="1" dirty="0" smtClean="0">
                <a:sym typeface="Symbol"/>
              </a:rPr>
              <a:t></a:t>
            </a:r>
            <a:r>
              <a:rPr lang="en-US" sz="1800" i="1" dirty="0" smtClean="0"/>
              <a:t> is an </a:t>
            </a:r>
            <a:r>
              <a:rPr lang="en-US" sz="1800" dirty="0" smtClean="0"/>
              <a:t>angle increment (radians/sample). Physical time (seconds) is nowhere involved.</a:t>
            </a:r>
          </a:p>
          <a:p>
            <a:r>
              <a:rPr lang="en-US" sz="1800" i="1" dirty="0" smtClean="0"/>
              <a:t>Frequencies </a:t>
            </a:r>
            <a:r>
              <a:rPr lang="en-US" sz="1800" i="1" dirty="0" smtClean="0">
                <a:sym typeface="Symbol"/>
              </a:rPr>
              <a:t></a:t>
            </a:r>
            <a:r>
              <a:rPr lang="en-US" sz="1800" i="1" dirty="0" smtClean="0"/>
              <a:t> and </a:t>
            </a:r>
            <a:r>
              <a:rPr lang="en-US" sz="1800" i="1" dirty="0" smtClean="0">
                <a:sym typeface="Symbol"/>
              </a:rPr>
              <a:t></a:t>
            </a:r>
            <a:r>
              <a:rPr lang="en-US" sz="1800" i="1" dirty="0" smtClean="0"/>
              <a:t> + 2</a:t>
            </a:r>
            <a:r>
              <a:rPr lang="en-US" sz="1800" i="1" dirty="0" smtClean="0">
                <a:sym typeface="Symbol"/>
              </a:rPr>
              <a:t></a:t>
            </a:r>
            <a:r>
              <a:rPr lang="en-US" sz="1800" i="1" dirty="0" smtClean="0"/>
              <a:t> are equivalent (i.e., produce the same signal) for real or complex </a:t>
            </a:r>
            <a:r>
              <a:rPr lang="en-US" sz="1800" dirty="0" smtClean="0"/>
              <a:t>sinusoids in discrete time.</a:t>
            </a:r>
          </a:p>
          <a:p>
            <a:r>
              <a:rPr lang="en-US" sz="1800" i="1" dirty="0" smtClean="0"/>
              <a:t>Frequencies </a:t>
            </a:r>
            <a:r>
              <a:rPr lang="en-US" sz="1800" i="1" dirty="0" smtClean="0">
                <a:sym typeface="Symbol"/>
              </a:rPr>
              <a:t></a:t>
            </a:r>
            <a:r>
              <a:rPr lang="en-US" sz="1800" i="1" dirty="0" smtClean="0"/>
              <a:t> and 2</a:t>
            </a:r>
            <a:r>
              <a:rPr lang="en-US" sz="1800" i="1" dirty="0" smtClean="0">
                <a:sym typeface="Symbol"/>
              </a:rPr>
              <a:t> - </a:t>
            </a:r>
            <a:r>
              <a:rPr lang="en-US" sz="1800" i="1" dirty="0" smtClean="0"/>
              <a:t> can be used alternatively to describe a real sinusoid in discrete </a:t>
            </a:r>
            <a:r>
              <a:rPr lang="en-US" sz="1800" dirty="0" smtClean="0"/>
              <a:t>time:</a:t>
            </a:r>
          </a:p>
          <a:p>
            <a:pPr algn="ctr">
              <a:buNone/>
            </a:pPr>
            <a:r>
              <a:rPr lang="pt-BR" sz="1800" dirty="0" smtClean="0"/>
              <a:t>cos(</a:t>
            </a:r>
            <a:r>
              <a:rPr lang="en-US" sz="1800" i="1" dirty="0" smtClean="0">
                <a:sym typeface="Symbol"/>
              </a:rPr>
              <a:t> </a:t>
            </a:r>
            <a:r>
              <a:rPr lang="pt-BR" sz="1800" i="1" dirty="0" smtClean="0"/>
              <a:t>n + </a:t>
            </a:r>
            <a:r>
              <a:rPr lang="en-US" sz="1800" i="1" dirty="0" smtClean="0">
                <a:sym typeface="Symbol"/>
              </a:rPr>
              <a:t></a:t>
            </a:r>
            <a:r>
              <a:rPr lang="pt-BR" sz="1800" i="1" dirty="0" smtClean="0"/>
              <a:t>) = cos(-</a:t>
            </a:r>
            <a:r>
              <a:rPr lang="en-US" sz="1800" i="1" dirty="0" smtClean="0">
                <a:sym typeface="Symbol"/>
              </a:rPr>
              <a:t>  </a:t>
            </a:r>
            <a:r>
              <a:rPr lang="pt-BR" sz="1800" i="1" dirty="0" smtClean="0"/>
              <a:t>n - </a:t>
            </a:r>
            <a:r>
              <a:rPr lang="en-US" sz="1800" i="1" dirty="0" smtClean="0">
                <a:sym typeface="Symbol"/>
              </a:rPr>
              <a:t></a:t>
            </a:r>
            <a:r>
              <a:rPr lang="pt-BR" sz="1800" i="1" dirty="0" smtClean="0"/>
              <a:t>) = cos((2</a:t>
            </a:r>
            <a:r>
              <a:rPr lang="pt-BR" sz="1800" i="1" dirty="0" smtClean="0">
                <a:sym typeface="Symbol"/>
              </a:rPr>
              <a:t></a:t>
            </a:r>
            <a:r>
              <a:rPr lang="pt-BR" sz="1800" i="1" dirty="0" smtClean="0"/>
              <a:t>- </a:t>
            </a:r>
            <a:r>
              <a:rPr lang="en-US" sz="1800" i="1" dirty="0" smtClean="0">
                <a:sym typeface="Symbol"/>
              </a:rPr>
              <a:t>)</a:t>
            </a:r>
            <a:r>
              <a:rPr lang="pt-BR" sz="1800" i="1" dirty="0" smtClean="0"/>
              <a:t>n - </a:t>
            </a:r>
            <a:r>
              <a:rPr lang="en-US" sz="1800" i="1" dirty="0" smtClean="0">
                <a:sym typeface="Symbol"/>
              </a:rPr>
              <a:t></a:t>
            </a:r>
            <a:r>
              <a:rPr lang="pt-BR" sz="1800" i="1" dirty="0" smtClean="0"/>
              <a:t>)</a:t>
            </a:r>
          </a:p>
          <a:p>
            <a:r>
              <a:rPr lang="en-US" sz="1800" i="1" dirty="0" smtClean="0"/>
              <a:t>The effective range of frequencies for a real sinusoid in discrete time is 0 (lowest) to </a:t>
            </a:r>
            <a:r>
              <a:rPr lang="en-US" sz="1800" i="1" dirty="0" smtClean="0">
                <a:sym typeface="Symbol"/>
              </a:rPr>
              <a:t></a:t>
            </a:r>
            <a:r>
              <a:rPr lang="en-US" sz="1800" i="1" dirty="0" smtClean="0"/>
              <a:t> (highest).</a:t>
            </a:r>
          </a:p>
          <a:p>
            <a:r>
              <a:rPr lang="en-US" sz="1800" i="1" dirty="0" smtClean="0"/>
              <a:t>A discrete-time sinusoid is periodic if and only if </a:t>
            </a:r>
            <a:r>
              <a:rPr lang="en-US" sz="1800" i="1" dirty="0" smtClean="0">
                <a:sym typeface="Symbol"/>
              </a:rPr>
              <a:t></a:t>
            </a:r>
            <a:r>
              <a:rPr lang="en-US" sz="1800" i="1" dirty="0" smtClean="0"/>
              <a:t> is of the form</a:t>
            </a:r>
          </a:p>
          <a:p>
            <a:pPr algn="ctr">
              <a:buNone/>
            </a:pPr>
            <a:r>
              <a:rPr lang="en-US" sz="1800" i="1" dirty="0" smtClean="0">
                <a:sym typeface="Symbol"/>
              </a:rPr>
              <a:t> </a:t>
            </a:r>
            <a:r>
              <a:rPr lang="en-US" sz="1800" i="1" dirty="0" smtClean="0"/>
              <a:t>=(2</a:t>
            </a:r>
            <a:r>
              <a:rPr lang="en-US" sz="1800" i="1" dirty="0" smtClean="0">
                <a:sym typeface="Symbol"/>
              </a:rPr>
              <a:t></a:t>
            </a:r>
            <a:r>
              <a:rPr lang="en-US" sz="1800" i="1" dirty="0" smtClean="0"/>
              <a:t>k/N) </a:t>
            </a:r>
          </a:p>
          <a:p>
            <a:pPr algn="ctr">
              <a:buNone/>
            </a:pPr>
            <a:r>
              <a:rPr lang="en-US" sz="1800" dirty="0" smtClean="0"/>
              <a:t>for integers </a:t>
            </a:r>
            <a:r>
              <a:rPr lang="en-US" sz="1800" i="1" dirty="0" smtClean="0"/>
              <a:t>k and N. The fundamental period is the smallest value of N for which the above h</a:t>
            </a:r>
            <a:r>
              <a:rPr lang="en-US" sz="1800" dirty="0" smtClean="0"/>
              <a:t>olds.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Stationary </a:t>
            </a:r>
            <a:r>
              <a:rPr lang="en-US" dirty="0" err="1" smtClean="0"/>
              <a:t>Phasor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Since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l-GR" sz="2400" i="1" dirty="0" smtClean="0"/>
              <a:t>θ</a:t>
            </a:r>
            <a:r>
              <a:rPr lang="en-US" sz="2400" i="1" dirty="0" smtClean="0"/>
              <a:t> = Re{</a:t>
            </a:r>
            <a:r>
              <a:rPr lang="en-US" sz="2400" i="1" dirty="0" err="1" smtClean="0"/>
              <a:t>e</a:t>
            </a:r>
            <a:r>
              <a:rPr lang="en-US" sz="2400" i="1" baseline="30000" dirty="0" err="1" smtClean="0"/>
              <a:t>j</a:t>
            </a:r>
            <a:r>
              <a:rPr lang="el-GR" sz="2400" i="1" baseline="30000" dirty="0" smtClean="0"/>
              <a:t>θ</a:t>
            </a:r>
            <a:r>
              <a:rPr lang="en-US" sz="2400" i="1" dirty="0" smtClean="0"/>
              <a:t>}, it follows that x(t) is the real part of the time-dependent complex </a:t>
            </a:r>
            <a:r>
              <a:rPr lang="en-US" sz="2400" dirty="0" smtClean="0"/>
              <a:t>sinusoid</a:t>
            </a:r>
          </a:p>
          <a:p>
            <a:pPr algn="ctr">
              <a:buNone/>
            </a:pPr>
            <a:r>
              <a:rPr lang="en-US" sz="2400" i="1" dirty="0" smtClean="0"/>
              <a:t>z(t) = </a:t>
            </a:r>
            <a:r>
              <a:rPr lang="en-US" sz="2400" i="1" dirty="0" err="1" smtClean="0"/>
              <a:t>Ae</a:t>
            </a:r>
            <a:r>
              <a:rPr lang="en-US" sz="2400" i="1" baseline="30000" dirty="0" err="1" smtClean="0"/>
              <a:t>j</a:t>
            </a:r>
            <a:r>
              <a:rPr lang="en-US" sz="2400" i="1" baseline="30000" dirty="0" smtClean="0"/>
              <a:t>(</a:t>
            </a:r>
            <a:r>
              <a:rPr lang="en-US" sz="2400" i="1" baseline="30000" dirty="0" smtClean="0">
                <a:sym typeface="Symbol"/>
              </a:rPr>
              <a:t></a:t>
            </a:r>
            <a:r>
              <a:rPr lang="en-US" sz="2400" i="1" baseline="30000" dirty="0" smtClean="0"/>
              <a:t>t+</a:t>
            </a:r>
            <a:r>
              <a:rPr lang="en-US" sz="2400" i="1" baseline="30000" dirty="0" smtClean="0">
                <a:sym typeface="Symbol"/>
              </a:rPr>
              <a:t></a:t>
            </a:r>
            <a:r>
              <a:rPr lang="en-US" sz="2400" i="1" baseline="30000" dirty="0" smtClean="0"/>
              <a:t>)</a:t>
            </a:r>
          </a:p>
          <a:p>
            <a:r>
              <a:rPr lang="en-US" sz="2400" dirty="0" smtClean="0"/>
              <a:t>On the complex plane, the point </a:t>
            </a:r>
            <a:r>
              <a:rPr lang="en-US" sz="2400" i="1" dirty="0" smtClean="0"/>
              <a:t>z(t) moves with constant angular velocity </a:t>
            </a:r>
            <a:r>
              <a:rPr lang="en-US" sz="2400" i="1" dirty="0" smtClean="0">
                <a:sym typeface="Symbol"/>
              </a:rPr>
              <a:t></a:t>
            </a:r>
            <a:r>
              <a:rPr lang="en-US" sz="2400" i="1" dirty="0" smtClean="0"/>
              <a:t> on a circle of </a:t>
            </a:r>
            <a:r>
              <a:rPr lang="en-US" sz="2400" dirty="0" smtClean="0"/>
              <a:t>radius </a:t>
            </a:r>
            <a:r>
              <a:rPr lang="en-US" sz="2400" i="1" dirty="0" smtClean="0"/>
              <a:t>A. Its projection on the real axis equals x(t). The initial position</a:t>
            </a:r>
          </a:p>
          <a:p>
            <a:pPr algn="ctr">
              <a:buNone/>
            </a:pPr>
            <a:r>
              <a:rPr lang="en-US" sz="2400" i="1" dirty="0" smtClean="0"/>
              <a:t>z(0) = </a:t>
            </a:r>
            <a:r>
              <a:rPr lang="en-US" sz="2400" i="1" dirty="0" err="1" smtClean="0"/>
              <a:t>Ae</a:t>
            </a:r>
            <a:r>
              <a:rPr lang="en-US" sz="2400" i="1" baseline="30000" dirty="0" err="1" smtClean="0"/>
              <a:t>j</a:t>
            </a:r>
            <a:r>
              <a:rPr lang="en-US" sz="2400" i="1" baseline="30000" dirty="0" smtClean="0">
                <a:sym typeface="Symbol"/>
              </a:rPr>
              <a:t></a:t>
            </a:r>
            <a:r>
              <a:rPr lang="en-US" sz="2400" i="1" dirty="0" smtClean="0"/>
              <a:t> ,</a:t>
            </a:r>
          </a:p>
          <a:p>
            <a:pPr>
              <a:buNone/>
            </a:pPr>
            <a:r>
              <a:rPr lang="en-US" sz="2400" dirty="0" smtClean="0"/>
              <a:t>	viewed as a vector, is known as the stationary </a:t>
            </a:r>
            <a:r>
              <a:rPr lang="en-US" sz="2400" dirty="0" err="1" smtClean="0"/>
              <a:t>phasor</a:t>
            </a:r>
            <a:r>
              <a:rPr lang="en-US" sz="2400" dirty="0" smtClean="0"/>
              <a:t> of </a:t>
            </a:r>
            <a:r>
              <a:rPr lang="en-US" sz="2400" i="1" dirty="0" smtClean="0"/>
              <a:t>x(t).</a:t>
            </a:r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Addition of two sinusoids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Two real-valued sinusoids of the same frequency can be added together: </a:t>
            </a:r>
          </a:p>
          <a:p>
            <a:pPr algn="ctr">
              <a:buNone/>
            </a:pPr>
            <a:r>
              <a:rPr lang="pt-BR" sz="2000" dirty="0" smtClean="0"/>
              <a:t>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cos(Ωt + φ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)+ A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 cos(Ωt + φ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)= Re{A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e</a:t>
            </a:r>
            <a:r>
              <a:rPr lang="pt-BR" sz="2000" baseline="30000" dirty="0" smtClean="0"/>
              <a:t>j(Ωt+φ1)</a:t>
            </a:r>
            <a:r>
              <a:rPr lang="pt-BR" sz="2000" dirty="0" smtClean="0"/>
              <a:t> + A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e</a:t>
            </a:r>
            <a:r>
              <a:rPr lang="pt-BR" sz="2000" baseline="30000" dirty="0" smtClean="0"/>
              <a:t>j(Ωt+φ2)</a:t>
            </a:r>
            <a:r>
              <a:rPr lang="pt-BR" sz="2000" dirty="0" smtClean="0"/>
              <a:t>}</a:t>
            </a:r>
          </a:p>
          <a:p>
            <a:pPr algn="ctr">
              <a:buNone/>
            </a:pPr>
            <a:r>
              <a:rPr lang="pt-BR" sz="2000" baseline="30000" dirty="0" smtClean="0"/>
              <a:t>			</a:t>
            </a:r>
            <a:r>
              <a:rPr lang="pt-BR" sz="2000" dirty="0" smtClean="0"/>
              <a:t>	          = Re{(A</a:t>
            </a:r>
            <a:r>
              <a:rPr lang="pt-BR" sz="2000" baseline="-25000" dirty="0" smtClean="0"/>
              <a:t>1</a:t>
            </a:r>
            <a:r>
              <a:rPr lang="pt-BR" sz="2000" dirty="0" smtClean="0"/>
              <a:t>e</a:t>
            </a:r>
            <a:r>
              <a:rPr lang="pt-BR" sz="2000" baseline="30000" dirty="0" smtClean="0"/>
              <a:t>jφ1</a:t>
            </a:r>
            <a:r>
              <a:rPr lang="pt-BR" sz="2000" baseline="-25000" dirty="0" smtClean="0"/>
              <a:t> </a:t>
            </a:r>
            <a:r>
              <a:rPr lang="pt-BR" sz="2000" dirty="0" smtClean="0"/>
              <a:t>+ A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e</a:t>
            </a:r>
            <a:r>
              <a:rPr lang="pt-BR" sz="2000" baseline="30000" dirty="0" smtClean="0"/>
              <a:t>jφ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 )ej</a:t>
            </a:r>
            <a:r>
              <a:rPr lang="pt-BR" sz="2000" baseline="30000" dirty="0" smtClean="0"/>
              <a:t>Ωt</a:t>
            </a:r>
            <a:r>
              <a:rPr lang="pt-BR" sz="2000" dirty="0" smtClean="0"/>
              <a:t>}</a:t>
            </a:r>
          </a:p>
          <a:p>
            <a:pPr algn="ctr">
              <a:buNone/>
            </a:pPr>
            <a:r>
              <a:rPr lang="pt-BR" sz="2000" dirty="0" smtClean="0"/>
              <a:t>			    = A cos(Ωt + φ) </a:t>
            </a:r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en-US" sz="2000" dirty="0" smtClean="0"/>
              <a:t>where </a:t>
            </a:r>
          </a:p>
          <a:p>
            <a:endParaRPr lang="en-US" sz="2400" baseline="30000" dirty="0" smtClean="0"/>
          </a:p>
          <a:p>
            <a:pPr algn="ctr">
              <a:buNone/>
            </a:pPr>
            <a:r>
              <a:rPr lang="en-US" sz="2000" dirty="0" err="1" smtClean="0"/>
              <a:t>Ae</a:t>
            </a:r>
            <a:r>
              <a:rPr lang="en-US" sz="2000" baseline="30000" dirty="0" err="1" smtClean="0"/>
              <a:t>j</a:t>
            </a:r>
            <a:r>
              <a:rPr lang="el-GR" sz="2000" baseline="30000" dirty="0" smtClean="0"/>
              <a:t>φ </a:t>
            </a:r>
            <a:r>
              <a:rPr lang="en-US" sz="2000" dirty="0" smtClean="0"/>
              <a:t>=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e</a:t>
            </a:r>
            <a:r>
              <a:rPr lang="en-US" sz="2000" baseline="30000" dirty="0" smtClean="0"/>
              <a:t>j</a:t>
            </a:r>
            <a:r>
              <a:rPr lang="el-GR" sz="2000" baseline="30000" dirty="0" smtClean="0"/>
              <a:t>φ1 </a:t>
            </a:r>
            <a:r>
              <a:rPr lang="el-GR" sz="2000" dirty="0" smtClean="0"/>
              <a:t>+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e</a:t>
            </a:r>
            <a:r>
              <a:rPr lang="en-US" sz="2000" baseline="30000" dirty="0" smtClean="0"/>
              <a:t>j</a:t>
            </a:r>
            <a:r>
              <a:rPr lang="el-GR" sz="2000" baseline="30000" dirty="0" smtClean="0"/>
              <a:t>φ2</a:t>
            </a:r>
            <a:endParaRPr lang="en-US" sz="2000" baseline="30000" dirty="0" smtClean="0"/>
          </a:p>
          <a:p>
            <a:pPr algn="ctr">
              <a:buNone/>
            </a:pPr>
            <a:endParaRPr lang="el-GR" sz="2000" baseline="-25000" dirty="0" smtClean="0"/>
          </a:p>
          <a:p>
            <a:r>
              <a:rPr lang="en-US" sz="2400" dirty="0" smtClean="0"/>
              <a:t>The result is a sinusoid of the same frequency, whose stationary </a:t>
            </a:r>
            <a:r>
              <a:rPr lang="en-US" sz="2400" dirty="0" err="1" smtClean="0"/>
              <a:t>phasor</a:t>
            </a:r>
            <a:r>
              <a:rPr lang="en-US" sz="2400" dirty="0" smtClean="0"/>
              <a:t> is the complex (i.e., vector) sum of two component stationary </a:t>
            </a:r>
            <a:r>
              <a:rPr lang="en-US" sz="2400" dirty="0" err="1" smtClean="0"/>
              <a:t>phasors</a:t>
            </a:r>
            <a:r>
              <a:rPr lang="en-US" sz="2400" dirty="0" smtClean="0"/>
              <a:t>. </a:t>
            </a:r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2.7 </a:t>
            </a:r>
            <a:r>
              <a:rPr lang="en-US" sz="2000" dirty="0" err="1" smtClean="0"/>
              <a:t>cos</a:t>
            </a:r>
            <a:r>
              <a:rPr lang="en-US" sz="2000" dirty="0" smtClean="0"/>
              <a:t>(15</a:t>
            </a:r>
            <a:r>
              <a:rPr lang="el-GR" sz="2000" dirty="0" smtClean="0"/>
              <a:t>π</a:t>
            </a:r>
            <a:r>
              <a:rPr lang="en-US" sz="2000" dirty="0" smtClean="0"/>
              <a:t>t +0.6) + 4.1 sin(15</a:t>
            </a:r>
            <a:r>
              <a:rPr lang="el-GR" sz="2000" dirty="0" smtClean="0"/>
              <a:t>π</a:t>
            </a:r>
            <a:r>
              <a:rPr lang="en-US" sz="2000" dirty="0" smtClean="0"/>
              <a:t>t − 1.8) = A </a:t>
            </a:r>
            <a:r>
              <a:rPr lang="en-US" sz="2000" dirty="0" err="1" smtClean="0"/>
              <a:t>cos</a:t>
            </a:r>
            <a:r>
              <a:rPr lang="en-US" sz="2000" dirty="0" smtClean="0"/>
              <a:t>(15</a:t>
            </a:r>
            <a:r>
              <a:rPr lang="el-GR" sz="2000" dirty="0" smtClean="0"/>
              <a:t>π</a:t>
            </a:r>
            <a:r>
              <a:rPr lang="en-US" sz="2000" dirty="0" smtClean="0"/>
              <a:t>t + </a:t>
            </a:r>
            <a:r>
              <a:rPr lang="el-GR" sz="2000" dirty="0" smtClean="0"/>
              <a:t>φ)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where </a:t>
            </a:r>
          </a:p>
          <a:p>
            <a:pPr algn="ctr">
              <a:buNone/>
            </a:pPr>
            <a:r>
              <a:rPr lang="en-US" sz="2000" dirty="0" err="1" smtClean="0"/>
              <a:t>Ae</a:t>
            </a:r>
            <a:r>
              <a:rPr lang="en-US" sz="2000" baseline="30000" dirty="0" err="1" smtClean="0"/>
              <a:t>j</a:t>
            </a:r>
            <a:r>
              <a:rPr lang="el-GR" sz="2000" baseline="30000" dirty="0" smtClean="0"/>
              <a:t>φ </a:t>
            </a:r>
            <a:r>
              <a:rPr lang="en-US" sz="2000" dirty="0" smtClean="0"/>
              <a:t>=</a:t>
            </a:r>
            <a:r>
              <a:rPr lang="el-GR" sz="2000" dirty="0" smtClean="0"/>
              <a:t>2.7</a:t>
            </a:r>
            <a:r>
              <a:rPr lang="en-US" sz="2000" dirty="0" smtClean="0"/>
              <a:t>e</a:t>
            </a:r>
            <a:r>
              <a:rPr lang="en-US" sz="2000" baseline="30000" dirty="0" smtClean="0"/>
              <a:t>j0.6</a:t>
            </a:r>
            <a:r>
              <a:rPr lang="en-US" sz="2000" dirty="0" smtClean="0"/>
              <a:t> +4.1e</a:t>
            </a:r>
            <a:r>
              <a:rPr lang="en-US" sz="2000" baseline="30000" dirty="0" smtClean="0"/>
              <a:t>j (−1.8−</a:t>
            </a:r>
            <a:r>
              <a:rPr lang="el-GR" sz="2000" baseline="30000" dirty="0" smtClean="0"/>
              <a:t>π/2)</a:t>
            </a:r>
          </a:p>
          <a:p>
            <a:pPr>
              <a:buNone/>
            </a:pPr>
            <a:endParaRPr lang="en-US" sz="2000" baseline="30000" dirty="0" smtClean="0"/>
          </a:p>
          <a:p>
            <a:r>
              <a:rPr lang="en-US" sz="2000" dirty="0" smtClean="0"/>
              <a:t>We convert each term to its Cartesian form, compute the sum and convert back to polar form to obtain A =3.0241 and φ =2.1937. </a:t>
            </a:r>
          </a:p>
          <a:p>
            <a:r>
              <a:rPr lang="en-US" sz="2000" dirty="0" smtClean="0"/>
              <a:t>Your task: Fill in the missing steps. </a:t>
            </a:r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Discrete-Time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657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discrete-time signal is a sequence of values (samples) x[n], where n ranges over all integers. A discrete-time sinusoid has the general form </a:t>
            </a:r>
          </a:p>
          <a:p>
            <a:pPr algn="ctr">
              <a:buNone/>
            </a:pPr>
            <a:r>
              <a:rPr lang="en-US" sz="2000" dirty="0" smtClean="0"/>
              <a:t>x[n]= A </a:t>
            </a:r>
            <a:r>
              <a:rPr lang="en-US" sz="2000" dirty="0" err="1" smtClean="0"/>
              <a:t>cos</a:t>
            </a:r>
            <a:r>
              <a:rPr lang="en-US" sz="2000" dirty="0" smtClean="0"/>
              <a:t>(</a:t>
            </a:r>
            <a:r>
              <a:rPr lang="el-GR" sz="2000" dirty="0" smtClean="0"/>
              <a:t>ω</a:t>
            </a:r>
            <a:r>
              <a:rPr lang="en-US" sz="2000" dirty="0" smtClean="0"/>
              <a:t>n + </a:t>
            </a:r>
            <a:r>
              <a:rPr lang="el-GR" sz="2000" dirty="0" smtClean="0"/>
              <a:t>φ) </a:t>
            </a:r>
          </a:p>
          <a:p>
            <a:pPr>
              <a:buNone/>
            </a:pPr>
            <a:r>
              <a:rPr lang="en-US" sz="2000" dirty="0" smtClean="0"/>
              <a:t>	or, in its complex version,</a:t>
            </a:r>
          </a:p>
          <a:p>
            <a:pPr algn="ctr">
              <a:buNone/>
            </a:pPr>
            <a:r>
              <a:rPr lang="en-US" sz="2000" dirty="0" smtClean="0"/>
              <a:t> z[n]= </a:t>
            </a:r>
            <a:r>
              <a:rPr lang="en-US" sz="2000" dirty="0" err="1" smtClean="0"/>
              <a:t>Ae</a:t>
            </a:r>
            <a:r>
              <a:rPr lang="en-US" sz="2000" baseline="30000" dirty="0" err="1" smtClean="0"/>
              <a:t>j</a:t>
            </a:r>
            <a:r>
              <a:rPr lang="en-US" sz="2000" baseline="30000" dirty="0" smtClean="0"/>
              <a:t>(</a:t>
            </a:r>
            <a:r>
              <a:rPr lang="en-US" sz="2000" baseline="30000" dirty="0" err="1" smtClean="0"/>
              <a:t>ωn+φ</a:t>
            </a:r>
            <a:r>
              <a:rPr lang="en-US" sz="2000" baseline="30000" dirty="0" smtClean="0"/>
              <a:t>) </a:t>
            </a:r>
          </a:p>
          <a:p>
            <a:endParaRPr lang="en-US" sz="2000" dirty="0" smtClean="0"/>
          </a:p>
          <a:p>
            <a:r>
              <a:rPr lang="en-US" sz="2000" dirty="0" smtClean="0"/>
              <a:t>Question: How is x[n] related to z[n]?</a:t>
            </a:r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r>
              <a:rPr lang="en-US" dirty="0" smtClean="0"/>
              <a:t>Matlab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Use MATLAB to generate 100 values of each of the discrete-time sinusoids x1[n] and x2[n]: </a:t>
            </a:r>
          </a:p>
          <a:p>
            <a:pPr lvl="1">
              <a:buNone/>
            </a:pPr>
            <a:r>
              <a:rPr lang="en-US" sz="1800" dirty="0" smtClean="0"/>
              <a:t>n = 0:99; </a:t>
            </a:r>
          </a:p>
          <a:p>
            <a:pPr lvl="1">
              <a:buNone/>
            </a:pPr>
            <a:r>
              <a:rPr lang="en-US" sz="1800" dirty="0" smtClean="0"/>
              <a:t>w1 = pi/25; q1 = 2*pi/5; </a:t>
            </a:r>
          </a:p>
          <a:p>
            <a:pPr lvl="1">
              <a:buNone/>
            </a:pPr>
            <a:r>
              <a:rPr lang="en-US" sz="1800" dirty="0" smtClean="0"/>
              <a:t>x1 = </a:t>
            </a:r>
            <a:r>
              <a:rPr lang="en-US" sz="1800" dirty="0" err="1" smtClean="0"/>
              <a:t>cos</a:t>
            </a:r>
            <a:r>
              <a:rPr lang="en-US" sz="1800" dirty="0" smtClean="0"/>
              <a:t>(w1*n + q1); </a:t>
            </a:r>
          </a:p>
          <a:p>
            <a:pPr lvl="1">
              <a:buNone/>
            </a:pPr>
            <a:r>
              <a:rPr lang="en-US" sz="1800" dirty="0" smtClean="0"/>
              <a:t>w2 = 2.4; q2 = -1.3; </a:t>
            </a:r>
          </a:p>
          <a:p>
            <a:pPr lvl="1">
              <a:buNone/>
            </a:pPr>
            <a:r>
              <a:rPr lang="en-US" sz="1800" dirty="0" smtClean="0"/>
              <a:t>x2 = </a:t>
            </a:r>
            <a:r>
              <a:rPr lang="en-US" sz="1800" dirty="0" err="1" smtClean="0"/>
              <a:t>cos</a:t>
            </a:r>
            <a:r>
              <a:rPr lang="en-US" sz="1800" dirty="0" smtClean="0"/>
              <a:t>(w2*n + q2); </a:t>
            </a:r>
          </a:p>
          <a:p>
            <a:pPr lvl="1">
              <a:buNone/>
            </a:pPr>
            <a:r>
              <a:rPr lang="en-US" sz="1800" dirty="0" smtClean="0"/>
              <a:t>bar(n,x1) % discrete bar graph </a:t>
            </a:r>
          </a:p>
          <a:p>
            <a:pPr lvl="1">
              <a:buNone/>
            </a:pPr>
            <a:r>
              <a:rPr lang="en-US" sz="1800" dirty="0" smtClean="0"/>
              <a:t>plot(n,x1), grid % extrapolated graph </a:t>
            </a:r>
          </a:p>
          <a:p>
            <a:pPr lvl="1">
              <a:buNone/>
            </a:pPr>
            <a:r>
              <a:rPr lang="en-US" sz="1800" dirty="0" smtClean="0"/>
              <a:t>bar(n,x2) % no resemblance to a continuous-time sinusoid </a:t>
            </a:r>
          </a:p>
          <a:p>
            <a:r>
              <a:rPr lang="en-US" sz="2000" dirty="0" smtClean="0"/>
              <a:t>Depending on its frequency, a discrete-time sinusoid may look similar to, or quite </a:t>
            </a:r>
            <a:r>
              <a:rPr lang="en-US" sz="2000" dirty="0" err="1" smtClean="0"/>
              <a:t>diﬀerent</a:t>
            </a:r>
            <a:r>
              <a:rPr lang="en-US" sz="2000" dirty="0" smtClean="0"/>
              <a:t> from, a continuous-time one.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7724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Frequency of a Discrete-Time Sinusoid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41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frequency parameter ω is measured in radians, or radians per sample. (Unlike Ω, which is in radians per second). Thus the frequency of a discrete-time sinusoid is just an angle increment: the argument of </a:t>
            </a:r>
            <a:r>
              <a:rPr lang="en-US" sz="2000" dirty="0" err="1" smtClean="0"/>
              <a:t>cos</a:t>
            </a:r>
            <a:r>
              <a:rPr lang="en-US" sz="2000" dirty="0" smtClean="0"/>
              <a:t>(·) increases by a </a:t>
            </a:r>
            <a:r>
              <a:rPr lang="en-US" sz="2000" dirty="0" err="1" smtClean="0"/>
              <a:t>ﬁxed</a:t>
            </a:r>
            <a:r>
              <a:rPr lang="en-US" sz="2000" dirty="0" smtClean="0"/>
              <a:t> amount ω with each sample. </a:t>
            </a:r>
          </a:p>
          <a:p>
            <a:r>
              <a:rPr lang="en-US" sz="2000" dirty="0" smtClean="0"/>
              <a:t>Two key observations: </a:t>
            </a:r>
          </a:p>
          <a:p>
            <a:pPr lvl="1"/>
            <a:r>
              <a:rPr lang="en-US" sz="1800" dirty="0" smtClean="0"/>
              <a:t> ω and ω +2kπ, where k is an integer, represent the same frequency. This is because </a:t>
            </a:r>
            <a:r>
              <a:rPr lang="en-US" sz="1800" dirty="0" err="1" smtClean="0"/>
              <a:t>ωn</a:t>
            </a:r>
            <a:r>
              <a:rPr lang="en-US" sz="1800" dirty="0" smtClean="0"/>
              <a:t> and (ω +2kπ)n </a:t>
            </a:r>
            <a:r>
              <a:rPr lang="en-US" sz="1800" dirty="0" err="1" smtClean="0"/>
              <a:t>diﬀer</a:t>
            </a:r>
            <a:r>
              <a:rPr lang="en-US" sz="1800" dirty="0" smtClean="0"/>
              <a:t> by 2knπ radians, i.e., a whole number of revolutions, and therefore at every time n, </a:t>
            </a:r>
          </a:p>
          <a:p>
            <a:pPr lvl="1" algn="ctr">
              <a:buNone/>
            </a:pPr>
            <a:r>
              <a:rPr lang="pt-BR" sz="1800" dirty="0" smtClean="0"/>
              <a:t>cos(ωn + φ) = cos((ω +2kπ)n + φ) </a:t>
            </a:r>
          </a:p>
          <a:p>
            <a:pPr lvl="1" algn="ctr">
              <a:buNone/>
            </a:pPr>
            <a:r>
              <a:rPr lang="en-US" sz="1800" dirty="0" err="1" smtClean="0"/>
              <a:t>e</a:t>
            </a:r>
            <a:r>
              <a:rPr lang="en-US" sz="1800" baseline="30000" dirty="0" err="1" smtClean="0"/>
              <a:t>j</a:t>
            </a:r>
            <a:r>
              <a:rPr lang="en-US" sz="1800" baseline="30000" dirty="0" smtClean="0"/>
              <a:t>(</a:t>
            </a:r>
            <a:r>
              <a:rPr lang="el-GR" sz="1800" baseline="30000" dirty="0" smtClean="0"/>
              <a:t>ω</a:t>
            </a:r>
            <a:r>
              <a:rPr lang="en-US" sz="1800" baseline="30000" dirty="0" smtClean="0"/>
              <a:t>n+</a:t>
            </a:r>
            <a:r>
              <a:rPr lang="el-GR" sz="1800" baseline="30000" dirty="0" smtClean="0"/>
              <a:t>φ) </a:t>
            </a:r>
            <a:r>
              <a:rPr lang="en-US" sz="1800" dirty="0" smtClean="0"/>
              <a:t> = </a:t>
            </a:r>
            <a:r>
              <a:rPr lang="en-US" sz="1800" dirty="0" err="1" smtClean="0"/>
              <a:t>e</a:t>
            </a:r>
            <a:r>
              <a:rPr lang="en-US" sz="1800" baseline="30000" dirty="0" err="1" smtClean="0"/>
              <a:t>j</a:t>
            </a:r>
            <a:r>
              <a:rPr lang="en-US" sz="1800" baseline="30000" dirty="0" smtClean="0"/>
              <a:t>((</a:t>
            </a:r>
            <a:r>
              <a:rPr lang="el-GR" sz="1800" baseline="30000" dirty="0" smtClean="0"/>
              <a:t>ω+2</a:t>
            </a:r>
            <a:r>
              <a:rPr lang="en-US" sz="1800" baseline="30000" dirty="0" smtClean="0"/>
              <a:t>k</a:t>
            </a:r>
            <a:r>
              <a:rPr lang="el-GR" sz="1800" baseline="30000" dirty="0" smtClean="0"/>
              <a:t>π)</a:t>
            </a:r>
            <a:r>
              <a:rPr lang="en-US" sz="1800" baseline="30000" dirty="0" smtClean="0"/>
              <a:t>n+</a:t>
            </a:r>
            <a:r>
              <a:rPr lang="el-GR" sz="1800" baseline="30000" dirty="0" smtClean="0"/>
              <a:t>φ)</a:t>
            </a:r>
          </a:p>
          <a:p>
            <a:pPr lvl="1">
              <a:buNone/>
            </a:pPr>
            <a:r>
              <a:rPr lang="en-US" sz="1800" dirty="0" smtClean="0"/>
              <a:t>	Typically, the range of ω is chosen as [0, 2π) or (−π, π]. </a:t>
            </a:r>
          </a:p>
          <a:p>
            <a:pPr lvl="1"/>
            <a:r>
              <a:rPr lang="en-US" sz="1800" dirty="0" smtClean="0"/>
              <a:t>In the real-valued case, either ω or −ω can be used to express the same sinusoid. This is due to the identity </a:t>
            </a:r>
            <a:r>
              <a:rPr lang="en-US" sz="1800" dirty="0" err="1" smtClean="0"/>
              <a:t>cos</a:t>
            </a:r>
            <a:r>
              <a:rPr lang="en-US" sz="1800" dirty="0" smtClean="0"/>
              <a:t> θ = </a:t>
            </a:r>
            <a:r>
              <a:rPr lang="en-US" sz="1800" dirty="0" err="1" smtClean="0"/>
              <a:t>cos</a:t>
            </a:r>
            <a:r>
              <a:rPr lang="en-US" sz="1800" dirty="0" smtClean="0"/>
              <a:t>(−θ), which implies that for every n, </a:t>
            </a:r>
          </a:p>
          <a:p>
            <a:pPr lvl="1" algn="ctr">
              <a:buNone/>
            </a:pPr>
            <a:r>
              <a:rPr lang="en-US" sz="1800" dirty="0" err="1" smtClean="0"/>
              <a:t>cos</a:t>
            </a:r>
            <a:r>
              <a:rPr lang="en-US" sz="1800" dirty="0" smtClean="0"/>
              <a:t>(</a:t>
            </a:r>
            <a:r>
              <a:rPr lang="en-US" sz="1800" dirty="0" err="1" smtClean="0"/>
              <a:t>ωn</a:t>
            </a:r>
            <a:r>
              <a:rPr lang="en-US" sz="1800" dirty="0" smtClean="0"/>
              <a:t> + φ) = </a:t>
            </a:r>
            <a:r>
              <a:rPr lang="en-US" sz="1800" dirty="0" err="1" smtClean="0"/>
              <a:t>cos</a:t>
            </a:r>
            <a:r>
              <a:rPr lang="en-US" sz="1800" dirty="0" smtClean="0"/>
              <a:t>(−</a:t>
            </a:r>
            <a:r>
              <a:rPr lang="en-US" sz="1800" dirty="0" err="1" smtClean="0"/>
              <a:t>ωn</a:t>
            </a:r>
            <a:r>
              <a:rPr lang="en-US" sz="1800" dirty="0" smtClean="0"/>
              <a:t> − φ) </a:t>
            </a:r>
          </a:p>
          <a:p>
            <a:pPr lvl="1" algn="ctr">
              <a:buNone/>
            </a:pPr>
            <a:r>
              <a:rPr lang="en-US" sz="1800" dirty="0" smtClean="0"/>
              <a:t>As a result, the range of ω for real-valued sinusoids can be limited to [0,π].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7724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Frequency of a Discrete-Time Sinusoid</a:t>
            </a:r>
            <a:endParaRPr lang="en-US" sz="2400" dirty="0"/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010" y="2133600"/>
            <a:ext cx="6516756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3126</TotalTime>
  <Words>843</Words>
  <Application>Microsoft Office PowerPoint</Application>
  <PresentationFormat>On-screen Show (4:3)</PresentationFormat>
  <Paragraphs>153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  Lecture 4: Phasors; Discrete-Time Sinusoids Sections 1.4, 1.5 </vt:lpstr>
      <vt:lpstr>Key Points</vt:lpstr>
      <vt:lpstr>Stationary Phasor</vt:lpstr>
      <vt:lpstr>Addition of two sinusoids</vt:lpstr>
      <vt:lpstr>Example</vt:lpstr>
      <vt:lpstr>Discrete-Time Signals</vt:lpstr>
      <vt:lpstr>Matlab Example</vt:lpstr>
      <vt:lpstr>Frequency of a Discrete-Time Sinusoid</vt:lpstr>
      <vt:lpstr>Frequency of a Discrete-Time Sinusoid</vt:lpstr>
      <vt:lpstr>Classwork</vt:lpstr>
      <vt:lpstr>Fundamental Period</vt:lpstr>
      <vt:lpstr>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UAbanulo</cp:lastModifiedBy>
  <cp:revision>308</cp:revision>
  <dcterms:created xsi:type="dcterms:W3CDTF">2004-05-21T21:05:05Z</dcterms:created>
  <dcterms:modified xsi:type="dcterms:W3CDTF">2012-09-20T14:54:00Z</dcterms:modified>
</cp:coreProperties>
</file>